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4"/>
  </p:notesMasterIdLst>
  <p:sldIdLst>
    <p:sldId id="256" r:id="rId5"/>
    <p:sldId id="257" r:id="rId6"/>
    <p:sldId id="264" r:id="rId7"/>
    <p:sldId id="262" r:id="rId8"/>
    <p:sldId id="258" r:id="rId9"/>
    <p:sldId id="286" r:id="rId10"/>
    <p:sldId id="285" r:id="rId11"/>
    <p:sldId id="273" r:id="rId12"/>
    <p:sldId id="263" r:id="rId13"/>
    <p:sldId id="279" r:id="rId14"/>
    <p:sldId id="274" r:id="rId15"/>
    <p:sldId id="265" r:id="rId16"/>
    <p:sldId id="276" r:id="rId17"/>
    <p:sldId id="292" r:id="rId18"/>
    <p:sldId id="291" r:id="rId19"/>
    <p:sldId id="267" r:id="rId20"/>
    <p:sldId id="288" r:id="rId21"/>
    <p:sldId id="287" r:id="rId22"/>
    <p:sldId id="278" r:id="rId23"/>
    <p:sldId id="294" r:id="rId24"/>
    <p:sldId id="270" r:id="rId25"/>
    <p:sldId id="280" r:id="rId26"/>
    <p:sldId id="295" r:id="rId27"/>
    <p:sldId id="307" r:id="rId28"/>
    <p:sldId id="308" r:id="rId29"/>
    <p:sldId id="2147478855" r:id="rId30"/>
    <p:sldId id="2147478941" r:id="rId31"/>
    <p:sldId id="2147478942" r:id="rId32"/>
    <p:sldId id="2147478943" r:id="rId33"/>
    <p:sldId id="2147478944" r:id="rId34"/>
    <p:sldId id="2147478945" r:id="rId35"/>
    <p:sldId id="2147478946" r:id="rId36"/>
    <p:sldId id="269" r:id="rId37"/>
    <p:sldId id="2147478948" r:id="rId38"/>
    <p:sldId id="2147478947" r:id="rId39"/>
    <p:sldId id="309" r:id="rId40"/>
    <p:sldId id="2142532938" r:id="rId41"/>
    <p:sldId id="310" r:id="rId42"/>
    <p:sldId id="2147478949" r:id="rId43"/>
    <p:sldId id="2147478950" r:id="rId44"/>
    <p:sldId id="2147478673" r:id="rId45"/>
    <p:sldId id="2147478951" r:id="rId46"/>
    <p:sldId id="2147478952" r:id="rId47"/>
    <p:sldId id="2147478953" r:id="rId48"/>
    <p:sldId id="2147478954" r:id="rId49"/>
    <p:sldId id="266" r:id="rId50"/>
    <p:sldId id="284" r:id="rId51"/>
    <p:sldId id="290" r:id="rId52"/>
    <p:sldId id="261" r:id="rId5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3" userDrawn="1">
          <p15:clr>
            <a:srgbClr val="A4A3A4"/>
          </p15:clr>
        </p15:guide>
        <p15:guide id="2" pos="57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C27"/>
    <a:srgbClr val="D0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–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3"/>
    <p:restoredTop sz="91370"/>
  </p:normalViewPr>
  <p:slideViewPr>
    <p:cSldViewPr snapToGrid="0" snapToObjects="1">
      <p:cViewPr varScale="1">
        <p:scale>
          <a:sx n="68" d="100"/>
          <a:sy n="68" d="100"/>
        </p:scale>
        <p:origin x="630" y="60"/>
      </p:cViewPr>
      <p:guideLst>
        <p:guide orient="horz" pos="3263"/>
        <p:guide pos="57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8:34.81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1396 24575,'22'0'0,"8"0"0,27 0 0,15-3 0,6-1 0,-3-3 0,-18-2 0,-10-3 0,-8-4 0,-1-1 0,4-2 0,2 2 0,0 1 0,-5 4 0,-12 6 0,-10 0 0,-8 3 0,-2-2 0,-1-2 0,0 1 0,0-4 0,-1 0 0,1-1 0,3-5 0,3 1 0,1-6 0,2-1 0,2 0 0,0-1 0,1 2 0,-3 3 0,-2 6 0,-3 4 0,2 1 0,3-4 0,5-3 0,0 1 0,-1-1 0,0 4 0,-1-1 0,2 1 0,2-1 0,0 1 0,0-1 0,-3 1 0,-3 2 0,0 3 0,-3 3 0,2-1 0,-2 0 0,0-2 0,1-2 0,0 2 0,3-3 0,1 1 0,-2-1 0,-2 0 0,-3 1 0,-2 2 0,-1 0 0,0-1 0,2 1 0,1-3 0,4-1 0,-2-2 0,0 1 0,1 0 0,-3 2 0,5-2 0,-2 1 0,-1-1 0,0 2 0,-2 2 0,-1 0 0,0 1 0,1-1 0,1 0 0,2-3 0,0 1 0,0-2 0,1-1 0,1 0 0,-1 2 0,-1 0 0,-4 5 0,-2-2 0,1 0 0,1 0 0,2-2 0,2-1 0,1-1 0,-2 1 0,1-1 0,0-1 0,0-1 0,2-1 0,1 1 0,0 0 0,0 0 0,-1 1 0,3 0 0,0-2 0,3 1 0,-3 1 0,-1 1 0,-3 4 0,-5-1 0,1 3 0,0 0 0,4-1 0,3 1 0,1-1 0,-2 1 0,-3-1 0,-1 1 0,0 0 0,-1 2 0,4 2 0,1 0 0,3 0 0,1 0 0,1 0 0,0 0 0,-1 0 0,-2 0 0,-3 0 0,-4 0 0,-3 0 0,-2 0 0,1 0 0,2 0 0,-1 0 0,1 0 0,1 0 0,-2 0 0,3 0 0,2 0 0,1 0 0,3 0 0,-2 0 0,0 0 0,-2 0 0,-1 0 0,0 0 0,-1 0 0,3 0 0,-1 0 0,-1 0 0,2 0 0,-2 0 0,1 0 0,-1 0 0,-2-1 0,0-1 0,-1-1 0,1 1 0,-2 0 0,2 2 0,-1-3 0,3 0 0,-1-1 0,1-2 0,0 1 0,2-3 0,0 0 0,0-2 0,1 1 0,-2-1 0,3-2 0,1 1 0,1 0 0,0 0 0,-1 1 0,-3 2 0,-4 0 0,-1 1 0,1 0 0,5-4 0,1 1 0,-1 0 0,-4 1 0,-2 2 0,0 1 0,1 2 0,3-2 0,0 0 0,2 0 0,2 0 0,1 3 0,3 0 0,0 0 0,-1 0 0,1 0 0,0 0 0,0 2 0,0 1 0,-1 0 0,1 0 0,0 0 0,0 0 0,0 0 0,-1 0 0,-1 0 0,-2 0 0,1 0 0,-2 0 0,1 0 0,0 0 0,-2 0 0,0 0 0,-1 0 0,-1 0 0,-1 0 0,2 0 0,-2 0 0,-2 0 0,-1 0 0,-2 0 0,2 0 0,1 0 0,-1 0 0,4 0 0,2 0 0,4-1 0,2-1 0,-4-4 0,0-2 0,-2 1 0,-2-1 0,3 3 0,0 0 0,1-1 0,1 3 0,-1 1 0,1 2 0,0 0 0,1 0 0,8 0 0,5 0 0,1 0 0,-2 0 0,-11 0 0,-5 0 0,-1 0 0,2 0 0,4 0 0,1 0 0,3-6 0,1-1 0,4 0 0,3 1 0,0 6 0,1 0 0,-1 0 0,-4 0 0,-3 0 0,-5 0 0,-4 0 0,-4 0 0,-4 0 0,-1-1 0,-3 0 0,-2 3 0,-2-2 0,0 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8:43.98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1475 24575,'7'7'0,"0"-2"0,-3 0 0,2 0 0,1 0 0,2 3 0,4 1 0,3 1 0,3 1 0,2 1 0,1-2 0,0-1 0,-2-2 0,-2 1 0,-1-2 0,-3 0 0,-1 0 0,-2-4 0,1 1 0,1 0 0,0 0 0,0 0 0,-4-3 0,-1 3 0,-1 0 0,1 0 0,1-1 0,4-2 0,1 0 0,-1 0 0,0 0 0,-2 0 0,0 0 0,1 0 0,-1 0 0,1 0 0,0 0 0,4 0 0,2 0 0,3 0 0,1 0 0,-2 0 0,-3 0 0,-3 0 0,-4 0 0,2 0 0,-1 1 0,2 1 0,0 1 0,-2-1 0,0-1 0,-2-1 0,2 0 0,1 0 0,0 0 0,-2 0 0,-1 0 0,-2 0 0,1 0 0,2 0 0,4 0 0,1 0 0,0-3 0,-2-2 0,0-3 0,1-2 0,0 0 0,2 0 0,0-2 0,4-2 0,-1 0 0,-3 4 0,-6 2 0,-3 2 0,0 0 0,2-2 0,4 0 0,2-3 0,2-2 0,-1-1 0,-3 1 0,-1 4 0,-3 2 0,0 1 0,2-1 0,2-1 0,3 0 0,-2 1 0,-1 2 0,-1 2 0,-2-2 0,3 0 0,0-1 0,3-3 0,-1 1 0,-2 0 0,-2 2 0,-3 1 0,0 1 0,1-2 0,3-2 0,0-3 0,2-1 0,-1 0 0,-3 0 0,-1 3 0,-2 3 0,-2 2 0,2-2 0,1-3 0,4-1 0,2-1 0,0 1 0,-2 3 0,-1 2 0,0 3 0,-1 1 0,1 0 0,-1 0 0,1-1 0,0-3 0,0 0 0,0 1 0,-2 2 0,0 0 0,-1-1 0,1 0 0,-2-2 0,1 2 0,-2 1 0,0-3 0,2 0 0,3-1 0,1-2 0,2 2 0,0 0 0,-3 1 0,-1 2 0,2 0 0,1 1 0,2-1 0,-4 1 0,-1 2 0,-1 0 0,-1 0 0,3-1 0,-2 1 0,2 0 0,-2-1 0,0-2 0,-1 0 0,-2 1 0,2 2 0,0 0 0,1 0 0,-1-3 0,0 0 0,0 0 0,1-1 0,0 0 0,1 1 0,-1 1 0,0 0 0,2-1 0,-2-2 0,2 0 0,-1 2 0,3-2 0,-1 2 0,-1 1 0,3-3 0,1 0 0,1-1 0,0 1 0,-4 2 0,-2 0 0,3 0 0,-1-1 0,3 1 0,-2 1 0,1-1 0,1 2 0,-1 1 0,0 0 0,-3 0 0,0 0 0,0 0 0,-1 0 0,0-3 0,1 0 0,1 0 0,4-2 0,3 2 0,-3 0 0,-1 0 0,-4 1 0,-2 0 0,1-1 0,0 1 0,6 1 0,2 1 0,3 0 0,1 0 0,3 0 0,1 0 0,0 0 0,-1 0 0,-6 0 0,-1 0 0,-2 0 0,0 0 0,0 0 0,0 0 0,0 0 0,-1 0 0,-2 0 0,-3 0 0,-1 0 0,0 0 0,2 0 0,2 0 0,1 0 0,2 0 0,1 0 0,2 0 0,-4 0 0,-1 0 0,-4 0 0,3 0 0,4 0 0,2 0 0,0 0 0,0-3 0,-2-2 0,0-3 0,0 1 0,-2 1 0,-2-1 0,0 2 0,-1-2 0,3-1 0,-1 0 0,2-3 0,2-2 0,4-4 0,4-3 0,0-3 0,-1 3 0,-3 3 0,0 4 0,0 1 0,-1 1 0,1-3 0,3 0 0,4-3 0,0-3 0,-1 3 0,-6 3 0,-7 5 0,-2 1 0,2-1 0,2-2 0,4-2 0,1 1 0,0 1 0,-3 1 0,0 2 0,-3-1 0,1-4 0,2-1 0,0-2 0,1 0 0,-2-1 0,1-2 0,2-1 0,5-1 0,5 1 0,3 2 0,1 2 0,0 2 0,-4 4 0,-4 0 0,-7 5 0,-6-1 0,0-2 0,2-3 0,3-6 0,2-3 0,1 0 0,-2 3 0,-4 5 0,-5 1 0,0-3 0,1-2 0,10-8 0,7-6 0,1 2 0,-1 3 0,-7 9 0,-6 8 0,-2 3 0,-1 3 0,1 2 0,-2 0 0,-1 0 0,-3-2 0,3 0 0,2-3 0,2-2 0,-2-1 0,-5 2 0,-6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8:57.70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1778 24575,'25'-9'0,"2"-5"0,6-6 0,-2 0 0,-6 2 0,1 2 0,0 0 0,0 2 0,-1 0 0,-3 3 0,0 0 0,0 1 0,0 0 0,1 1 0,3 0 0,0 1 0,-2 0 0,-3 2 0,-5-2 0,0 2 0,-1 0 0,-3-1 0,-1 2 0,-3-2 0,0 0 0,3-1 0,1 0 0,2 1 0,-1-2 0,-1 1 0,0-1 0,-1-2 0,1 3 0,-1 0 0,1 1 0,-2 0 0,2-1 0,4-2 0,-1-2 0,3 2 0,-4 0 0,-4 4 0,0 1 0,2-1 0,1-2 0,4 0 0,1-1 0,1 2 0,0 1 0,0 0 0,-1 1 0,2 0 0,2-2 0,-1 2 0,1-2 0,0 2 0,0-2 0,0 1 0,2 0 0,2 0 0,0 3 0,-1-2 0,-3 2 0,0-2 0,0-1 0,0 0 0,-1-3 0,1-1 0,0-2 0,0 2 0,-2 1 0,-3 1 0,-2 1 0,-4 0 0,1 2 0,1 2 0,1-2 0,1-1 0,1 0 0,0-3 0,1 0 0,2 0 0,1-4 0,2-1 0,0 2 0,-5 0 0,-3 5 0,-4 3 0,-1 0 0,2 1 0,1-2 0,4 0 0,1 2 0,-2 0 0,-2 3 0,0 0 0,5-1 0,7-5 0,10-7 0,0-4 0,-3-2 0,-5 4 0,-5 3 0,0 1 0,-3 1 0,0-1 0,0-3 0,0 0 0,3-2 0,-1 0 0,-1 5 0,-2 1 0,1 4 0,0-1 0,3-2 0,0 4 0,-1-2 0,-1 3 0,-3 1 0,-4 1 0,-4 2 0,-1 0 0,0 0 0,1 0 0,0 0 0,0 0 0,-1 0 0,1 0 0,0 0 0,4 0 0,2-2 0,2-1 0,-1 0 0,2 0 0,0 3 0,-1 0 0,-1 0 0,-3 0 0,-4 0 0,0 0 0,2 0 0,0-2 0,3-1 0,1-3 0,-1-1 0,-1-1 0,-3-1 0,0 1 0,-1 0 0,-1 4 0,2 1 0,1-2 0,3 2 0,0 0 0,-2 0 0,-1 3 0,2 0 0,3 0 0,3 0 0,3 0 0,0 0 0,0 2 0,0 3 0,-5 3 0,-6 3 0,-4 0 0,-3 0 0,1 1 0,6 2 0,3 1 0,4-2 0,4-3 0,-3-5 0,-3-2 0,-4-2 0,-2-1 0,0 0 0,0 0 0,0 0 0,1 0 0,3 0 0,3 0 0,-3 0 0,1 0 0,-1 0 0,0-2 0,3-4 0,2-2 0,6-2 0,1-1 0,0 0 0,-4 3 0,-5 3 0,-2 2 0,-1 0 0,2-1 0,2-2 0,1-1 0,3 0 0,-2-2 0,-1-1 0,0-3 0,3-2 0,4 1 0,0 0 0,-1 3 0,-4 1 0,1 1 0,0 1 0,0 2 0,0 0 0,-1 2 0,1-1 0,0 1 0,0 1 0,0-2 0,-1 2 0,1-3 0,0 1 0,0 2 0,-3 1 0,-1 2 0,0 0 0,7-7 0,15-8 0,11-11 0,11-6 0,-5 2 0,-7 4 0,-10 7 0,-8 5 0,1 0 0,-4 2 0,1 1 0,-1 5 0,-3 1 0,-1 1 0,-3-2 0,0 1 0,0-1 0,-1 1 0,-2 2 0,-5 1 0,-1 2 0,1 0 0,3-2 0,2-1 0,-1 0 0,-5-2 0,-6 1 0,-1 0 0,0-3 0,4 0 0,2-2 0,-1-1 0,-1-1 0,0 3 0,1 1 0,-1-1 0,2 0 0,-2-1 0,0 0 0,0-2 0,-1 2 0,0 0 0,0 2 0,-2 2 0,0-1 0,2-1 0,1-1 0,1-2 0,0-2 0,1-1 0,2 0 0,3 0 0,0 2 0,1 3 0,1 1 0,0 1 0,3 0 0,3-1 0,0 1 0,1-2 0,-1 2 0,-3 3 0,0 1 0,-3 2 0,-1 0 0,-2 0 0,-2 0 0,-1 0 0,-1 0 0,0 0 0,-1 0 0,1 0 0,1 0 0,2 0 0,0 0 0,-2 0 0,-1 0 0,-1 0 0,-1 0 0,-3 0 0,2 0 0,1 0 0,2 0 0,4 0 0,2 0 0,2 0 0,1 0 0,4 0 0,1 0 0,1 0 0,-2 0 0,-3 0 0,0 0 0,0 0 0,-1 0 0,1 0 0,0 0 0,-1 0 0,-4 0 0,-3 0 0,-1 0 0,-2 0 0,3 0 0,-1 0 0,-2 0 0,-1 0 0,0 0 0,0 0 0,1 0 0,2 0 0,-1 0 0,-5 0 0,-3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9:06.81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1800 24575,'16'2'0,"1"4"0,4 0 0,-3 3 0,-2 0 0,-2 0 0,-1 3 0,-1-2 0,-2-1 0,-2-2 0,2-1 0,1 2 0,5 3 0,-2-1 0,-1-1 0,-2-4 0,-3-1 0,1-1 0,0-1 0,4 2 0,1 2 0,3 0 0,2-1 0,6-3 0,9-2 0,8 0 0,3 0 0,-5 0 0,-1 0 0,-7 0 0,-4 0 0,-3-2 0,-3-1 0,-1-2 0,0 0 0,-2 1 0,-1-1 0,-1 2 0,-2 0 0,0 1 0,1 2 0,4-2 0,1-1 0,6-1 0,5-4 0,2-2 0,-2 1 0,-5-1 0,-4 1 0,-2 3 0,1-2 0,0 0 0,0 0 0,0-2 0,-1-1 0,1-1 0,0 0 0,0 1 0,-1 1 0,1 1 0,-1 2 0,-4 2 0,-1 2 0,-1 0 0,0 1 0,3-4 0,-2 1 0,-1 2 0,-1 1 0,-2-1 0,1 0 0,2-2 0,3-1 0,2 1 0,1-1 0,1 3 0,0 1 0,-3 0 0,0-1 0,-3 1 0,0-1 0,0 0 0,0-1 0,3-2 0,-3 0 0,1 1 0,-5 1 0,-3 2 0,-1-1 0,2-1 0,4-2 0,5-2 0,2-1 0,1-1 0,0 0 0,0 2 0,-1 4 0,1-1 0,0 2 0,0-2 0,0 0 0,-3 1 0,-3 2 0,-1 1 0,1-1 0,3-1 0,6 0 0,6 1 0,9 2 0,7 0 0,4 0 0,-3 0 0,-11 0 0,-6 0 0,-10 0 0,-2-3 0,0-2 0,0-3 0,1-1 0,1 3 0,-3 1 0,-3 0 0,-4-2 0,-3 1 0,1-1 0,1-1 0,0 2 0,-2-1 0,-1 1 0,1 0 0,3-2 0,6 0 0,3-2 0,2-1 0,0 1 0,0 0 0,-1 1 0,1 2 0,-3 1 0,0 0 0,-1-1 0,2 1 0,1-2 0,1 3 0,-1-1 0,-2 1 0,-2 2 0,-3-1 0,-3 1 0,0-2 0,2 0 0,3-1 0,2-3 0,0 0 0,0-1 0,-1-1 0,0-1 0,5-2 0,2-3 0,1 2 0,1 1 0,-7 2 0,-2 4 0,-1 1 0,-1-2 0,1 1 0,0-2 0,0-1 0,1 1 0,5 0 0,7 0 0,7-1 0,5 1 0,-2 1 0,-4 3 0,-8 3 0,-6 2 0,-7 1 0,2 0 0,7-2 0,5-4 0,4-2 0,0-3 0,-2 2 0,-1 0 0,-4 1 0,-3 2 0,0-1 0,-1 0 0,1 0 0,0-2 0,-1 1 0,-2-1 0,-2 3 0,-1-1 0,-2 3 0,2-2 0,2-1 0,1-2 0,2 0 0,1-1 0,0 1 0,0 0 0,-3 1 0,-2 0 0,-1 3 0,-3-2 0,3 1 0,1 0 0,2-2 0,3 2 0,0-1 0,-3 1 0,-3 4 0,-3-3 0,1 2 0,-1 0 0,1-2 0,0 1 0,-3-2 0,1 0 0,2 1 0,1-1 0,4-2 0,2-1 0,0 1 0,-1 0 0,-2 2 0,-2 3 0,-2 1 0,-1 2 0,-2-2 0,0-1 0,-1-3 0,4 1 0,-2 0 0,1 0 0,-1 2 0,0 0 0,1 0 0,-2 1 0,0-2 0,-2-1 0,4 0 0,3-3 0,3 0 0,3-3 0,-1 0 0,-1 1 0,-4 3 0,-1-1 0,1 2 0,4-2 0,1-2 0,0 1 0,-2 0 0,-4 2 0,-3 1 0,-3 1 0,0 0 0,0 0 0,2 0 0,2-1 0,2-1 0,2 0 0,0-3 0,2 0 0,0-1 0,2-1 0,1-2 0,2-3 0,5-4 0,5 1 0,-1 1 0,-4 3 0,-4 2 0,-3 1 0,0 0 0,-1 2 0,1 2 0,0 1 0,0 0 0,0 0 0,-1 0 0,1-3 0,-2 2 0,-1 1 0,-5 1 0,-1 1 0,2-2 0,2-2 0,4-2 0,0 2 0,0 1 0,-6 2 0,-5 2 0,-4-2 0,-2 0 0,2 0 0,-1-3 0,1 0 0,-4 1 0,0 1 0,1 1 0,1 2 0,1-2 0,0-1 0,1-2 0,-1-2 0,2 4 0,-2-1 0,0 4 0,-3-2 0,-2-2 0,0-1 0,0-1 0,0 3 0,0 3 0,0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9:32.98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 2344 24575,'-8'-4'0,"8"-9"0,9-12 0,10-14 0,6-4 0,-6 8 0,-4 13 0,-7 11 0,-3 4 0,5-2 0,2-4 0,5-5 0,2-2 0,1-2 0,1 0 0,1 3 0,-2 4 0,-3 5 0,-5 5 0,-4 1 0,2-1 0,3-3 0,4 0 0,4-2 0,-2-1 0,-2 1 0,-4 0 0,0 1 0,0 1 0,1 0 0,1 0 0,0 1 0,0-1 0,2 0 0,-1-2 0,0 0 0,1-2 0,2-2 0,2 1 0,0-2 0,-2 2 0,0 0 0,-1-1 0,2 2 0,2-1 0,0 2 0,-1-1 0,1 0 0,0-2 0,0 0 0,0-2 0,-1-2 0,1 0 0,0 0 0,-3 1 0,-1 2 0,1-2 0,1 2 0,1-2 0,-1 1 0,-1 0 0,0 0 0,0-1 0,3 1 0,-1 2 0,-1-2 0,-1 2 0,-1 0 0,2-1 0,2 2 0,0-2 0,0 1 0,0 1 0,-1 0 0,1 4 0,0 1 0,0-1 0,-3 2 0,0-2 0,-3 2 0,-3 3 0,3-3 0,0 2 0,3-1 0,2 1 0,1 2 0,-1-2 0,-2 2 0,-3 0 0,-2 0 0,0 3 0,0 0 0,0-1 0,-1-2 0,1 0 0,2 1 0,2-1 0,1 0 0,0 0 0,-1-2 0,-2 2 0,-3 0 0,1-1 0,0 1 0,2 0 0,3-2 0,3 1 0,0 1 0,-3-2 0,0 2 0,-1-2 0,2-1 0,1-2 0,4-2 0,5 0 0,0 1 0,-1 0 0,-4 1 0,-3 1 0,-1 2 0,1 0 0,0 2 0,2 0 0,5 1 0,12-2 0,13-6 0,15-12 0,6-7 0,-2-3 0,-3 3 0,-9 5 0,-7 4 0,-5 2 0,-4-1 0,1 2 0,0-2 0,-2 1 0,-3 3 0,-7 0 0,-5 4 0,-4 0 0,-3 2 0,0 1 0,-3 1 0,-3 0 0,-1-1 0,1-1 0,4-2 0,4 1 0,5-2 0,1 0 0,5 2 0,5 1 0,6-1 0,6 3 0,-1-3 0,-3 4 0,-8 3 0,-9 1 0,-6 2 0,-3 0 0,-3 0 0,-1 0 0,-2 0 0,0 0 0,3 0 0,1 0 0,2 0 0,-1 0 0,1 0 0,0 0 0,0 0 0,-1 0 0,1 0 0,0 0 0,0 0 0,-1 0 0,0 0 0,-2 0 0,0 0 0,0 0 0,-2 0 0,0 0 0,-4 0 0,-1 0 0,4 0 0,8 0 0,6 0 0,5 0 0,-2 0 0,-2 0 0,1 0 0,1 0 0,0 0 0,-4 0 0,-4 0 0,-6 0 0,0 0 0,-1 0 0,-1 0 0,0 0 0,-3 0 0,-4 0 0,-1 0 0,-1 0 0,1 0 0,1 0 0,-1 0 0,1 0 0,0 0 0,-2 0 0,2 0 0,3 0 0,3 0 0,2 0 0,0 0 0,1 0 0,0 0 0,1 0 0,-2 0 0,-3 0 0,1 0 0,3 0 0,4 0 0,10 0 0,1 0 0,2 0 0,-3 0 0,-8 0 0,0 0 0,-3 0 0,0 0 0,-1 0 0,-3 0 0,-3 0 0,0 0 0,-1 0 0,4-3 0,0-2 0,1-3 0,0-3 0,0 0 0,0 1 0,1-1 0,4 0 0,1 2 0,1 1 0,-1 0 0,-1 1 0,-2-2 0,2-1 0,2-2 0,0 1 0,-1-1 0,-3 1 0,0 0 0,0 0 0,-3 1 0,-1 0 0,1-1 0,4-1 0,2-2 0,1 0 0,2 2 0,-2 1 0,2-3 0,5 0 0,-3 0 0,3 0 0,-1 2 0,-1 1 0,2 2 0,-4 4 0,-2 3 0,1 2 0,-2-1 0,-1-2 0,-1 0 0,-2 0 0,-1 3 0,1-3 0,3 0 0,7 0 0,16 1 0,14 9 0,4 7 0,-6 0 0,-14-2 0,1-7 0,16-5 0,17 0 0,14 0 0,-2 0 0,-11 0 0,-6-3 0,-8-2 0,-6-2 0,-10 0 0,-8 1 0,-8 0 0,-6 3 0,-4 0 0,-5 3 0,-4 0 0,-5 0 0,0 0 0,2 0 0,2 0 0,2 0 0,-2 0 0,-1 0 0,-1 0 0,0 0 0,3 0 0,3-2 0,3-1 0,0-3 0,3 1 0,1 2 0,5 0 0,1 3 0,-1 0 0,1 0 0,-2 0 0,-1 0 0,-1-1 0,-3-2 0,1 0 0,3 0 0,4 3 0,4 0 0,0-3 0,-3 0 0,-4 0 0,-2-2 0,1 1 0,2-1 0,1-4 0,-3 0 0,-4 0 0,-1-1 0,-2 3 0,-1-1 0,1 3 0,0-1 0,0 0 0,0 1 0,-1 0 0,1 1 0,0-1 0,-3 0 0,0 0 0,-1-2 0,-2 2 0,0-1 0,-2 1 0,-3 2 0,-2-1 0,1 1 0,3 1 0,0-1 0,4 3 0,2-1 0,0-2 0,3 0 0,0 0 0,-1 2 0,-3 1 0,-2 0 0,-5 0 0,-2 0 0,1 0 0,0 0 0,2 0 0,0 2 0,-1 3 0,-3 0 0,0 0 0,-5-4 0,2-1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9:45.73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2427 24575,'20'0'0,"18"-4"0,20 0 0,14-3 0,0-2 0,-4 1 0,1-2 0,-2 1 0,-3 0 0,-5 3 0,-12 1 0,-6 1 0,-8 1 0,-9 0 0,-4 3 0,-7 0 0,-2 0 0,2 0 0,-2 0 0,2 0 0,1 0 0,1 0 0,2 0 0,-1 0 0,1-5 0,0-7 0,1-6 0,4-1 0,-6 5 0,-1 1 0,-2 3 0,0-1 0,4-3 0,0 1 0,3 0 0,-1 1 0,-2 0 0,-3 2 0,-2 0 0,-1 3 0,2 2 0,1-1 0,4-1 0,3-3 0,0-1 0,-2 2 0,-1 1 0,-2 1 0,1 0 0,2-1 0,0-1 0,3-2 0,0 1 0,0 2 0,-1 0 0,1 3 0,0 2 0,0-1 0,0 1 0,-1-2 0,-1-3 0,-2 2 0,1-2 0,0 1 0,3-4 0,0-3 0,3-1 0,1 2 0,-1 1 0,0 1 0,-3-1 0,0 1 0,3-2 0,3-1 0,2-2 0,-1 1 0,-4 1 0,1 2 0,0-1 0,0-1 0,-1 2 0,-3 2 0,-1 4 0,1 1 0,0 0 0,3 2 0,1-1 0,3 1 0,0 0 0,-3 1 0,-1 2 0,-3 0 0,2 0 0,-6 0 0,1-1 0,-3-1 0,2-1 0,1 1 0,-3-2 0,0 1 0,-2 0 0,1-2 0,-1 2 0,-4-2 0,1 0 0,-2-1 0,4-2 0,0 1 0,3-2 0,-2 3 0,-1-1 0,0 2 0,0-3 0,2 0 0,-1-1 0,2 1 0,-1 0 0,-1 0 0,-1 0 0,-2-1 0,0 1 0,2 0 0,0-2 0,1 1 0,-3 1 0,-1 0 0,-2 2 0,0-1 0,3 0 0,4-3 0,3 1 0,3 1 0,1 2 0,-3 0 0,-1 0 0,0 0 0,-3 0 0,-1 0 0,-1 0 0,-2 1 0,2-1 0,-1 2 0,-2 0 0,-1 2 0,0 2 0,2-2 0,3-1 0,4 0 0,1-2 0,0 2 0,0 0 0,-3 2 0,-2-2 0,0 0 0,-2 0 0,1 1 0,2 2 0,-2 0 0,-2-3 0,-2 0 0,-3 0 0,0 1 0,3 2 0,6 0 0,10 0 0,5 0 0,4 0 0,-3-2 0,0-1 0,4 0 0,3-2 0,0 1 0,-6-1 0,-7-1 0,-3 0 0,3-3 0,4 0 0,2-3 0,2 2 0,-2 0 0,-2 0 0,-1 3 0,0 2 0,-1 2 0,2 0 0,7-1 0,2 1 0,2 0 0,-3 3 0,-9 0 0,-8 0 0,-6-2 0,-4-1 0,-1 0 0,0-2 0,0 1 0,1-3 0,1-1 0,1-1 0,2-2 0,2-3 0,-1 1 0,2 2 0,-2 0 0,2 2 0,0 0 0,2-2 0,-2 2 0,-1 1 0,0 0 0,0 1 0,3-2 0,3-3 0,0 2 0,-1-1 0,0 2 0,-2 2 0,0-1 0,0 0 0,2-1 0,-2-1 0,-1 2 0,-1 1 0,-1 1 0,3 3 0,-3 0 0,3 3 0,1 0 0,6 0 0,7 0 0,1 0 0,-3 0 0,-6 0 0,-3 0 0,-1 0 0,1 0 0,0 0 0,0 0 0,-3 0 0,-3 0 0,2 0 0,15 0 0,21 0 0,37 0 0,-30-1 0,4-2 0,5 1 0,2-1 0,-2 0 0,0 1 0,-7-2 0,-2 0 0,38-4 0,-22-2 0,-13-3 0,-16 1 0,-7 0 0,-2 0 0,0 3 0,4 0 0,1 3 0,-3 0 0,-8 0 0,-8 0 0,-6 1 0,0 0 0,-1-3 0,2 1 0,2-2 0,-1-1 0,0 2 0,-4-1 0,-1 2 0,-2 1 0,-2 1 0,1-1 0,0-2 0,1 1 0,2-3 0,3 1 0,0 1 0,3-1 0,-1 4 0,3-2 0,7 2 0,11 1 0,8 1 0,-3 2 0,-9 1 0,-11 0 0,-5 0 0,-3 0 0,-3 0 0,-3 0 0,-1 0 0,-1-2 0,1-1 0,1-1 0,1-3 0,7-1 0,6 0 0,9-1 0,9 2 0,0 0 0,-1 2 0,-7 2 0,-9 0 0,-3 3 0,6-3 0,-6 0 0,4-2 0,-9 1 0,-4 1 0,-1 0 0,-3 0 0,1 0 0,3 0 0,3 1 0,2 2 0,1 0 0,0 0 0,3 0 0,1-3 0,3-1 0,0-2 0,-3-2 0,-1 1 0,-4 0 0,1-1 0,3 0 0,4 2 0,2-3 0,3 1 0,-2-1 0,1 1 0,1 1 0,-2 2 0,0 1 0,0 1 0,-1 2 0,1 1 0,-2 0 0,0 0 0,3 0 0,1 0 0,6 0 0,1 0 0,4 0 0,2 0 0,-1 0 0,-2 0 0,-2 0 0,-3 0 0,-5 0 0,0 0 0,0 0 0,0 0 0,2 0 0,-2 0 0,-2 0 0,-8-2 0,-11-14 0,-6-22 0,-7-23 0,0-15 0,0 6 0,0 18 0,0 16 0,0 15 0,0 6 0,0 1 0,0 3 0,0-1 0,0 2 0,0 1 0,-2 1 0,1 4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19:57.40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2403 24575,'25'-43'0,"14"-6"0,19-14 0,14-4 0,5 2 0,-9 10 0,-12 14 0,-18 13 0,-11 10 0,-1 7 0,4-3 0,7-4 0,3-4 0,-3 1 0,-5 3 0,-10 6 0,-6 4 0,3-1 0,-4 4 0,2-3 0,-4 4 0,-1-1 0,1 0 0,5-3 0,2 0 0,2-1 0,-1 1 0,1-1 0,0 0 0,0 0 0,0-2 0,3 0 0,1-3 0,0 1 0,-1-1 0,-3 3 0,0 2 0,-1 1 0,1 0 0,0-2 0,-3 1 0,0-2 0,0 0 0,0 1 0,3 1 0,0 2 0,0-1 0,0-1 0,-1-1 0,1 1 0,0 1 0,0 0 0,0 1 0,-3 0 0,-1 0 0,-4 1 0,-2 0 0,4 1 0,-1 0 0,3-1 0,4 0 0,1 1 0,3-1 0,-1 1 0,-3 1 0,-3 0 0,-1-1 0,-2-3 0,-3 1 0,2 1 0,4 4 0,5 1 0,4 1 0,0 0 0,-4 0 0,0 0 0,4 0 0,2 0 0,3-3 0,-3 0 0,-6-1 0,-2 1 0,-3 1 0,0-1 0,3-3 0,-1-2 0,0 3 0,-4 0 0,-3 1 0,-1 1 0,1 0 0,5-1 0,2 1 0,1 0 0,-3 0 0,-3 3 0,-3 0 0,-3-2 0,4 0 0,6-1 0,5-2 0,4 2 0,3-3 0,-2 0 0,-3 2 0,-3 2 0,-7 2 0,-1-3 0,-4 1 0,-3-4 0,-1 1 0,-1 2 0,3 0 0,5 3 0,2 0 0,4 0 0,2 0 0,2-3 0,2-1 0,-1 1 0,-5 0 0,-4 3 0,-3-2 0,0-1 0,3 0 0,2-2 0,3 2 0,-1 0 0,1 1 0,-2 2 0,-5 0 0,-4-2 0,0 0 0,-1-1 0,2 1 0,-2 1 0,-2-1 0,-1-1 0,2-1 0,3-3 0,2-1 0,2-1 0,0-1 0,0 1 0,1-2 0,0 2 0,1 0 0,2 1 0,1-1 0,1-2 0,0-2 0,4 1 0,6 1 0,7 0 0,7 4 0,-1 2 0,-5 2 0,-5 1 0,-8-1 0,-4 0 0,-1 0 0,-1 3 0,1 0 0,0-3 0,-3-1 0,-1-4 0,1-2 0,5-1 0,7-2 0,2 1 0,-1 3 0,-9 3 0,-6 2 0,-1-3 0,-1-2 0,7-7 0,4-3 0,0-1 0,0-1 0,-3 2 0,3-1 0,8-2 0,5-2 0,5-2 0,-4 1 0,-8 4 0,3 4 0,-15 7 0,3 2 0,-12 5 0,-4-1 0,1 1 0,2-2 0,5-2 0,4-2 0,1-1 0,-3 2 0,-3 1 0,-3 0 0,1-1 0,1-2 0,3-1 0,0 0 0,-4 1 0,1 2 0,1 1 0,4 1 0,28-3 0,-6 3 0,14-1 0,-17 4 0,-3-2 0,-3 0 0,-2-1 0,-4 0 0,-3 1 0,-1 2 0,-1 0 0,2 1 0,3 2 0,3 0 0,1 0 0,1 0 0,-2-1 0,4-3 0,8 1 0,9 0 0,11 1 0,3 2 0,-1 0 0,-8 0 0,-14 0 0,-9 0 0,-5 0 0,7 0 0,11 0 0,5 0 0,3 0 0,3 0 0,1 0 0,3 0 0,-3 0 0,-4 0 0,0 3 0,0 3 0,0 4 0,-3 2 0,-2 0 0,-4 0 0,-7 0 0,-4-4 0,-7-2 0,-3-4 0,-1-2 0,1 0 0,0 0 0,0 0 0,-1 0 0,1 0 0,0 0 0,0 0 0,1 0 0,4 0 0,7 0 0,9-2 0,10-3 0,4-2 0,1-2 0,-5 1 0,-11 4 0,-10 1 0,-2 0 0,4-9 0,9-7 0,8-10 0,-2-1 0,0 4 0,-1 1 0,0 6 0,-1 0 0,-8 3 0,-8 3 0,-4-3 0,-1 1 0,6 0 0,4-3 0,2 2 0,-2 1 0,-6 4 0,-4 2 0,0 4 0,7 2 0,11 1 0,10 2 0,-1 0 0,-6 0 0,-10 0 0,-10 0 0,-3 0 0,-5 0 0,12 0 0,20 0 0,25-1 0,15-3 0,-5 0 0,-13 0 0,-17 2 0,-9-1 0,-6-2 0,0-4 0,0-5 0,7-5 0,5-4 0,6-3 0,6 1 0,-2 2 0,-2 3 0,-1 7 0,-4 1 0,-8 6 0,-8 3 0,-15 0 0,-9 3 0,-7 0 0,-4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06:20:08.06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2228 24575,'2'14'0,"6"1"0,6-4 0,9-1 0,3-4 0,0-3 0,-1 0 0,-4-1 0,1 0 0,-3 3 0,-3 2 0,-3-1 0,-4 1 0,-4 0 0,-1-1 0,-1 4 0,-1-1 0,0 2 0,-1 3 0,-1 2 0,2-3 0,4-4 0,9-6 0,9-3 0,7 0 0,9 0 0,4 0 0,2 0 0,-2 0 0,-7 0 0,-8 0 0,-4 3 0,-3 0 0,-1-1 0,1 1 0,0-3 0,0 0 0,0 0 0,-2 0 0,-1 0 0,0 0 0,3 0 0,3 0 0,5 0 0,3 0 0,0 0 0,4 0 0,4 0 0,7 0 0,7 0 0,3 0 0,-5 0 0,-6-5 0,-7-2 0,-2-2 0,-1-1 0,-1 1 0,1-2 0,0-1 0,0-1 0,0-1 0,-5 1 0,-2 0 0,-1 1 0,0-2 0,0-3 0,1 0 0,-1-3 0,1 0 0,2 2 0,-1 0 0,2 2 0,-3 4 0,-1-1 0,0 1 0,-2 0 0,3-1 0,0 2 0,2 1 0,-1 0 0,-4 0 0,-2 1 0,-3 2 0,3 1 0,5 0 0,4-1 0,3 1 0,-4-2 0,-5 3 0,-4 2 0,-2 1 0,-1-1 0,1 0 0,-1 0 0,-4-1 0,-1 2 0,-1-3 0,6-3 0,8-2 0,6-1 0,2 2 0,-5 3 0,7 2 0,10 0 0,16-1 0,14-2 0,9 0 0,0 0 0,0 2 0,-6-1 0,-9 0 0,-5 0 0,-13-4 0,-6 0 0,-8-3 0,-8 0 0,-4 1 0,-1 1 0,-2 0 0,0-1 0,-1 0 0,-3-2 0,0 0 0,-1-1 0,1 1 0,0 1 0,0-1 0,3-1 0,4-1 0,1-3 0,2 1 0,-1 2 0,3 2 0,7 2 0,6 0 0,3 0 0,-5 3 0,-7 1 0,-7 1 0,-6 0 0,-2-1 0,-4 3 0,0-1 0,-1 1 0,-1 2 0,-1-2 0,-2 1 0,0-1 0,2-2 0,2 0 0,0 0 0,0-1 0,-1 0 0,-1-1 0,3-2 0,-3 1 0,3 2 0,0-1 0,0-1 0,3-3 0,-1-3 0,5-1 0,3 1 0,1 1 0,-1 1 0,-4 3 0,-6 2 0,-3 3 0,-3 1 0,1-3 0,8-4 0,10-5 0,5-1 0,-1 2 0,-7 2 0,-5 4 0,-2 1 0,-1-1 0,0-1 0,-2 0 0,0 1 0,3-3 0,10-4 0,15-6 0,11-4 0,5 3 0,-7 3 0,-13 6 0,-12 7 0,-7 3 0,-3 4 0,1 1 0,0 0 0,0 0 0,-3 0 0,-3 0 0,1 0 0,4-3 0,7-4 0,3-4 0,1-4 0,-2-1 0,0 0 0,-2 0 0,-3 3 0,-1 0 0,-3 2 0,1-1 0,0-2 0,0-2 0,3-1 0,1 0 0,0 4 0,-1 3 0,-4 1 0,1 2 0,0 1 0,0 1 0,-1-1 0,1 0 0,0 1 0,0 2 0,0 2 0,-1 1 0,-2 0 0,0 0 0,-3 0 0,0 0 0,0 0 0,0 0 0,2 0 0,-2 0 0,0 0 0,-1 0 0,2-2 0,2-1 0,4 0 0,-1 1 0,-1 2 0,5 0 0,5 0 0,7 0 0,6 0 0,-1 1 0,-4 3 0,-8 4 0,-6 3 0,-3 0 0,0 1 0,-3-4 0,-1-3 0,1 0 0,0-2 0,3-1 0,1 2 0,6-1 0,4 0 0,6 2 0,0 0 0,-4-2 0,-2 0 0,-6-2 0,-2-1 0,-2 0 0,-1 0 0,3 0 0,9 0 0,4 0 0,6 0 0,0 0 0,-1 0 0,2 0 0,1 0 0,2 0 0,-1 0 0,-5 0 0,-10 0 0,-10 0 0,-2 0 0,8 0 0,17 0 0,19 0 0,15 0 0,2 3 0,-3 4 0,-9 3 0,-7 0 0,-4-3 0,-8-4 0,-5-3 0,-10 0 0,-6 0 0,-4 0 0,-2-1 0,4-4 0,2-5 0,3-4 0,-1-1 0,-6 0 0,-3 4 0,-2-3 0,6-3 0,10-8 0,9-3 0,4-2 0,-5 3 0,-8 8 0,-7 3 0,-5 4 0,-2 0 0,-4-2 0,-6-10 0,0-31 0,4-30 0,-6 35 0,2-1 0,2 0 0,1 3 0,8-21 0,-6 27 0,-6 16 0,-6 13 0,3 5 0,-3-1 0,0 4 0,-2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78F66-AEE1-E1CD-B277-0DD14CE9A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D36C9-D95B-3B9E-C8D3-7C06A8B43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E86257-4548-4910-C7D2-FA40508B7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0B7B8-86C2-178F-EBC2-4ACFC837C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20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BDC51-C25C-B5BD-F7DB-CFEE2FC6B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F5A970-8F01-BE7D-A442-2B8401AC9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146134-350B-829E-F7B4-8B689B16B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Paclitaxel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Highly lipophilic, rapid uptake, prolonged retention</a:t>
            </a:r>
            <a:endParaRPr lang="en-GB" sz="1200" dirty="0">
              <a:effectLst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Sirolimus (Limus family)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Requires advanced excipient for transfer; emerging evidence</a:t>
            </a:r>
            <a:endParaRPr lang="en-GB" sz="1200" dirty="0">
              <a:effectLst/>
            </a:endParaRPr>
          </a:p>
          <a:p>
            <a:endParaRPr lang="en-GB" dirty="0"/>
          </a:p>
          <a:p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 of Action: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Paclitaxel binds to structural proteins called microtubules, freezing them and halting cell division. Sirolimus blocks a specific protein complex (mTOR) to stop cells from entering the DNA synthesis phase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032AE-FCC1-F75A-EFB6-06CB4EC74D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63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79412-CF08-C0FB-51E3-9320DE24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9A3D4-224A-F974-4023-EC049DFA7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92B51-C658-4332-55E7-47FBB3FE7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2B433-E3F3-DABF-B805-B1D75DFDC0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34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BF522-0814-2C86-C6FC-5A9432C21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F8CA97-B827-F42B-32CB-FD345C009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D913B0-F516-7084-DF61-0B3F3390E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656C9-FF74-C2BA-C1E4-3D30A21964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54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7DA97-A428-E5A8-3E37-889C07C10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4D4C4-04AC-086B-6B75-75D1E247B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6E4603-6400-20E2-693D-11795E78E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65EC0-8251-6143-E628-8B9B422D55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02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83C38-842A-698B-CFD1-3C983C7A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BACA0E-B66A-7C67-AB58-F10E00BC0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91101-51BB-F16B-C82E-BF294C7A8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Select correctly sized DCB (1:1 vessel to balloon ratio)</a:t>
            </a:r>
          </a:p>
          <a:p>
            <a:r>
              <a:rPr lang="en-US" dirty="0"/>
              <a:t>Deliver DCB smoothly to target site — one attempt preferred (drug loss on re-crossing)</a:t>
            </a:r>
          </a:p>
          <a:p>
            <a:r>
              <a:rPr lang="en-US" dirty="0"/>
              <a:t>Inflate at nominal pressure for 30–60 seconds (full inflation essential)</a:t>
            </a:r>
          </a:p>
          <a:p>
            <a:r>
              <a:rPr lang="en-US" dirty="0"/>
              <a:t>Remove DCB</a:t>
            </a:r>
          </a:p>
          <a:p>
            <a:r>
              <a:rPr lang="en-US" dirty="0"/>
              <a:t>Assess final result: angiography ± OCT/IVUS</a:t>
            </a:r>
          </a:p>
          <a:p>
            <a:r>
              <a:rPr lang="en-US" dirty="0"/>
              <a:t>Bailout stenting if: residual stenosis &gt;30%, flow-limiting dissection, </a:t>
            </a:r>
            <a:r>
              <a:rPr lang="en-US" dirty="0" err="1"/>
              <a:t>haemodynamic</a:t>
            </a:r>
            <a:r>
              <a:rPr lang="en-US" dirty="0"/>
              <a:t> compromise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7E4E6-2E15-EA1E-77BD-B8A4616E5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81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F7BE7-5B1D-8FA8-4D34-0D305CFD8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AF78F4-0DDD-DCD8-0B8D-CDCF97B82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2E2A01-D428-C3A3-3CA2-732EE5C53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129CA-ED63-CBAA-43CB-2843DDCF0D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70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B8DD7-3812-3FC3-2C6C-DFE92203C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764D92-366C-C249-4A13-53F79F4BF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6A0DBE-1C6C-F0F4-2032-FC3A31117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Title: What Does This Mean For Us in the Cath Lab?</a:t>
            </a:r>
          </a:p>
          <a:p>
            <a:r>
              <a:rPr lang="en-US" dirty="0"/>
              <a:t>Content:</a:t>
            </a:r>
          </a:p>
          <a:p>
            <a:r>
              <a:rPr lang="en-US" dirty="0"/>
              <a:t>📋 Pre-procedure:</a:t>
            </a:r>
          </a:p>
          <a:p>
            <a:r>
              <a:rPr lang="en-US" dirty="0"/>
              <a:t>Confirm DCB device availability and correct sizing</a:t>
            </a:r>
          </a:p>
          <a:p>
            <a:r>
              <a:rPr lang="en-US" dirty="0"/>
              <a:t>Check lesion prep tools are ready (NC balloon, scoring balloon, </a:t>
            </a:r>
            <a:r>
              <a:rPr lang="en-US" dirty="0" err="1"/>
              <a:t>Rotablator</a:t>
            </a:r>
            <a:r>
              <a:rPr lang="en-US" dirty="0"/>
              <a:t> if needed)</a:t>
            </a:r>
          </a:p>
          <a:p>
            <a:r>
              <a:rPr lang="en-US" dirty="0"/>
              <a:t>Review imaging modality plan (OCT/IVUS availability)</a:t>
            </a:r>
          </a:p>
          <a:p>
            <a:r>
              <a:rPr lang="en-US" dirty="0"/>
              <a:t>Patient consent understanding — ensure patient knows "no stent" plan</a:t>
            </a:r>
          </a:p>
          <a:p>
            <a:r>
              <a:rPr lang="en-US" dirty="0"/>
              <a:t>🏥 Intra-procedure:</a:t>
            </a:r>
          </a:p>
          <a:p>
            <a:r>
              <a:rPr lang="en-US" dirty="0"/>
              <a:t>Deliver DCB smoothly — </a:t>
            </a:r>
            <a:r>
              <a:rPr lang="en-US" dirty="0" err="1"/>
              <a:t>minimise</a:t>
            </a:r>
            <a:r>
              <a:rPr lang="en-US" dirty="0"/>
              <a:t> handling time outside the body</a:t>
            </a:r>
          </a:p>
          <a:p>
            <a:r>
              <a:rPr lang="en-US" dirty="0"/>
              <a:t>Set timer for inflation (30–60 sec) — communicate clearly with operator</a:t>
            </a:r>
          </a:p>
          <a:p>
            <a:r>
              <a:rPr lang="en-US" dirty="0"/>
              <a:t>Document device lot number, size, inflation pressure, and duration</a:t>
            </a:r>
          </a:p>
          <a:p>
            <a:r>
              <a:rPr lang="en-US" dirty="0"/>
              <a:t>Anticipate bailout stenting — have stent on standby</a:t>
            </a:r>
          </a:p>
          <a:p>
            <a:r>
              <a:rPr lang="en-US" dirty="0"/>
              <a:t>📝 Post-procedure:</a:t>
            </a:r>
          </a:p>
          <a:p>
            <a:r>
              <a:rPr lang="en-US" dirty="0"/>
              <a:t>Accurate documentation of DCB use in procedure notes</a:t>
            </a:r>
          </a:p>
          <a:p>
            <a:r>
              <a:rPr lang="en-US" dirty="0"/>
              <a:t>DAPT counselling — explain shorter duration and importance of compliance</a:t>
            </a:r>
          </a:p>
          <a:p>
            <a:r>
              <a:rPr lang="en-US" dirty="0"/>
              <a:t>Highlight any bailout stenting and update DAPT plan accordingly</a:t>
            </a:r>
          </a:p>
          <a:p>
            <a:r>
              <a:rPr lang="en-US" dirty="0"/>
              <a:t>Ensure discharge letter reflects DCB-only strategy</a:t>
            </a:r>
          </a:p>
          <a:p>
            <a:endParaRPr lang="en-US" dirty="0"/>
          </a:p>
          <a:p>
            <a:r>
              <a:rPr lang="en-US" dirty="0"/>
              <a:t>🎤 Speaker Note: This is the most impactful slide for your audience. AHPs want to know: what does this mean for me? Make it practical and team-focused. Your experience as a clinical educator gives you credibility here — share real examples if time allows.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A9967-6E8B-4D9D-B6CE-B0D9EE104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99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71F76-59E4-874A-D743-E31A44417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10F031-4A5E-756A-D59A-CC5A8F82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4631D-7AE6-4FA6-9EC9-BB957F366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997B0-3EBC-CD13-70A5-1D32374D86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488FA-0200-CDAE-878C-20E894C17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90D9CE-1690-4459-42E6-66FAF3059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915AD0-774B-E2B9-6950-982101746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Title: The Case For: Why DCBs Are an Attractive Option</a:t>
            </a:r>
          </a:p>
          <a:p>
            <a:r>
              <a:rPr lang="en-US" dirty="0"/>
              <a:t>Content:</a:t>
            </a:r>
          </a:p>
          <a:p>
            <a:r>
              <a:rPr lang="en-US" dirty="0"/>
              <a:t>🚫 No permanent implant — preserves vessel anatomy and vasomotion</a:t>
            </a:r>
          </a:p>
          <a:p>
            <a:r>
              <a:rPr lang="en-US" dirty="0"/>
              <a:t>🩸 Shorter DAPT duration — major benefit for HBR patients (potentially 1–3 months vs 6–12 months for DES)</a:t>
            </a:r>
          </a:p>
          <a:p>
            <a:r>
              <a:rPr lang="en-US" dirty="0"/>
              <a:t>🔄 CABG option preserved — no metal to navigate surgically</a:t>
            </a:r>
          </a:p>
          <a:p>
            <a:r>
              <a:rPr lang="en-US" dirty="0"/>
              <a:t>❌ No late stent thrombosis risk — eliminates a feared DES complication</a:t>
            </a:r>
          </a:p>
          <a:p>
            <a:r>
              <a:rPr lang="en-US" dirty="0"/>
              <a:t>🔬 Positive vascular </a:t>
            </a:r>
            <a:r>
              <a:rPr lang="en-US" dirty="0" err="1"/>
              <a:t>remodelling</a:t>
            </a:r>
            <a:r>
              <a:rPr lang="en-US" dirty="0"/>
              <a:t> — early re-</a:t>
            </a:r>
            <a:r>
              <a:rPr lang="en-US" dirty="0" err="1"/>
              <a:t>endothelialisation</a:t>
            </a:r>
            <a:r>
              <a:rPr lang="en-US" dirty="0"/>
              <a:t>, plaque regression possible</a:t>
            </a:r>
          </a:p>
          <a:p>
            <a:r>
              <a:rPr lang="en-US" dirty="0"/>
              <a:t>🏥 Ideal for complex anatomy — small vessels, bifurcations, ISR</a:t>
            </a:r>
          </a:p>
          <a:p>
            <a:r>
              <a:rPr lang="en-US" dirty="0"/>
              <a:t>💊 Avoids drug polymer long-term — less chronic inflammation than DES</a:t>
            </a:r>
          </a:p>
          <a:p>
            <a:r>
              <a:rPr lang="en-US" dirty="0"/>
              <a:t>🧑‍⚕️ Single antiplatelet therapy may be feasible in very high bleeding risk (emerging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EE05B-23EF-EC87-5AF5-C5836186E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61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02C78-9601-8F15-D2DF-3679BA5F2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2A393-6C32-30DF-65BD-8CACFDF09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80A655-81CC-0D9F-AFC0-C8FBE664D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Title: The Case Against: Being Honest About the Limitations</a:t>
            </a:r>
          </a:p>
          <a:p>
            <a:r>
              <a:rPr lang="en-US" dirty="0"/>
              <a:t>Content:</a:t>
            </a:r>
          </a:p>
          <a:p>
            <a:r>
              <a:rPr lang="en-US" dirty="0"/>
              <a:t>⚠️ Evidence gaps — most RCT data is from ISR and SVD; large vessel de novo evidence is weak</a:t>
            </a:r>
          </a:p>
          <a:p>
            <a:r>
              <a:rPr lang="en-US" dirty="0"/>
              <a:t>⚠️ No scaffolding — cannot manage acute recoil or dissection; bailout stenting required in ~5–15% of cases</a:t>
            </a:r>
          </a:p>
          <a:p>
            <a:r>
              <a:rPr lang="en-US" dirty="0"/>
              <a:t>⚠️ Lesion preparation is critical — operator-dependent; poor prep = poor outcome</a:t>
            </a:r>
          </a:p>
          <a:p>
            <a:r>
              <a:rPr lang="en-US" dirty="0"/>
              <a:t>⚠️ Drug delivery is transient — one shot at drug transfer; re-inflation risks coating loss</a:t>
            </a:r>
          </a:p>
          <a:p>
            <a:r>
              <a:rPr lang="en-US" dirty="0"/>
              <a:t>⚠️ Not equivalent across devices — results from one DCB cannot be extrapolated to another</a:t>
            </a:r>
          </a:p>
          <a:p>
            <a:r>
              <a:rPr lang="en-US" dirty="0"/>
              <a:t>⚠️ Sirolimus DCBs — limited long-term data compared to paclitaxel</a:t>
            </a:r>
          </a:p>
          <a:p>
            <a:r>
              <a:rPr lang="en-US" dirty="0"/>
              <a:t>⚠️ REC-CAGEFREE I — DCB failed non-inferiority vs DES in de novo low-risk lesions</a:t>
            </a:r>
          </a:p>
          <a:p>
            <a:r>
              <a:rPr lang="en-US" dirty="0"/>
              <a:t>⚠️ Cost — DCBs can be more expensive than conventional balloons, similar to 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C6747-EE7A-143B-6CE7-7DF4A47D5F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67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974BA-F6F3-F272-B123-2C03E2791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AF3D6-E970-8E4B-A4A6-DAE675C47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51ED1-83D0-EEC0-BA03-0DFE26B7E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28220-4937-F95D-BB20-30D956E0E8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95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F6713-B7AF-0FA3-A443-41F5FEAFE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D6E959-174F-1E70-215E-823A912C0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9543E-93CC-A0EE-EEAF-7AE1447E5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83162-AD05-F620-8896-EA68DAF3D8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095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DFBA0-BBB7-B996-F731-7915FBBAE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06815-5799-102E-53C9-D90EBB5AD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FE40E-BB4D-CF85-672C-7F6E9866E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46A0C-C2CC-C7C5-5A65-36B069D014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3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2867-E20B-F08B-3BC0-9D06F24B8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13A1C9-78C6-CB4E-CDF3-4E8618B79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E8FB21-4095-E92A-24DF-5273E1F6B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369CA-78C8-7659-2F59-77A7749222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938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FF9F2-F231-5D3E-C3FB-DFEF6306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B12B36-8739-57D2-018A-7BE8451CD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231BC-2ADA-5F1E-C012-82DC9EB31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A8088-EE26-991F-595F-D54ECC740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038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11EC8-032B-B018-F92F-53AA45FA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FCD284-BA81-EF19-97F9-1D430DF36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6E6A5-56C8-3853-FCDD-9650BFEB0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70B5F-FCB7-DC53-44E5-7EC7536ADC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269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4DD55-CDF8-830E-F0DE-C3560AF38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DF3F1E-CAF1-2B7F-69EA-243BB5AA4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7E460-DA27-5E2A-A9A5-11D4F059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1AC49-8362-D1E3-B9B0-C7DECBF999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184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D463F-3745-2259-BBF1-BD152A51E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FFF59-CEDD-B8F7-8AFB-5744AA8A1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E75530-B43F-ADC9-06D9-6A1466942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29B25-5F62-205D-D484-C2DDC3A6D0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595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BD7D3-A26F-58F0-D31C-8E886311D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7CC08-582F-5EE4-E1CA-4EAEEBC016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FC7BF0-DDAE-7EF4-111E-DE4DA7D4B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62FA5-907E-3671-C663-DDEDD6662A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5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54888-2D90-CA03-0CE6-7FA579F63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1D9CC-A02B-A35F-0C53-732DD014E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52D50D-1EAC-BC38-AB88-E75D29960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97E60-E0CA-6DE2-949A-787ADE52A4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8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CC167-327B-77D9-FF87-CA1A8D74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347BCB-B459-6923-0C1D-7064D53C1D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D7627D-C84C-44CB-2560-F00E176FC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817E4-AB7C-2624-B35B-35D7313CC5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540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F4B41-0DC8-58FB-DDBB-86791B75B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C70F1-0D7D-2154-55D0-43489441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28710D-F655-C1A1-DEFE-669285E7B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778A-6678-2FA0-B3F4-B259FCFE6D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29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67CE5-0A85-B747-7205-32A973F05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A77D79-FDA7-AC2F-3DD0-FD2D6DA9A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22366-5129-3300-40EF-8B7C9C1B2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A42E-9B48-A892-D7A8-33D73945FD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457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C13F-B900-495B-7FB7-6899566D4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0FCDA-EF9E-93B2-AE66-2BF474648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B61AD-55B4-B9C2-232A-8EDB240A8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71A8A-2646-784D-EEBD-DA9E61794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28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1E3A3-00BF-7A91-E72E-C0B2F79B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35410-56C2-287F-6593-4D3F68265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352046-EE73-ED85-6FC2-7BB54EC23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no obvious SB lesion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76BD8-5E9C-EDD7-0AFD-A92D4225B6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913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172CC-E107-C44A-13C2-7A95C2A9D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D91B98-2F88-5A78-5044-82041630CA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253153-B341-6584-2F8A-3A3B12AF74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Multiple wires used to attempt to cross stenosis</a:t>
            </a:r>
          </a:p>
          <a:p>
            <a:pPr marL="0" algn="l" defTabSz="914400" rtl="0" eaLnBrk="1" latinLnBrk="0" hangingPunct="1"/>
            <a:endParaRPr lang="en-GB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Success only achieved with dual lumen catheter and Gaia 2 wire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34332-A248-F793-ECB3-6B19424717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074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a typeface="+mn-ea"/>
                <a:cs typeface="+mn-cs"/>
              </a:rPr>
              <a:t>This is a restenosis that’s challenging to wire. </a:t>
            </a:r>
            <a:r>
              <a:rPr lang="en-GB" sz="1200" kern="1200">
                <a:solidFill>
                  <a:schemeClr val="tx1"/>
                </a:solidFill>
                <a:ea typeface="+mn-ea"/>
                <a:cs typeface="+mn-cs"/>
              </a:rPr>
              <a:t>But it’s a challenging because of the angulation and the lesion morphology.</a:t>
            </a:r>
            <a:endParaRPr lang="en-US" sz="1200" kern="1200">
              <a:solidFill>
                <a:schemeClr val="tx1"/>
              </a:solidFill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US" sz="1200" kern="1200">
                <a:solidFill>
                  <a:schemeClr val="tx1"/>
                </a:solidFill>
                <a:ea typeface="+mn-ea"/>
                <a:cs typeface="+mn-cs"/>
              </a:rPr>
              <a:t>This image is not live, it’s post analysis but shows it’s a tricky one to 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F57F0-639B-486D-AE08-9424C0F96C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847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1372B-146B-D616-5BAE-90C3A3159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37708-DD5A-1554-3ACA-59B1607BE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5465E3-53DD-6D21-8A31-554528FE5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a typeface="+mn-ea"/>
                <a:cs typeface="+mn-cs"/>
              </a:rPr>
              <a:t>Having de-escalated the </a:t>
            </a:r>
            <a:r>
              <a:rPr lang="en-US" sz="1200" kern="1200" dirty="0" err="1">
                <a:solidFill>
                  <a:schemeClr val="tx1"/>
                </a:solidFill>
                <a:ea typeface="+mn-ea"/>
                <a:cs typeface="+mn-cs"/>
              </a:rPr>
              <a:t>gaia</a:t>
            </a:r>
            <a:r>
              <a:rPr lang="en-US" sz="1200" kern="1200" dirty="0">
                <a:solidFill>
                  <a:schemeClr val="tx1"/>
                </a:solidFill>
                <a:ea typeface="+mn-ea"/>
                <a:cs typeface="+mn-cs"/>
              </a:rPr>
              <a:t> wire to a workhorse </a:t>
            </a:r>
            <a:r>
              <a:rPr lang="en-US" sz="1200" kern="1200" dirty="0" err="1">
                <a:solidFill>
                  <a:schemeClr val="tx1"/>
                </a:solidFill>
                <a:ea typeface="+mn-ea"/>
                <a:cs typeface="+mn-cs"/>
              </a:rPr>
              <a:t>runthrough</a:t>
            </a:r>
            <a:r>
              <a:rPr lang="en-US" sz="1200" kern="1200" dirty="0">
                <a:solidFill>
                  <a:schemeClr val="tx1"/>
                </a:solidFill>
                <a:ea typeface="+mn-ea"/>
                <a:cs typeface="+mn-cs"/>
              </a:rPr>
              <a:t> the stenosis is dilated with a 2.5mm balloon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C5610-EEA3-3F64-5A9C-118240F0B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667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D8457-2640-60C5-BFD5-DC9E5D3A4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8D0A5F-519A-AC9A-B9DB-0C71E372B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AD8C6E-580D-4AB7-0A82-42E018253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IVUS is then used to define the morphology and landing zones</a:t>
            </a:r>
          </a:p>
          <a:p>
            <a:pPr marL="0" algn="l" defTabSz="914400" rtl="0" eaLnBrk="1" latinLnBrk="0" hangingPunct="1"/>
            <a:endParaRPr lang="en-GB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It shows very dense fibrotic plaque in the LAD – there would be a risk of occluding the diagonal by placing a stent in the LAD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B23D6-4E0C-6FC1-4ABC-DC721DB608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66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49677-827A-DEFE-C3DC-5D70092D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AD50E-2349-43E1-C070-43E4D9EF2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012CA-B8A9-D21A-4D5D-31EF9AF2A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We’re not going to go straight for stenting but do some more lesion preparation. By doing sufficient preparation we may not need to stent at all. </a:t>
            </a:r>
          </a:p>
          <a:p>
            <a:pPr marL="0" algn="l" defTabSz="914400" rtl="0" eaLnBrk="1" latinLnBrk="0" hangingPunct="1"/>
            <a:endParaRPr lang="en-GB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0" algn="l" defTabSz="914400" rtl="0" eaLnBrk="1" latinLnBrk="0" hangingPunct="1"/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The </a:t>
            </a:r>
            <a:r>
              <a:rPr lang="en-GB" sz="1200" kern="1200" dirty="0" err="1">
                <a:solidFill>
                  <a:schemeClr val="tx1"/>
                </a:solidFill>
                <a:ea typeface="+mn-ea"/>
                <a:cs typeface="+mn-cs"/>
              </a:rPr>
              <a:t>angiosculpt</a:t>
            </a:r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 balloon pushes back the fibrotic plaque and permits higher pressure application through the scoring wire around the balloon</a:t>
            </a:r>
            <a:endParaRPr lang="en-US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7BE2A-2465-8F9B-921E-283C4BA70C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31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DD6F-D1C8-FA0C-8ED2-227095D8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94CD9-4326-1985-E582-80CE0EBE6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0B13-E7CD-F6B9-28E0-BD096F4B6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C653-1867-DFCB-E712-8F7851160F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384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/>
              <a:t>Angiographic</a:t>
            </a:r>
            <a:r>
              <a:rPr lang="fr-FR"/>
              <a:t> &amp; IVUS post </a:t>
            </a:r>
            <a:r>
              <a:rPr lang="fr-FR" err="1"/>
              <a:t>lesion</a:t>
            </a:r>
            <a:r>
              <a:rPr lang="fr-FR"/>
              <a:t> </a:t>
            </a:r>
            <a:r>
              <a:rPr lang="fr-FR" err="1"/>
              <a:t>preparation</a:t>
            </a:r>
            <a:r>
              <a:rPr lang="fr-FR"/>
              <a:t> looks optimal but IVUS shows a </a:t>
            </a:r>
            <a:r>
              <a:rPr lang="fr-FR" err="1"/>
              <a:t>medial</a:t>
            </a:r>
            <a:r>
              <a:rPr lang="fr-FR"/>
              <a:t> dissection but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is</a:t>
            </a:r>
            <a:r>
              <a:rPr lang="fr-FR"/>
              <a:t> stable and can </a:t>
            </a:r>
            <a:r>
              <a:rPr lang="fr-FR" err="1"/>
              <a:t>be</a:t>
            </a:r>
            <a:r>
              <a:rPr lang="fr-FR"/>
              <a:t> </a:t>
            </a:r>
            <a:r>
              <a:rPr lang="fr-FR" err="1"/>
              <a:t>left</a:t>
            </a:r>
            <a:r>
              <a:rPr lang="fr-FR"/>
              <a:t> </a:t>
            </a:r>
            <a:r>
              <a:rPr lang="fr-FR" err="1"/>
              <a:t>without</a:t>
            </a:r>
            <a:r>
              <a:rPr lang="fr-FR"/>
              <a:t> stent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F57F0-639B-486D-AE08-9424C0F96C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2579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9E443-E671-255E-15FA-6E5FA47A8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C50612-02EC-8387-0F79-D842525AF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78FB56-1E94-137B-7ADA-8439388EB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The angiogram confirms it’s well prepared. We can see the side branch looks clean but we still need to do more work with the balloon around the bifurcation proximally.</a:t>
            </a:r>
            <a:endParaRPr lang="en-US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A4754-1F30-F7CD-33DA-1AC459A2DB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734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6714-A1AE-C9F8-AA5B-D29DD94D7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865641-B647-A106-2D8D-39F2B5C1D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FF1FE0-FD99-DCED-E5EE-E289C9F87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a typeface="+mn-ea"/>
                <a:cs typeface="+mn-cs"/>
              </a:rPr>
              <a:t>No contrast hold up.  So safe to leave without stent Because there’s less than 30% recoil there’s no need to stent this and we can treat with a DCB</a:t>
            </a:r>
            <a:endParaRPr lang="en-US" sz="12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54150-5633-E57D-E4D6-720D1A1952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997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5F076-8FD1-E2CA-7E25-EB3A4CFD8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4F2E2-D668-3251-0A7B-A80545A6B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0FA16-DE61-A0DA-DB17-4C42B445A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a typeface="+mn-ea"/>
                <a:cs typeface="+mn-cs"/>
              </a:rPr>
              <a:t>Finish with 2 x DCB and this is the final result.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F2F0A-4785-2BD3-2C92-B9ED8DEC8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216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33E9B-3445-2698-230F-F643C4D55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8F26DD-2C67-1402-B244-ED6E924D01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3FACBA-341D-6AEE-86B0-E1E56CCC8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EA226-E07E-8C5D-D903-BAE253A1F1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270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A0160-0155-03CE-37DA-828A2FC38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359CD0-BD6D-54B7-4BB3-084188E8E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B8039-CBA8-1994-30EE-39356E237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74577-B29A-DA51-2748-76DF53BC3B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394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65B71-BA69-9FB8-06CB-A6C256449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63559-F8B2-4B55-EFA4-B32A18781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1101A5-9871-90B5-5A16-D568DC8BB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E26A0-49EF-39D0-6F7A-8E04304F4F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920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EE00-B4C3-5DE7-A782-CF7AE5501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7D5B6-B431-17EF-88C3-F9FE9D151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74D356-00B4-A53C-B22D-74D140F73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DB5C1-BDCA-BB3E-6344-A1DDFB742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367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Add your contact / handle for follow-up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68C65-FC76-BDFE-891D-18E728D01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2051C-4ADF-BE67-CAC5-C2B80F4CD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F7295D-1D3C-CEBE-E4E8-14ACF5FA7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030C27"/>
                </a:solidFill>
              </a:rPr>
              <a:t>First reported successful use in ISR: 2006 (paclitaxel-coated balloon)</a:t>
            </a:r>
          </a:p>
          <a:p>
            <a:pPr>
              <a:lnSpc>
                <a:spcPct val="130000"/>
              </a:lnSpc>
            </a:pPr>
            <a:endParaRPr lang="en-US" sz="1200" dirty="0">
              <a:solidFill>
                <a:srgbClr val="030C27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030C27"/>
                </a:solidFill>
              </a:rPr>
              <a:t>Brief and punchy. Give the audience the why before the what. </a:t>
            </a:r>
            <a:r>
              <a:rPr lang="en-US" sz="1200" dirty="0" err="1">
                <a:solidFill>
                  <a:srgbClr val="030C27"/>
                </a:solidFill>
              </a:rPr>
              <a:t>Emphasise</a:t>
            </a:r>
            <a:r>
              <a:rPr lang="en-US" sz="1200" dirty="0">
                <a:solidFill>
                  <a:srgbClr val="030C27"/>
                </a:solidFill>
              </a:rPr>
              <a:t> this is not about replacing stents — it's about having the right tool for the right patient.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B5F47-64CC-6EA8-DA89-F17EE13119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75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65A7E-310C-4497-4EC2-549B6A935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86AD0-BFAE-D1A5-E444-117CC5B40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741F48-8FE0-496A-440B-1D31154A8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125AF-09E0-EA00-7960-CA394DDBEC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1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6EEA1-1886-8ABA-B1DC-F72E93DF4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97742-7030-3BC5-5C3C-E0B56FF02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9C2682-9028-8423-C3AE-5F24F10767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endParaRPr lang="en-US" sz="1200" dirty="0">
              <a:solidFill>
                <a:srgbClr val="030C27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030C27"/>
                </a:solidFill>
              </a:rPr>
              <a:t>Drug transfers and stays in the tissue for months, inhibiting cell proliferation.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B7472-177E-E704-B7F4-CBF9F00AB3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42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3FA66-13C8-10FC-D8C3-10BD7EDD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1C154A-0E10-BB33-AD99-003E3692C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DC57AF-25F5-0076-2D46-F3EA094F5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0D439-AD9C-90CA-7068-01FEE83A59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66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col, image, video, white background">
    <p:bg>
      <p:bgPr>
        <a:solidFill>
          <a:srgbClr val="F3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780D514-C22C-D572-4154-751253BDDCA5}"/>
              </a:ext>
            </a:extLst>
          </p:cNvPr>
          <p:cNvSpPr>
            <a:spLocks noChangeAspect="1"/>
          </p:cNvSpPr>
          <p:nvPr userDrawn="1"/>
        </p:nvSpPr>
        <p:spPr>
          <a:xfrm>
            <a:off x="9524013" y="1867935"/>
            <a:ext cx="8193972" cy="7433229"/>
          </a:xfrm>
          <a:prstGeom prst="roundRect">
            <a:avLst>
              <a:gd name="adj" fmla="val 13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00">
              <a:solidFill>
                <a:schemeClr val="tx2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7E9C2B-A4DC-BFDF-7577-2FBD20DBCD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369" y="311615"/>
            <a:ext cx="7020000" cy="346248"/>
          </a:xfrm>
        </p:spPr>
        <p:txBody>
          <a:bodyPr wrap="square" lIns="0" tIns="0" rIns="0" bIns="0" anchor="t">
            <a:noAutofit/>
          </a:bodyPr>
          <a:lstStyle>
            <a:lvl1pPr algn="l" defTabSz="13716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5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Section reference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20388AB-BCA2-369D-3304-F9FBB32436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77368" y="677995"/>
            <a:ext cx="17510582" cy="738665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4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marL="0" lvl="0" indent="0" algn="l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goes here one line only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2CC035C-1BB8-9117-34D8-8C37D5494129}"/>
              </a:ext>
            </a:extLst>
          </p:cNvPr>
          <p:cNvSpPr>
            <a:spLocks/>
          </p:cNvSpPr>
          <p:nvPr userDrawn="1"/>
        </p:nvSpPr>
        <p:spPr>
          <a:xfrm>
            <a:off x="570015" y="1867935"/>
            <a:ext cx="8193975" cy="7433229"/>
          </a:xfrm>
          <a:prstGeom prst="roundRect">
            <a:avLst>
              <a:gd name="adj" fmla="val 13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00">
              <a:solidFill>
                <a:schemeClr val="tx2"/>
              </a:solidFill>
            </a:endParaRPr>
          </a:p>
        </p:txBody>
      </p:sp>
      <p:sp>
        <p:nvSpPr>
          <p:cNvPr id="22" name="Picture Placeholder 25">
            <a:extLst>
              <a:ext uri="{FF2B5EF4-FFF2-40B4-BE49-F238E27FC236}">
                <a16:creationId xmlns:a16="http://schemas.microsoft.com/office/drawing/2014/main" id="{1CCC3697-AD5F-0D75-E269-7A21B44D67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73740" y="2029883"/>
            <a:ext cx="7836426" cy="7080449"/>
          </a:xfrm>
          <a:prstGeom prst="roundRect">
            <a:avLst>
              <a:gd name="adj" fmla="val 1686"/>
            </a:avLst>
          </a:prstGeo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5" name="Media Placeholder 24">
            <a:extLst>
              <a:ext uri="{FF2B5EF4-FFF2-40B4-BE49-F238E27FC236}">
                <a16:creationId xmlns:a16="http://schemas.microsoft.com/office/drawing/2014/main" id="{F1FF219C-F0E3-252E-2025-035882D5C420}"/>
              </a:ext>
            </a:extLst>
          </p:cNvPr>
          <p:cNvSpPr>
            <a:spLocks noGrp="1"/>
          </p:cNvSpPr>
          <p:nvPr>
            <p:ph type="media" sz="quarter" idx="21" hasCustomPrompt="1"/>
          </p:nvPr>
        </p:nvSpPr>
        <p:spPr>
          <a:xfrm>
            <a:off x="730332" y="2029883"/>
            <a:ext cx="7836426" cy="7080449"/>
          </a:xfrm>
          <a:prstGeom prst="roundRect">
            <a:avLst>
              <a:gd name="adj" fmla="val 1648"/>
            </a:avLst>
          </a:prstGeom>
        </p:spPr>
        <p:txBody>
          <a:bodyPr/>
          <a:lstStyle>
            <a:lvl1pPr marL="0" indent="0" algn="ctr">
              <a:buNone/>
              <a:defRPr sz="3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00271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Image Gray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6E1B23C-52C5-8634-E34F-B82BC20FE810}"/>
              </a:ext>
            </a:extLst>
          </p:cNvPr>
          <p:cNvSpPr>
            <a:spLocks/>
          </p:cNvSpPr>
          <p:nvPr userDrawn="1"/>
        </p:nvSpPr>
        <p:spPr>
          <a:xfrm>
            <a:off x="8281685" y="408564"/>
            <a:ext cx="9623750" cy="8892599"/>
          </a:xfrm>
          <a:prstGeom prst="roundRect">
            <a:avLst>
              <a:gd name="adj" fmla="val 1311"/>
            </a:avLst>
          </a:prstGeom>
          <a:solidFill>
            <a:srgbClr val="F3F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3" name="Picture Placeholder 25">
            <a:extLst>
              <a:ext uri="{FF2B5EF4-FFF2-40B4-BE49-F238E27FC236}">
                <a16:creationId xmlns:a16="http://schemas.microsoft.com/office/drawing/2014/main" id="{A1792108-BCE5-95BC-0BDC-947B09D8EB3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529638" y="637680"/>
            <a:ext cx="9127845" cy="8434368"/>
          </a:xfrm>
          <a:prstGeom prst="roundRect">
            <a:avLst>
              <a:gd name="adj" fmla="val 1686"/>
            </a:avLst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3A04D8-8056-144E-2371-DB0A1A6F12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369" y="311615"/>
            <a:ext cx="7266444" cy="346248"/>
          </a:xfrm>
        </p:spPr>
        <p:txBody>
          <a:bodyPr wrap="square" lIns="0" tIns="0" rIns="0" bIns="0" anchor="t">
            <a:noAutofit/>
          </a:bodyPr>
          <a:lstStyle>
            <a:lvl1pPr algn="l" defTabSz="13716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5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Section reference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40A9B90-9333-EDF4-F3EF-99BDEA7A2E9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77368" y="677993"/>
            <a:ext cx="7266446" cy="405000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4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marL="0" lvl="0" indent="0" algn="l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goes here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473CB54-C6E6-8045-350B-B5B6F830B1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29638" y="8775233"/>
            <a:ext cx="9151668" cy="346248"/>
          </a:xfr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None/>
              <a:defRPr sz="105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Source information goes here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BC9AB4E-B990-5A6E-85BF-782EB455919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BA8FB1E-4321-41C4-AE52-7E6506FB07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, gr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51C45A-6B3C-3C63-0AEB-3D8FD9D2E1DB}"/>
              </a:ext>
            </a:extLst>
          </p:cNvPr>
          <p:cNvSpPr>
            <a:spLocks noChangeAspect="1"/>
          </p:cNvSpPr>
          <p:nvPr userDrawn="1"/>
        </p:nvSpPr>
        <p:spPr>
          <a:xfrm>
            <a:off x="377370" y="1957388"/>
            <a:ext cx="8631762" cy="7343775"/>
          </a:xfrm>
          <a:prstGeom prst="roundRect">
            <a:avLst>
              <a:gd name="adj" fmla="val 13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835672-DB6C-2F56-BB8D-579DE5638A0E}"/>
              </a:ext>
            </a:extLst>
          </p:cNvPr>
          <p:cNvSpPr>
            <a:spLocks noChangeAspect="1"/>
          </p:cNvSpPr>
          <p:nvPr userDrawn="1"/>
        </p:nvSpPr>
        <p:spPr>
          <a:xfrm>
            <a:off x="9263334" y="1957388"/>
            <a:ext cx="8647296" cy="7343775"/>
          </a:xfrm>
          <a:prstGeom prst="roundRect">
            <a:avLst>
              <a:gd name="adj" fmla="val 13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E1836-8782-C0E0-AB26-7927AD13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5921" y="9727577"/>
            <a:ext cx="349455" cy="1615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algn="l" defTabSz="1371600" rtl="0" eaLnBrk="1" latinLnBrk="0" hangingPunct="1">
              <a:defRPr lang="en-US" sz="1050" b="1" kern="1200" smtClean="0">
                <a:solidFill>
                  <a:srgbClr val="022A4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D14DA-8741-60DA-6E9D-05C6F3E4E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369" y="9328309"/>
            <a:ext cx="952500" cy="960120"/>
          </a:xfrm>
        </p:spPr>
        <p:txBody>
          <a:bodyPr vert="horz" wrap="none" lIns="0" tIns="0" rIns="0" bIns="0" rtlCol="0" anchor="ctr">
            <a:spAutoFit/>
          </a:bodyPr>
          <a:lstStyle>
            <a:lvl1pPr>
              <a:defRPr lang="en-US" sz="1050" b="1" smtClean="0">
                <a:solidFill>
                  <a:srgbClr val="022A48"/>
                </a:solidFill>
              </a:defRPr>
            </a:lvl1pPr>
          </a:lstStyle>
          <a:p>
            <a:pPr algn="l"/>
            <a:fld id="{FBA8FB1E-4321-41C4-AE52-7E6506FB07F4}" type="slidenum">
              <a:rPr lang="en-US" smtClean="0"/>
              <a:pPr algn="l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7E9C2B-A4DC-BFDF-7577-2FBD20DBCD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368" y="311615"/>
            <a:ext cx="17515344" cy="346248"/>
          </a:xfrm>
        </p:spPr>
        <p:txBody>
          <a:bodyPr wrap="square" lIns="0" tIns="0" rIns="0" bIns="0" anchor="t">
            <a:noAutofit/>
          </a:bodyPr>
          <a:lstStyle>
            <a:lvl1pPr algn="l" defTabSz="13716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5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Section reference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04522D8-2F8C-B53E-C806-2A946824560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77368" y="677995"/>
            <a:ext cx="17515344" cy="738665"/>
          </a:xfrm>
        </p:spPr>
        <p:txBody>
          <a:bodyPr wrap="square"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 goes here one line only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D54EE9D-3C60-8DDD-93A5-18D9B0EA839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7012" y="8775233"/>
            <a:ext cx="8310911" cy="346248"/>
          </a:xfr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Source information goes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1331C99-B397-14D0-804D-58FD8EDDC4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442976" y="8775233"/>
            <a:ext cx="8310911" cy="346248"/>
          </a:xfr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Source information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76276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5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4.emf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2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0.png"/><Relationship Id="rId4" Type="http://schemas.openxmlformats.org/officeDocument/2006/relationships/video" Target="../media/media2.mp4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5.mp4"/><Relationship Id="rId7" Type="http://schemas.openxmlformats.org/officeDocument/2006/relationships/image" Target="../media/image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3.png"/><Relationship Id="rId4" Type="http://schemas.openxmlformats.org/officeDocument/2006/relationships/video" Target="../media/media5.mp4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4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7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9.mp4"/><Relationship Id="rId7" Type="http://schemas.openxmlformats.org/officeDocument/2006/relationships/image" Target="../media/image2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7.png"/><Relationship Id="rId4" Type="http://schemas.openxmlformats.org/officeDocument/2006/relationships/video" Target="../media/media9.mp4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2.mp4"/><Relationship Id="rId7" Type="http://schemas.openxmlformats.org/officeDocument/2006/relationships/image" Target="../media/image2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0.png"/><Relationship Id="rId4" Type="http://schemas.openxmlformats.org/officeDocument/2006/relationships/video" Target="../media/media12.mp4"/><Relationship Id="rId9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customXml" Target="../ink/ink3.xml"/><Relationship Id="rId18" Type="http://schemas.openxmlformats.org/officeDocument/2006/relationships/image" Target="../media/image57.png"/><Relationship Id="rId26" Type="http://schemas.openxmlformats.org/officeDocument/2006/relationships/image" Target="../media/image1.png"/><Relationship Id="rId3" Type="http://schemas.microsoft.com/office/2007/relationships/media" Target="../media/media14.mp4"/><Relationship Id="rId21" Type="http://schemas.openxmlformats.org/officeDocument/2006/relationships/customXml" Target="../ink/ink7.xml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17" Type="http://schemas.openxmlformats.org/officeDocument/2006/relationships/customXml" Target="../ink/ink5.xml"/><Relationship Id="rId25" Type="http://schemas.openxmlformats.org/officeDocument/2006/relationships/image" Target="../media/image2.png"/><Relationship Id="rId2" Type="http://schemas.openxmlformats.org/officeDocument/2006/relationships/video" Target="../media/media13.mp4"/><Relationship Id="rId16" Type="http://schemas.openxmlformats.org/officeDocument/2006/relationships/image" Target="../media/image56.png"/><Relationship Id="rId20" Type="http://schemas.openxmlformats.org/officeDocument/2006/relationships/image" Target="../media/image58.png"/><Relationship Id="rId1" Type="http://schemas.microsoft.com/office/2007/relationships/media" Target="../media/media13.mp4"/><Relationship Id="rId6" Type="http://schemas.openxmlformats.org/officeDocument/2006/relationships/notesSlide" Target="../notesSlides/notesSlide30.xml"/><Relationship Id="rId11" Type="http://schemas.openxmlformats.org/officeDocument/2006/relationships/customXml" Target="../ink/ink2.xml"/><Relationship Id="rId24" Type="http://schemas.openxmlformats.org/officeDocument/2006/relationships/image" Target="../media/image60.png"/><Relationship Id="rId5" Type="http://schemas.openxmlformats.org/officeDocument/2006/relationships/slideLayout" Target="../slideLayouts/slideLayout1.xml"/><Relationship Id="rId15" Type="http://schemas.openxmlformats.org/officeDocument/2006/relationships/customXml" Target="../ink/ink4.xml"/><Relationship Id="rId23" Type="http://schemas.openxmlformats.org/officeDocument/2006/relationships/customXml" Target="../ink/ink8.xml"/><Relationship Id="rId10" Type="http://schemas.openxmlformats.org/officeDocument/2006/relationships/image" Target="../media/image53.png"/><Relationship Id="rId19" Type="http://schemas.openxmlformats.org/officeDocument/2006/relationships/customXml" Target="../ink/ink6.xml"/><Relationship Id="rId4" Type="http://schemas.openxmlformats.org/officeDocument/2006/relationships/video" Target="../media/media14.mp4"/><Relationship Id="rId9" Type="http://schemas.openxmlformats.org/officeDocument/2006/relationships/customXml" Target="../ink/ink1.xml"/><Relationship Id="rId14" Type="http://schemas.openxmlformats.org/officeDocument/2006/relationships/image" Target="../media/image55.png"/><Relationship Id="rId22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6.mp4"/><Relationship Id="rId7" Type="http://schemas.openxmlformats.org/officeDocument/2006/relationships/image" Target="../media/image2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2.png"/><Relationship Id="rId4" Type="http://schemas.openxmlformats.org/officeDocument/2006/relationships/video" Target="../media/media16.mp4"/><Relationship Id="rId9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2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8.mp4"/><Relationship Id="rId7" Type="http://schemas.openxmlformats.org/officeDocument/2006/relationships/image" Target="../media/image2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4.png"/><Relationship Id="rId4" Type="http://schemas.openxmlformats.org/officeDocument/2006/relationships/video" Target="../media/media18.mp4"/><Relationship Id="rId9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1.mp4"/><Relationship Id="rId7" Type="http://schemas.openxmlformats.org/officeDocument/2006/relationships/image" Target="../media/image2.png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video" Target="../media/media21.mp4"/><Relationship Id="rId9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9.png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4.mp4"/><Relationship Id="rId7" Type="http://schemas.openxmlformats.org/officeDocument/2006/relationships/image" Target="../media/image2.png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2.png"/><Relationship Id="rId4" Type="http://schemas.openxmlformats.org/officeDocument/2006/relationships/video" Target="../media/media24.mp4"/><Relationship Id="rId9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5.mp4"/><Relationship Id="rId1" Type="http://schemas.openxmlformats.org/officeDocument/2006/relationships/video" Target="NULL" TargetMode="External"/><Relationship Id="rId6" Type="http://schemas.openxmlformats.org/officeDocument/2006/relationships/image" Target="../media/image74.emf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6.mp4"/><Relationship Id="rId7" Type="http://schemas.openxmlformats.org/officeDocument/2006/relationships/image" Target="../media/image2.png"/><Relationship Id="rId2" Type="http://schemas.microsoft.com/office/2007/relationships/media" Target="../media/media25.mp4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41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5.png"/><Relationship Id="rId4" Type="http://schemas.openxmlformats.org/officeDocument/2006/relationships/video" Target="../media/media26.mp4"/><Relationship Id="rId9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8.mp4"/><Relationship Id="rId7" Type="http://schemas.openxmlformats.org/officeDocument/2006/relationships/image" Target="../media/image2.png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6" Type="http://schemas.openxmlformats.org/officeDocument/2006/relationships/notesSlide" Target="../notesSlides/notesSlide4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7.png"/><Relationship Id="rId4" Type="http://schemas.openxmlformats.org/officeDocument/2006/relationships/video" Target="../media/media28.mp4"/><Relationship Id="rId9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0.mp4"/><Relationship Id="rId7" Type="http://schemas.openxmlformats.org/officeDocument/2006/relationships/image" Target="../media/image2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notesSlide" Target="../notesSlides/notesSlide43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9.png"/><Relationship Id="rId4" Type="http://schemas.openxmlformats.org/officeDocument/2006/relationships/video" Target="../media/media30.mp4"/><Relationship Id="rId9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svg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2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10" Type="http://schemas.openxmlformats.org/officeDocument/2006/relationships/image" Target="../media/image13.tiff"/><Relationship Id="rId4" Type="http://schemas.openxmlformats.org/officeDocument/2006/relationships/image" Target="../media/image8.svg"/><Relationship Id="rId9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97126" y="2422000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 dirty="0"/>
          </a:p>
        </p:txBody>
      </p:sp>
      <p:sp>
        <p:nvSpPr>
          <p:cNvPr id="4" name="Text 1"/>
          <p:cNvSpPr/>
          <p:nvPr/>
        </p:nvSpPr>
        <p:spPr>
          <a:xfrm>
            <a:off x="6177154" y="2988114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 dirty="0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004655" y="3874318"/>
            <a:ext cx="8278535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6300" b="1" kern="0" spc="-63" dirty="0">
                <a:solidFill>
                  <a:srgbClr val="F8F8F8"/>
                </a:solidFill>
                <a:latin typeface="Arial" pitchFamily="34" charset="0"/>
                <a:cs typeface="Arial" pitchFamily="34" charset="-120"/>
              </a:rPr>
              <a:t>Drug Coated Balloons </a:t>
            </a:r>
            <a:endParaRPr lang="en-US" sz="6300" dirty="0"/>
          </a:p>
        </p:txBody>
      </p:sp>
      <p:sp>
        <p:nvSpPr>
          <p:cNvPr id="6" name="Text 3"/>
          <p:cNvSpPr/>
          <p:nvPr/>
        </p:nvSpPr>
        <p:spPr>
          <a:xfrm>
            <a:off x="3256321" y="6071677"/>
            <a:ext cx="11775202" cy="16924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Kenny Christian</a:t>
            </a:r>
          </a:p>
          <a:p>
            <a:pPr marL="0" indent="0" algn="ctr">
              <a:buNone/>
            </a:pPr>
            <a:endParaRPr lang="en-US" sz="2700" b="1" dirty="0">
              <a:solidFill>
                <a:srgbClr val="F8F8F8">
                  <a:alpha val="62000"/>
                </a:srgbClr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/>
            <a:r>
              <a:rPr lang="en-US" sz="2400" i="1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 7 Nurse Practice Educator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Liverpool Heart and Chest Hospital</a:t>
            </a:r>
            <a:endParaRPr lang="en-US" sz="2400" i="1" dirty="0"/>
          </a:p>
        </p:txBody>
      </p:sp>
      <p:sp>
        <p:nvSpPr>
          <p:cNvPr id="7" name="Text 4"/>
          <p:cNvSpPr/>
          <p:nvPr/>
        </p:nvSpPr>
        <p:spPr>
          <a:xfrm>
            <a:off x="5573070" y="8994918"/>
            <a:ext cx="199940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13–14 July 2026</a:t>
            </a:r>
            <a:endParaRPr lang="en-US" sz="1950" dirty="0"/>
          </a:p>
        </p:txBody>
      </p:sp>
      <p:sp>
        <p:nvSpPr>
          <p:cNvPr id="8" name="Shape 5"/>
          <p:cNvSpPr/>
          <p:nvPr/>
        </p:nvSpPr>
        <p:spPr>
          <a:xfrm>
            <a:off x="7748290" y="9109218"/>
            <a:ext cx="66675" cy="66675"/>
          </a:xfrm>
          <a:prstGeom prst="ellipse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7854546" y="8994918"/>
            <a:ext cx="499662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Birmingham Conference &amp; Events Centre</a:t>
            </a:r>
            <a:endParaRPr lang="en-US" sz="19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A91E6B-623D-4C86-3EA4-1E1CA69CF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712" y="958707"/>
            <a:ext cx="6682427" cy="1302070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A6771AD1-B270-7A91-1223-DC82436EB9D5}"/>
              </a:ext>
            </a:extLst>
          </p:cNvPr>
          <p:cNvSpPr/>
          <p:nvPr/>
        </p:nvSpPr>
        <p:spPr>
          <a:xfrm>
            <a:off x="5004655" y="4752404"/>
            <a:ext cx="8278535" cy="664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3600" b="1" i="1" kern="0" spc="-63" dirty="0">
                <a:solidFill>
                  <a:srgbClr val="F8F8F8"/>
                </a:solidFill>
                <a:latin typeface="Arial" pitchFamily="34" charset="0"/>
                <a:cs typeface="Arial" pitchFamily="34" charset="-120"/>
              </a:rPr>
              <a:t>“Leave Nothing Behind”  </a:t>
            </a:r>
            <a:endParaRPr lang="en-US" sz="3600" i="1" dirty="0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C0ED0C63-3F1F-261C-EF9D-2D6074895B8A}"/>
              </a:ext>
            </a:extLst>
          </p:cNvPr>
          <p:cNvSpPr/>
          <p:nvPr/>
        </p:nvSpPr>
        <p:spPr>
          <a:xfrm>
            <a:off x="7244717" y="5504337"/>
            <a:ext cx="3798410" cy="45719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BFC8728-0D00-7B26-F130-180E59695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3CFB1D-4285-DCB9-DBA5-26A02A3931B7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2607908-931F-20DF-30C2-89820E038B32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769A803-E00E-D094-B11F-A434EFC84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0F82C48-0893-5289-11B1-87C4FA5552A2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94F6AD-EA94-AC19-9FA7-A0F478F64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BC92E954-1665-14B7-3F2D-7496E5E27867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Evidence on DCBs   </a:t>
            </a:r>
            <a:endParaRPr lang="en-US" sz="5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20F520-D467-8752-7807-6B2A4D9C4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1937"/>
              </p:ext>
            </p:extLst>
          </p:nvPr>
        </p:nvGraphicFramePr>
        <p:xfrm>
          <a:off x="2474844" y="2324670"/>
          <a:ext cx="13338312" cy="645451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17844">
                  <a:extLst>
                    <a:ext uri="{9D8B030D-6E8A-4147-A177-3AD203B41FA5}">
                      <a16:colId xmlns:a16="http://schemas.microsoft.com/office/drawing/2014/main" val="984303938"/>
                    </a:ext>
                  </a:extLst>
                </a:gridCol>
                <a:gridCol w="4432852">
                  <a:extLst>
                    <a:ext uri="{9D8B030D-6E8A-4147-A177-3AD203B41FA5}">
                      <a16:colId xmlns:a16="http://schemas.microsoft.com/office/drawing/2014/main" val="3287513543"/>
                    </a:ext>
                  </a:extLst>
                </a:gridCol>
                <a:gridCol w="5287616">
                  <a:extLst>
                    <a:ext uri="{9D8B030D-6E8A-4147-A177-3AD203B41FA5}">
                      <a16:colId xmlns:a16="http://schemas.microsoft.com/office/drawing/2014/main" val="232149089"/>
                    </a:ext>
                  </a:extLst>
                </a:gridCol>
              </a:tblGrid>
              <a:tr h="925467">
                <a:tc>
                  <a:txBody>
                    <a:bodyPr/>
                    <a:lstStyle/>
                    <a:p>
                      <a:pPr algn="l"/>
                      <a:r>
                        <a:rPr lang="en-GB" sz="2800" dirty="0"/>
                        <a:t>TRIAL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0C2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LESION 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0C2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KEY FINDING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0C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641554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r>
                        <a:rPr lang="en-GB" sz="2800" dirty="0"/>
                        <a:t>BASKET-SMALL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SVD (&lt;2.75MM)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DCB = DES AT 3 year for MACE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414525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r>
                        <a:rPr lang="en-GB" sz="2800" dirty="0"/>
                        <a:t>PICCOLETO 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SVD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No difference in clinical outcome at 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069643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r>
                        <a:rPr lang="en-GB" sz="2800" dirty="0"/>
                        <a:t>PEPCAD 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ISR (Bare Mettle Stents)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DCB superior to uncoated balloons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6792293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ISAR – DESIRE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ISR (Drug Eluting Stents)</a:t>
                      </a:r>
                    </a:p>
                    <a:p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DCB comparable to DES for DES-ISR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54828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r>
                        <a:rPr lang="en-GB" sz="2800" dirty="0"/>
                        <a:t>REC- CAGEFREE 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De Novo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DCB did not meet non-inferiority vs 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808471"/>
                  </a:ext>
                </a:extLst>
              </a:tr>
              <a:tr h="874762">
                <a:tc>
                  <a:txBody>
                    <a:bodyPr/>
                    <a:lstStyle/>
                    <a:p>
                      <a:r>
                        <a:rPr lang="en-GB" sz="2800" dirty="0"/>
                        <a:t>BASKET-SMALL 3</a:t>
                      </a:r>
                    </a:p>
                    <a:p>
                      <a:r>
                        <a:rPr lang="en-GB" sz="2800" dirty="0"/>
                        <a:t>(ongoing)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SVD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Data awaits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39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415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767A2-E139-5692-F57F-D705C97B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ED27CD-7862-8417-BAB1-8C274B81D01C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E9E8E9AC-9201-2DA7-C4DF-A97B14742721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33C0170-1A92-A77C-FDD2-540E2D25F1CE}"/>
              </a:ext>
            </a:extLst>
          </p:cNvPr>
          <p:cNvSpPr/>
          <p:nvPr/>
        </p:nvSpPr>
        <p:spPr>
          <a:xfrm>
            <a:off x="172568" y="1700567"/>
            <a:ext cx="8934920" cy="8172450"/>
          </a:xfrm>
          <a:prstGeom prst="roundRect">
            <a:avLst>
              <a:gd name="adj" fmla="val 384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527E2D-3E25-3A15-5284-EF59A7344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AE75E3B8-6650-7876-1BDA-551C4EE73582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Types of DCBs &amp; MOA </a:t>
            </a:r>
            <a:endParaRPr lang="en-US" sz="54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7D3A018-972F-D3BF-31A3-A64272558081}"/>
              </a:ext>
            </a:extLst>
          </p:cNvPr>
          <p:cNvGrpSpPr/>
          <p:nvPr/>
        </p:nvGrpSpPr>
        <p:grpSpPr>
          <a:xfrm>
            <a:off x="2979232" y="2304980"/>
            <a:ext cx="1066280" cy="1066280"/>
            <a:chOff x="2948546" y="2409351"/>
            <a:chExt cx="1066280" cy="10662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C497C05-9D7C-D5A5-D1E2-2E29DC3B0823}"/>
                </a:ext>
              </a:extLst>
            </p:cNvPr>
            <p:cNvSpPr/>
            <p:nvPr/>
          </p:nvSpPr>
          <p:spPr>
            <a:xfrm>
              <a:off x="2948546" y="2409351"/>
              <a:ext cx="1066280" cy="10662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30C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2" descr="6,791 Muscle Cell Stock Vectors and Vector Art | Shutterstock">
              <a:extLst>
                <a:ext uri="{FF2B5EF4-FFF2-40B4-BE49-F238E27FC236}">
                  <a16:creationId xmlns:a16="http://schemas.microsoft.com/office/drawing/2014/main" id="{27577FA9-8F97-1B00-81DD-D9F2124691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72" t="24870" r="11973" b="28377"/>
            <a:stretch/>
          </p:blipFill>
          <p:spPr bwMode="auto">
            <a:xfrm>
              <a:off x="2965056" y="2637123"/>
              <a:ext cx="994120" cy="610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825D5BA-0A01-B611-1015-93B0740D554A}"/>
              </a:ext>
            </a:extLst>
          </p:cNvPr>
          <p:cNvSpPr txBox="1"/>
          <p:nvPr/>
        </p:nvSpPr>
        <p:spPr>
          <a:xfrm>
            <a:off x="2948546" y="6544698"/>
            <a:ext cx="348396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Cytostatic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blocks protein complex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(mTOR)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&amp; stops cells from multiplying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9B4293-E727-B1DC-B548-6372D0724F93}"/>
              </a:ext>
            </a:extLst>
          </p:cNvPr>
          <p:cNvSpPr txBox="1"/>
          <p:nvPr/>
        </p:nvSpPr>
        <p:spPr>
          <a:xfrm>
            <a:off x="2948546" y="4807451"/>
            <a:ext cx="380508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Cytotoxic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binding &amp;  freezing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microtubules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halting cell division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08C78A-C300-260F-014C-14CFDCBE0129}"/>
              </a:ext>
            </a:extLst>
          </p:cNvPr>
          <p:cNvSpPr txBox="1"/>
          <p:nvPr/>
        </p:nvSpPr>
        <p:spPr>
          <a:xfrm>
            <a:off x="501246" y="4807451"/>
            <a:ext cx="21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1B2C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Paclitaxel</a:t>
            </a:r>
          </a:p>
          <a:p>
            <a:r>
              <a:rPr lang="en-US" sz="2400" dirty="0">
                <a:solidFill>
                  <a:srgbClr val="1B2C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(Historically most common)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BCB7BB-0151-8425-0FEA-28BE95A765FF}"/>
              </a:ext>
            </a:extLst>
          </p:cNvPr>
          <p:cNvSpPr txBox="1"/>
          <p:nvPr/>
        </p:nvSpPr>
        <p:spPr>
          <a:xfrm>
            <a:off x="501246" y="6579947"/>
            <a:ext cx="214386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1B2C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Sirolimus</a:t>
            </a:r>
          </a:p>
          <a:p>
            <a:r>
              <a:rPr lang="en-US" sz="2400" dirty="0">
                <a:solidFill>
                  <a:srgbClr val="1B2C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(Newer generation)</a:t>
            </a:r>
            <a:endParaRPr lang="en-US" sz="2400" b="1" dirty="0">
              <a:solidFill>
                <a:srgbClr val="1B2C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22027-BDF3-439C-7717-6DEAE85C835A}"/>
              </a:ext>
            </a:extLst>
          </p:cNvPr>
          <p:cNvSpPr txBox="1"/>
          <p:nvPr/>
        </p:nvSpPr>
        <p:spPr>
          <a:xfrm>
            <a:off x="6932938" y="6579280"/>
            <a:ext cx="1694375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micro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meters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D77991-79EE-9D4C-BD12-0D602CBF26AD}"/>
              </a:ext>
            </a:extLst>
          </p:cNvPr>
          <p:cNvSpPr txBox="1"/>
          <p:nvPr/>
        </p:nvSpPr>
        <p:spPr>
          <a:xfrm>
            <a:off x="6932938" y="4807451"/>
            <a:ext cx="1694375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micro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meters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8F80DC-499F-2A97-BBC5-F2A0D8EFCB0F}"/>
              </a:ext>
            </a:extLst>
          </p:cNvPr>
          <p:cNvSpPr txBox="1"/>
          <p:nvPr/>
        </p:nvSpPr>
        <p:spPr>
          <a:xfrm>
            <a:off x="2948546" y="3490586"/>
            <a:ext cx="355682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Mechanism of Action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EE9CC6-88A7-62FE-4D32-C6D10F7598D6}"/>
              </a:ext>
            </a:extLst>
          </p:cNvPr>
          <p:cNvSpPr txBox="1"/>
          <p:nvPr/>
        </p:nvSpPr>
        <p:spPr>
          <a:xfrm>
            <a:off x="6932938" y="3490586"/>
            <a:ext cx="1675139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Depth of 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penetration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45CBA52-9044-7179-C1FB-123156A45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700000">
            <a:off x="6952095" y="2310681"/>
            <a:ext cx="1057651" cy="105765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16C6B1-B3B8-07F6-685E-17916AABD5D9}"/>
              </a:ext>
            </a:extLst>
          </p:cNvPr>
          <p:cNvCxnSpPr>
            <a:cxnSpLocks/>
          </p:cNvCxnSpPr>
          <p:nvPr/>
        </p:nvCxnSpPr>
        <p:spPr>
          <a:xfrm>
            <a:off x="6629501" y="3094927"/>
            <a:ext cx="0" cy="520065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3980D5A-07E9-A056-9CE8-4F2071B72792}"/>
              </a:ext>
            </a:extLst>
          </p:cNvPr>
          <p:cNvCxnSpPr>
            <a:cxnSpLocks/>
          </p:cNvCxnSpPr>
          <p:nvPr/>
        </p:nvCxnSpPr>
        <p:spPr>
          <a:xfrm>
            <a:off x="2720182" y="3133027"/>
            <a:ext cx="0" cy="520065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B4F55BB-BD8C-FC42-296A-899621D46D99}"/>
              </a:ext>
            </a:extLst>
          </p:cNvPr>
          <p:cNvSpPr txBox="1"/>
          <p:nvPr/>
        </p:nvSpPr>
        <p:spPr>
          <a:xfrm>
            <a:off x="501646" y="3490586"/>
            <a:ext cx="184665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Coated Drug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672336C-43B2-53F7-B4F2-9369785F41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246" y="2319935"/>
            <a:ext cx="1066280" cy="10662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4B15150-6EDD-9195-E32A-E72AB1812CE9}"/>
              </a:ext>
            </a:extLst>
          </p:cNvPr>
          <p:cNvSpPr txBox="1"/>
          <p:nvPr/>
        </p:nvSpPr>
        <p:spPr>
          <a:xfrm>
            <a:off x="1357262" y="8631676"/>
            <a:ext cx="656553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1B2C3B"/>
                </a:solidFill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Drug must transfer to the vessel wall – adequate lesion prep is must.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4691430-213A-D5EE-FFB9-F17B72C70E9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0767"/>
          <a:stretch>
            <a:fillRect/>
          </a:stretch>
        </p:blipFill>
        <p:spPr>
          <a:xfrm flipH="1">
            <a:off x="11827166" y="10845185"/>
            <a:ext cx="6460834" cy="8172450"/>
          </a:xfrm>
          <a:prstGeom prst="roundRect">
            <a:avLst>
              <a:gd name="adj" fmla="val 0"/>
            </a:avLst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B2D8EC8-E3AA-044A-3A5D-FC48F1DA28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4479" y="1733550"/>
            <a:ext cx="8700841" cy="8139467"/>
          </a:xfrm>
          <a:prstGeom prst="roundRect">
            <a:avLst>
              <a:gd name="adj" fmla="val 5873"/>
            </a:avLst>
          </a:prstGeom>
        </p:spPr>
      </p:pic>
    </p:spTree>
    <p:extLst>
      <p:ext uri="{BB962C8B-B14F-4D97-AF65-F5344CB8AC3E}">
        <p14:creationId xmlns:p14="http://schemas.microsoft.com/office/powerpoint/2010/main" val="419799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4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D22A7-C228-4FBA-7917-E14475622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EC91253-E071-F133-50DC-C03CE7028251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How to use DCB.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2089A93-B928-DE0F-5183-18455D22E298}"/>
              </a:ext>
            </a:extLst>
          </p:cNvPr>
          <p:cNvSpPr/>
          <p:nvPr/>
        </p:nvSpPr>
        <p:spPr>
          <a:xfrm>
            <a:off x="1142999" y="4729907"/>
            <a:ext cx="15207343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Lesion Preparation &amp; DCB Deployment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2472E29-E572-5BB3-C727-28BD733635CE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16CF1FB-DAB9-19F7-32ED-37FF6ED6C11E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60162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344A6-97CD-2BB0-F1A0-B187FD86E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7CF02F-0038-F024-FCEB-F65D6D51704D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19D17EB6-0271-7AC5-F720-F9ABD19C1C56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11F94E-4155-86F5-3908-1D9D01EE6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FB231212-7303-0D4E-7D99-73E2DE69D0AB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Lesion Preparation   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A9F547-1F93-1645-351A-0EA340B7F1B5}"/>
              </a:ext>
            </a:extLst>
          </p:cNvPr>
          <p:cNvSpPr txBox="1"/>
          <p:nvPr/>
        </p:nvSpPr>
        <p:spPr>
          <a:xfrm>
            <a:off x="1562101" y="11694635"/>
            <a:ext cx="1095375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DCBs cannot fix a poorly prepared lesion — unlike a stent which scaffolds the vessel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7" name="Picture 6" descr="A diagram of a blood vessel&#10;&#10;Description automatically generated">
            <a:extLst>
              <a:ext uri="{FF2B5EF4-FFF2-40B4-BE49-F238E27FC236}">
                <a16:creationId xmlns:a16="http://schemas.microsoft.com/office/drawing/2014/main" id="{7797D4FF-B449-C54E-1137-2A1727112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0" t="12956" r="47761" b="47557"/>
          <a:stretch/>
        </p:blipFill>
        <p:spPr>
          <a:xfrm>
            <a:off x="12726967" y="11546975"/>
            <a:ext cx="5036576" cy="40904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A7F8B0-3F8B-96FE-AF51-AF830640B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1709" y="1775674"/>
            <a:ext cx="4266797" cy="4266797"/>
          </a:xfrm>
          <a:prstGeom prst="rect">
            <a:avLst/>
          </a:prstGeom>
        </p:spPr>
      </p:pic>
      <p:pic>
        <p:nvPicPr>
          <p:cNvPr id="10" name="Graphic 9" descr="Exclamation mark with solid fill">
            <a:extLst>
              <a:ext uri="{FF2B5EF4-FFF2-40B4-BE49-F238E27FC236}">
                <a16:creationId xmlns:a16="http://schemas.microsoft.com/office/drawing/2014/main" id="{DB24A6A4-AEAC-2BFF-14ED-C7EB9EFD6C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8490" y="1469856"/>
            <a:ext cx="914400" cy="914400"/>
          </a:xfrm>
          <a:prstGeom prst="rect">
            <a:avLst/>
          </a:prstGeom>
        </p:spPr>
      </p:pic>
      <p:pic>
        <p:nvPicPr>
          <p:cNvPr id="15" name="Graphic 14" descr="Close with solid fill">
            <a:extLst>
              <a:ext uri="{FF2B5EF4-FFF2-40B4-BE49-F238E27FC236}">
                <a16:creationId xmlns:a16="http://schemas.microsoft.com/office/drawing/2014/main" id="{42EAE54E-4AE3-57C7-A5DA-D92EC99261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868" y="11694635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883CF00-8C67-4483-3ABD-C9C9D3A8D865}"/>
              </a:ext>
            </a:extLst>
          </p:cNvPr>
          <p:cNvSpPr txBox="1"/>
          <p:nvPr/>
        </p:nvSpPr>
        <p:spPr>
          <a:xfrm>
            <a:off x="908077" y="1469856"/>
            <a:ext cx="12005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For the drug to work on smooth muscle cells, the plaque must be modified to allow it to get there.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1FA5F1-329C-4686-48C4-DFFADA47AC85}"/>
              </a:ext>
            </a:extLst>
          </p:cNvPr>
          <p:cNvSpPr txBox="1"/>
          <p:nvPr/>
        </p:nvSpPr>
        <p:spPr>
          <a:xfrm>
            <a:off x="172569" y="6582744"/>
            <a:ext cx="48375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Maximise</a:t>
            </a:r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luminal gain</a:t>
            </a:r>
          </a:p>
          <a:p>
            <a:pPr algn="ctr"/>
            <a:endParaRPr lang="en-GB" b="1" dirty="0">
              <a:solidFill>
                <a:srgbClr val="030C27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2D516D-9C52-60BC-6745-771094B53FA5}"/>
              </a:ext>
            </a:extLst>
          </p:cNvPr>
          <p:cNvSpPr txBox="1"/>
          <p:nvPr/>
        </p:nvSpPr>
        <p:spPr>
          <a:xfrm>
            <a:off x="13277850" y="6582744"/>
            <a:ext cx="48375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</a:p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drug absorption </a:t>
            </a:r>
          </a:p>
          <a:p>
            <a:pPr algn="ctr"/>
            <a:endParaRPr lang="en-GB" b="1" dirty="0">
              <a:solidFill>
                <a:srgbClr val="030C2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75DC6F-F2F8-7C39-47BE-3EBE6FDE4321}"/>
              </a:ext>
            </a:extLst>
          </p:cNvPr>
          <p:cNvSpPr txBox="1"/>
          <p:nvPr/>
        </p:nvSpPr>
        <p:spPr>
          <a:xfrm>
            <a:off x="6725209" y="6543162"/>
            <a:ext cx="48375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Minimise</a:t>
            </a:r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 recoil</a:t>
            </a:r>
          </a:p>
          <a:p>
            <a:pPr algn="ctr"/>
            <a:endParaRPr lang="en-GB" b="1" dirty="0">
              <a:solidFill>
                <a:srgbClr val="030C27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291A603-9884-384D-FA90-52FD59AA0B1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698716" y="3984787"/>
            <a:ext cx="2763484" cy="25547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52DB654-99BD-8E92-E1A7-5EB43A58ED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4067" y="3984786"/>
            <a:ext cx="2520000" cy="25583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477C1F0-75D9-E75A-2950-4270259508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58889" y="3988407"/>
            <a:ext cx="2683941" cy="255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8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1" grpId="0"/>
      <p:bldP spid="2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153CB-312B-CC99-6407-A7DE32A11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05B8E0-70FB-CE12-1E29-BE2016563011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AC1F7B9F-CF60-67BA-21FB-26309CDFC7D3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852E10-E31D-63E1-0FEB-62C155C3C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3259E22D-0BEC-55ED-D36D-51B27D2D8A61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Lesion Preparation   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B96A3-C7F0-E717-2D60-B4A447D283AD}"/>
              </a:ext>
            </a:extLst>
          </p:cNvPr>
          <p:cNvSpPr txBox="1"/>
          <p:nvPr/>
        </p:nvSpPr>
        <p:spPr>
          <a:xfrm>
            <a:off x="348157" y="5862398"/>
            <a:ext cx="48375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 IVUS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(Reason for ISR and accurate sizing)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NC Balloons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(Often at high pressure)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Cutting/ Scoring Balloons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(To score/ cut neointimal tissue)</a:t>
            </a:r>
          </a:p>
          <a:p>
            <a:pPr algn="ctr"/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59A306-C5EC-AE19-96F4-17979790E9F6}"/>
              </a:ext>
            </a:extLst>
          </p:cNvPr>
          <p:cNvSpPr txBox="1"/>
          <p:nvPr/>
        </p:nvSpPr>
        <p:spPr>
          <a:xfrm>
            <a:off x="6824599" y="5862398"/>
            <a:ext cx="48375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 IVUS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(Plaque morphology and accurate sizing)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Rotational Atherectomy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Intra-vascular Lithotripsy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OPN NC Balloons</a:t>
            </a:r>
          </a:p>
          <a:p>
            <a:pPr algn="ctr"/>
            <a:endParaRPr lang="en-GB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38D19-8B12-E740-B3E0-B6574E3438CF}"/>
              </a:ext>
            </a:extLst>
          </p:cNvPr>
          <p:cNvSpPr txBox="1"/>
          <p:nvPr/>
        </p:nvSpPr>
        <p:spPr>
          <a:xfrm>
            <a:off x="13148643" y="5862398"/>
            <a:ext cx="48375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 IVUS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(Plaque morphology and accurate sizing)</a:t>
            </a: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Scoring or Cutting Balloons: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Controlled incisions in fibrotic plaque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Improves compliance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Reduces Recoil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Better drug absorption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DF63A0-FC0E-A88F-872A-F3987659EED6}"/>
              </a:ext>
            </a:extLst>
          </p:cNvPr>
          <p:cNvSpPr txBox="1"/>
          <p:nvPr/>
        </p:nvSpPr>
        <p:spPr>
          <a:xfrm>
            <a:off x="348157" y="5209908"/>
            <a:ext cx="4837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In-Stent Restenosis</a:t>
            </a:r>
          </a:p>
          <a:p>
            <a:pPr algn="ctr"/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C099D-765C-DB41-B708-0611D7BEFEA4}"/>
              </a:ext>
            </a:extLst>
          </p:cNvPr>
          <p:cNvSpPr txBox="1"/>
          <p:nvPr/>
        </p:nvSpPr>
        <p:spPr>
          <a:xfrm>
            <a:off x="13148643" y="5209908"/>
            <a:ext cx="4837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Fibrotic Plaque </a:t>
            </a:r>
          </a:p>
          <a:p>
            <a:pPr algn="ctr"/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1010F-3F3C-72DB-5789-EBC1512EA531}"/>
              </a:ext>
            </a:extLst>
          </p:cNvPr>
          <p:cNvSpPr txBox="1"/>
          <p:nvPr/>
        </p:nvSpPr>
        <p:spPr>
          <a:xfrm>
            <a:off x="6672201" y="5209908"/>
            <a:ext cx="4837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Calcific Lesions</a:t>
            </a:r>
          </a:p>
          <a:p>
            <a:pPr algn="ctr"/>
            <a:endParaRPr lang="en-GB" b="1" dirty="0">
              <a:solidFill>
                <a:srgbClr val="C00000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C489C0-42E1-E9EA-6107-0E3EB3610CBB}"/>
              </a:ext>
            </a:extLst>
          </p:cNvPr>
          <p:cNvGrpSpPr/>
          <p:nvPr/>
        </p:nvGrpSpPr>
        <p:grpSpPr>
          <a:xfrm>
            <a:off x="7989271" y="2640539"/>
            <a:ext cx="2355839" cy="2354789"/>
            <a:chOff x="9167067" y="3723840"/>
            <a:chExt cx="2355839" cy="2354789"/>
          </a:xfrm>
        </p:grpSpPr>
        <p:pic>
          <p:nvPicPr>
            <p:cNvPr id="21" name="Picture 20" descr="A red and white vein&#10;&#10;Description automatically generated">
              <a:extLst>
                <a:ext uri="{FF2B5EF4-FFF2-40B4-BE49-F238E27FC236}">
                  <a16:creationId xmlns:a16="http://schemas.microsoft.com/office/drawing/2014/main" id="{477B9981-9EAD-64DF-3BCD-692B7290972D}"/>
                </a:ext>
              </a:extLst>
            </p:cNvPr>
            <p:cNvPicPr>
              <a:picLocks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6" r="41180" b="33266"/>
            <a:stretch/>
          </p:blipFill>
          <p:spPr>
            <a:xfrm>
              <a:off x="9286597" y="3829010"/>
              <a:ext cx="2093389" cy="2093388"/>
            </a:xfrm>
            <a:prstGeom prst="ellipse">
              <a:avLst/>
            </a:prstGeom>
            <a:ln w="279400">
              <a:solidFill>
                <a:srgbClr val="030C27"/>
              </a:solidFill>
            </a:ln>
          </p:spPr>
        </p:pic>
        <p:sp>
          <p:nvSpPr>
            <p:cNvPr id="22" name="Text Placeholder 9">
              <a:extLst>
                <a:ext uri="{FF2B5EF4-FFF2-40B4-BE49-F238E27FC236}">
                  <a16:creationId xmlns:a16="http://schemas.microsoft.com/office/drawing/2014/main" id="{A6156C7C-F16F-0BFB-65FB-79579580C62F}"/>
                </a:ext>
              </a:extLst>
            </p:cNvPr>
            <p:cNvSpPr txBox="1">
              <a:spLocks/>
            </p:cNvSpPr>
            <p:nvPr/>
          </p:nvSpPr>
          <p:spPr>
            <a:xfrm>
              <a:off x="9167067" y="3723840"/>
              <a:ext cx="2355839" cy="2354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none" lIns="0" tIns="0" rIns="0" bIns="0" numCol="1" rtlCol="0" anchor="ctr">
              <a:prstTxWarp prst="textCircle">
                <a:avLst/>
              </a:prstTxWarp>
              <a:sp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3200" b="1" kern="1200" dirty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spc="300">
                  <a:solidFill>
                    <a:schemeClr val="bg1"/>
                  </a:solidFill>
                </a:rPr>
                <a:t>CALCIFIC DISEASE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536681-D8E7-8938-75CE-39898D9421F6}"/>
              </a:ext>
            </a:extLst>
          </p:cNvPr>
          <p:cNvGrpSpPr/>
          <p:nvPr/>
        </p:nvGrpSpPr>
        <p:grpSpPr>
          <a:xfrm>
            <a:off x="1436630" y="2640539"/>
            <a:ext cx="2355839" cy="2354789"/>
            <a:chOff x="810148" y="1005221"/>
            <a:chExt cx="2355839" cy="2354789"/>
          </a:xfrm>
          <a:noFill/>
        </p:grpSpPr>
        <p:pic>
          <p:nvPicPr>
            <p:cNvPr id="24" name="Picture 23" descr="A red and white stent&#10;&#10;Description automatically generated with medium confidence">
              <a:extLst>
                <a:ext uri="{FF2B5EF4-FFF2-40B4-BE49-F238E27FC236}">
                  <a16:creationId xmlns:a16="http://schemas.microsoft.com/office/drawing/2014/main" id="{2CA42252-5257-D31A-BF43-A8F089A9586F}"/>
                </a:ext>
              </a:extLst>
            </p:cNvPr>
            <p:cNvPicPr>
              <a:picLocks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92" t="17087" r="24015" b="26961"/>
            <a:stretch/>
          </p:blipFill>
          <p:spPr>
            <a:xfrm>
              <a:off x="943494" y="1120087"/>
              <a:ext cx="2093389" cy="2093388"/>
            </a:xfrm>
            <a:prstGeom prst="ellipse">
              <a:avLst/>
            </a:prstGeom>
            <a:grpFill/>
            <a:ln w="279400">
              <a:solidFill>
                <a:srgbClr val="030C27"/>
              </a:solidFill>
            </a:ln>
          </p:spPr>
        </p:pic>
        <p:sp>
          <p:nvSpPr>
            <p:cNvPr id="25" name="Text Placeholder 9">
              <a:extLst>
                <a:ext uri="{FF2B5EF4-FFF2-40B4-BE49-F238E27FC236}">
                  <a16:creationId xmlns:a16="http://schemas.microsoft.com/office/drawing/2014/main" id="{E1C41712-9DDA-165C-F318-2B8249E89E06}"/>
                </a:ext>
              </a:extLst>
            </p:cNvPr>
            <p:cNvSpPr txBox="1">
              <a:spLocks/>
            </p:cNvSpPr>
            <p:nvPr/>
          </p:nvSpPr>
          <p:spPr>
            <a:xfrm>
              <a:off x="810148" y="1005221"/>
              <a:ext cx="2355839" cy="235478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vert="horz" wrap="none" lIns="0" tIns="0" rIns="0" bIns="0" numCol="1" rtlCol="0" anchor="ctr">
              <a:prstTxWarp prst="textCircle">
                <a:avLst/>
              </a:prstTxWarp>
              <a:sp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3200" b="1" kern="1200" dirty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spc="300">
                  <a:solidFill>
                    <a:schemeClr val="bg1"/>
                  </a:solidFill>
                </a:rPr>
                <a:t>IN-STENT RESTENOSIS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DC5415-7FCE-9DE3-362A-E27173A557C8}"/>
              </a:ext>
            </a:extLst>
          </p:cNvPr>
          <p:cNvGrpSpPr/>
          <p:nvPr/>
        </p:nvGrpSpPr>
        <p:grpSpPr>
          <a:xfrm>
            <a:off x="14389514" y="2640539"/>
            <a:ext cx="2355839" cy="2354789"/>
            <a:chOff x="3602509" y="1005221"/>
            <a:chExt cx="2355839" cy="2354789"/>
          </a:xfrm>
        </p:grpSpPr>
        <p:pic>
          <p:nvPicPr>
            <p:cNvPr id="27" name="Picture 26" descr="A red and white curved object&#10;&#10;Description automatically generated with medium confidence">
              <a:extLst>
                <a:ext uri="{FF2B5EF4-FFF2-40B4-BE49-F238E27FC236}">
                  <a16:creationId xmlns:a16="http://schemas.microsoft.com/office/drawing/2014/main" id="{19BF9D76-6AF1-B833-7342-6CCF4E0E7219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2" t="-11645" r="35229" b="37262"/>
            <a:stretch/>
          </p:blipFill>
          <p:spPr>
            <a:xfrm>
              <a:off x="3724527" y="1120087"/>
              <a:ext cx="2093389" cy="2093388"/>
            </a:xfrm>
            <a:prstGeom prst="ellipse">
              <a:avLst/>
            </a:prstGeom>
            <a:ln w="279400">
              <a:solidFill>
                <a:srgbClr val="030C27"/>
              </a:solidFill>
            </a:ln>
          </p:spPr>
        </p:pic>
        <p:sp>
          <p:nvSpPr>
            <p:cNvPr id="28" name="Text Placeholder 9">
              <a:extLst>
                <a:ext uri="{FF2B5EF4-FFF2-40B4-BE49-F238E27FC236}">
                  <a16:creationId xmlns:a16="http://schemas.microsoft.com/office/drawing/2014/main" id="{45BD7CCB-4281-1F00-E65E-067192BD5485}"/>
                </a:ext>
              </a:extLst>
            </p:cNvPr>
            <p:cNvSpPr txBox="1">
              <a:spLocks/>
            </p:cNvSpPr>
            <p:nvPr/>
          </p:nvSpPr>
          <p:spPr>
            <a:xfrm>
              <a:off x="3602509" y="1005221"/>
              <a:ext cx="2355839" cy="2354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none" lIns="0" tIns="0" rIns="0" bIns="0" numCol="1" rtlCol="0" anchor="ctr">
              <a:prstTxWarp prst="textCircle">
                <a:avLst/>
              </a:prstTxWarp>
              <a:sp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lang="en-US" sz="3200" b="1" kern="1200" dirty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spc="300" dirty="0">
                  <a:solidFill>
                    <a:schemeClr val="bg1"/>
                  </a:solidFill>
                </a:rPr>
                <a:t>Fibrotic DISEASE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98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9" grpId="0"/>
      <p:bldP spid="11" grpId="0"/>
      <p:bldP spid="11" grpId="1"/>
      <p:bldP spid="12" grpId="0"/>
      <p:bldP spid="13" grpId="0"/>
      <p:bldP spid="1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D92DA-3E4C-AB95-D766-20307BFF9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6E6166-CE00-BFA9-374E-C681D2D74099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B90E4FE-8E38-4792-EE32-FDCD4204A46C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9C52A3A-3165-4B1D-ED18-BA95EB77D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A25572C-85FE-BD4D-0523-DA1F8508CC0E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29100A-5140-4A27-30E3-5A34656E6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B74680B7-66B3-9861-81D1-D355C858A28D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Deployment of DCB   </a:t>
            </a:r>
            <a:endParaRPr lang="en-US" sz="5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891B5E-ADA2-DE42-FA8C-96E2280B0425}"/>
              </a:ext>
            </a:extLst>
          </p:cNvPr>
          <p:cNvSpPr txBox="1"/>
          <p:nvPr/>
        </p:nvSpPr>
        <p:spPr>
          <a:xfrm>
            <a:off x="172568" y="2522588"/>
            <a:ext cx="8590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Residual stenosis must be </a:t>
            </a:r>
            <a:r>
              <a:rPr lang="en-GB" sz="2400" b="1" dirty="0"/>
              <a:t>≤ 30%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(If more – recoil may happen)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TIMI 3 or more Blood Flow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(prolonged inflation with DCB may cause more issues)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Non-flow Limiting Dissection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(Bailout stenting may be required)</a:t>
            </a:r>
            <a:endParaRPr lang="en-GB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98AF36-EE69-F49A-B4CE-CD8A29266B12}"/>
              </a:ext>
            </a:extLst>
          </p:cNvPr>
          <p:cNvSpPr txBox="1"/>
          <p:nvPr/>
        </p:nvSpPr>
        <p:spPr>
          <a:xfrm>
            <a:off x="172568" y="1543857"/>
            <a:ext cx="85904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001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lesion is prepped, following criteria must be achieved: </a:t>
            </a:r>
          </a:p>
          <a:p>
            <a:endParaRPr lang="en-GB" sz="2000" b="1" dirty="0">
              <a:solidFill>
                <a:srgbClr val="D0011A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38B765-4789-CC58-0B5E-8256989630BF}"/>
              </a:ext>
            </a:extLst>
          </p:cNvPr>
          <p:cNvSpPr txBox="1"/>
          <p:nvPr/>
        </p:nvSpPr>
        <p:spPr>
          <a:xfrm>
            <a:off x="172568" y="5896828"/>
            <a:ext cx="963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D0011A"/>
                </a:solidFill>
              </a:rPr>
              <a:t>Deploying the DCB:</a:t>
            </a:r>
            <a:endParaRPr lang="en-US" sz="2800" b="1" dirty="0">
              <a:solidFill>
                <a:srgbClr val="D001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B179F5-3B5D-9443-4DFD-64F249AFD8A3}"/>
              </a:ext>
            </a:extLst>
          </p:cNvPr>
          <p:cNvSpPr txBox="1"/>
          <p:nvPr/>
        </p:nvSpPr>
        <p:spPr>
          <a:xfrm>
            <a:off x="172568" y="6747300"/>
            <a:ext cx="8590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Sizing based on angiogram and intra-coronary imaging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(1:1 vessel to balloon ratio)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One attempt delivery of DCB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(drug loss on re-crossing)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Inflation at nominal pressure for 30 to 60 seconds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(SC Balloons – may cause dissection if not careful)</a:t>
            </a:r>
            <a:endParaRPr lang="en-GB" sz="2400" dirty="0"/>
          </a:p>
        </p:txBody>
      </p:sp>
      <p:pic>
        <p:nvPicPr>
          <p:cNvPr id="25" name="Picture 24" descr="A red and white section of a human body&#10;&#10;Description automatically generated with medium confidence">
            <a:extLst>
              <a:ext uri="{FF2B5EF4-FFF2-40B4-BE49-F238E27FC236}">
                <a16:creationId xmlns:a16="http://schemas.microsoft.com/office/drawing/2014/main" id="{10CAA44D-74EC-2A67-D722-B66526DAF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270" y="1542086"/>
            <a:ext cx="3960000" cy="3533148"/>
          </a:xfrm>
          <a:prstGeom prst="rect">
            <a:avLst/>
          </a:prstGeom>
        </p:spPr>
      </p:pic>
      <p:pic>
        <p:nvPicPr>
          <p:cNvPr id="26" name="Picture 25" descr="A red and white object with a black background&#10;&#10;Description automatically generated">
            <a:extLst>
              <a:ext uri="{FF2B5EF4-FFF2-40B4-BE49-F238E27FC236}">
                <a16:creationId xmlns:a16="http://schemas.microsoft.com/office/drawing/2014/main" id="{402FD7CB-6768-9FD9-E965-ABE772E9FC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432" y="1543857"/>
            <a:ext cx="3960000" cy="3544942"/>
          </a:xfrm>
          <a:prstGeom prst="rect">
            <a:avLst/>
          </a:prstGeom>
        </p:spPr>
      </p:pic>
      <p:pic>
        <p:nvPicPr>
          <p:cNvPr id="27" name="Picture 26" descr="A diagram of a blood vessel&#10;&#10;Description automatically generated">
            <a:extLst>
              <a:ext uri="{FF2B5EF4-FFF2-40B4-BE49-F238E27FC236}">
                <a16:creationId xmlns:a16="http://schemas.microsoft.com/office/drawing/2014/main" id="{4D779EC1-9199-FCDA-F294-B4F082A8FDB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3"/>
          <a:stretch/>
        </p:blipFill>
        <p:spPr>
          <a:xfrm>
            <a:off x="10881068" y="5569576"/>
            <a:ext cx="3960000" cy="4607921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597469B-E5D9-B523-66AE-DF5DF3785DA9}"/>
              </a:ext>
            </a:extLst>
          </p:cNvPr>
          <p:cNvCxnSpPr/>
          <p:nvPr/>
        </p:nvCxnSpPr>
        <p:spPr>
          <a:xfrm>
            <a:off x="12861068" y="2805741"/>
            <a:ext cx="1980000" cy="0"/>
          </a:xfrm>
          <a:prstGeom prst="straightConnector1">
            <a:avLst/>
          </a:prstGeom>
          <a:ln w="57150" cap="flat" cmpd="sng" algn="ctr">
            <a:solidFill>
              <a:srgbClr val="030C27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86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indefinite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F4108-A326-9BD9-1CD8-7E7036E9E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B0A6215-D1F4-4185-0219-6D735C19452F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Team approach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C21F1C9-03C2-B813-5F02-5D7FCCCE9467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What could AHPs do?  </a:t>
            </a:r>
            <a:endParaRPr lang="en-US" sz="7200" dirty="0"/>
          </a:p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FE7C98B-9D4B-8543-7F98-FE495E7AB008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F9982BA-3BBA-8F27-2419-79F522980631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928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5CDC0-05A7-D932-B58D-8AE9545D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2A73CB-7FC9-1E51-024D-70CECB5DAE04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F28CC74B-336D-E5D7-43FC-A032C48CEE06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F425554-63DE-BF93-A34B-5D99869FE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82CF1CB-6C5B-4D2D-35EA-D615A325878B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822280-8690-6C98-4F26-0FE839729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C327B48B-1E8C-2FED-38A8-BC12ED12FB0E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What could AHPs do?  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BF40C-4B64-E3B5-CCB4-C4A931463687}"/>
              </a:ext>
            </a:extLst>
          </p:cNvPr>
          <p:cNvSpPr txBox="1"/>
          <p:nvPr/>
        </p:nvSpPr>
        <p:spPr>
          <a:xfrm>
            <a:off x="513232" y="4078273"/>
            <a:ext cx="44857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Pre-procedure: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your stock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Lesion prep tools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modality of choice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EDBF5-95DD-61D3-AB11-4CB7CD316BD7}"/>
              </a:ext>
            </a:extLst>
          </p:cNvPr>
          <p:cNvSpPr txBox="1"/>
          <p:nvPr/>
        </p:nvSpPr>
        <p:spPr>
          <a:xfrm>
            <a:off x="13817432" y="4078273"/>
            <a:ext cx="46386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to consider: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Bailout stenting – Dissections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No-reflow and hypotension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comfort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48AD3B-F7BB-14E7-8F14-2387B9663365}"/>
              </a:ext>
            </a:extLst>
          </p:cNvPr>
          <p:cNvSpPr txBox="1"/>
          <p:nvPr/>
        </p:nvSpPr>
        <p:spPr>
          <a:xfrm>
            <a:off x="6969587" y="4078273"/>
            <a:ext cx="487720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lesion prep &amp; Imaging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 handling &amp; prep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angiographic projections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shot delivery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communication on inflation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Timer for 30 to 60 seconds</a:t>
            </a:r>
          </a:p>
          <a:p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B3E081-BE6B-1451-4062-CCEC47235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9587" y="1824057"/>
            <a:ext cx="2265431" cy="22542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CB8AEA-8A3A-12FB-5793-10A4E07A4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2539" y="1898844"/>
            <a:ext cx="2265432" cy="22542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A1E2D0-2884-F6D5-C1FD-3B0993C62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232" y="1824057"/>
            <a:ext cx="2265431" cy="225479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09B7BE4-5B75-3516-D31D-B21665BCFD65}"/>
              </a:ext>
            </a:extLst>
          </p:cNvPr>
          <p:cNvSpPr txBox="1"/>
          <p:nvPr/>
        </p:nvSpPr>
        <p:spPr>
          <a:xfrm>
            <a:off x="6969587" y="4078273"/>
            <a:ext cx="4877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Intra-procedure:</a:t>
            </a:r>
          </a:p>
        </p:txBody>
      </p:sp>
    </p:spTree>
    <p:extLst>
      <p:ext uri="{BB962C8B-B14F-4D97-AF65-F5344CB8AC3E}">
        <p14:creationId xmlns:p14="http://schemas.microsoft.com/office/powerpoint/2010/main" val="93792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7" grpId="0" build="allAtOnce"/>
      <p:bldP spid="21" grpId="0"/>
      <p:bldP spid="2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2F083-57D1-838F-67B9-427A0A4A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081A755-3412-946C-7139-350D50444D6B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A balanced view at 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C4182CA-11F7-C626-4BEE-82CE185B32B8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Advantages vs Disadvantages of DCBs 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25285A6-5CA8-2B82-06F6-658C0B0BE882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B91155F-0CCB-AB5C-B7B0-1EBC2340817D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78212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CA852-2BC3-D0DF-D55A-9FD51EFAC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8D7FB6-9D3A-EBB2-98EB-DE940C3E0547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22CEF56B-7704-F0F5-C691-D1E34728C671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0FE057E8-6EEB-B810-CEF5-07C95CFF9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33CD5A7-2C08-DEA6-C716-39A05336629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12C047-34D3-13D7-4F37-18233A8A1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BC64F31D-6129-D172-F30A-4F7E71AF0210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Advantages of DCBs   </a:t>
            </a:r>
            <a:endParaRPr lang="en-US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DF989-4BA1-C00B-BD6C-3C29E251EFB0}"/>
              </a:ext>
            </a:extLst>
          </p:cNvPr>
          <p:cNvSpPr txBox="1"/>
          <p:nvPr/>
        </p:nvSpPr>
        <p:spPr>
          <a:xfrm>
            <a:off x="172568" y="1543857"/>
            <a:ext cx="89714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001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Case For: </a:t>
            </a:r>
          </a:p>
          <a:p>
            <a:r>
              <a:rPr lang="en-US" sz="2800" b="1" i="1" dirty="0">
                <a:solidFill>
                  <a:srgbClr val="D001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DCBs are an attractive option?</a:t>
            </a:r>
          </a:p>
          <a:p>
            <a:endParaRPr lang="en-US" sz="2800" b="1" dirty="0">
              <a:solidFill>
                <a:srgbClr val="D001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D001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1923C4-898B-AE64-7265-53418A7BEC00}"/>
              </a:ext>
            </a:extLst>
          </p:cNvPr>
          <p:cNvSpPr txBox="1"/>
          <p:nvPr/>
        </p:nvSpPr>
        <p:spPr>
          <a:xfrm>
            <a:off x="172568" y="6188598"/>
            <a:ext cx="448571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permanent implant: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Preserves anatomy &amp; vasomotion, no late stent thrombosis or ISR</a:t>
            </a: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D8F6BB-5DB3-F1A1-3AD9-280FF6C143FF}"/>
              </a:ext>
            </a:extLst>
          </p:cNvPr>
          <p:cNvSpPr txBox="1"/>
          <p:nvPr/>
        </p:nvSpPr>
        <p:spPr>
          <a:xfrm>
            <a:off x="9578831" y="6188598"/>
            <a:ext cx="4638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Bleeding Risk: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Shorter DAPT for HBR pts</a:t>
            </a: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176CEC-C5F2-BD60-60C3-8F198FB2ADEF}"/>
              </a:ext>
            </a:extLst>
          </p:cNvPr>
          <p:cNvSpPr txBox="1"/>
          <p:nvPr/>
        </p:nvSpPr>
        <p:spPr>
          <a:xfrm>
            <a:off x="14239170" y="6188598"/>
            <a:ext cx="387626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options: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CABG, Bailout stenting</a:t>
            </a: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D6C666-E5E3-846B-5767-B8A58002EF68}"/>
              </a:ext>
            </a:extLst>
          </p:cNvPr>
          <p:cNvSpPr txBox="1"/>
          <p:nvPr/>
        </p:nvSpPr>
        <p:spPr>
          <a:xfrm>
            <a:off x="4679955" y="6188598"/>
            <a:ext cx="48772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 for complex anatomy: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ISR, small vessels, bifurcations</a:t>
            </a: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46FBC5-2370-8378-4EF7-40B8B7459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463" y="3892803"/>
            <a:ext cx="2264849" cy="22542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1986A4-4EBA-B35C-26C1-20547E843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0516" y="3934383"/>
            <a:ext cx="2265431" cy="22542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E90421-35B8-49A1-5DDE-E42225ACB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44876" y="3892803"/>
            <a:ext cx="2264850" cy="225421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9DE7A46-BAF2-1650-2EDA-1F000A0CAE16}"/>
              </a:ext>
            </a:extLst>
          </p:cNvPr>
          <p:cNvGrpSpPr/>
          <p:nvPr/>
        </p:nvGrpSpPr>
        <p:grpSpPr>
          <a:xfrm>
            <a:off x="10765447" y="3934383"/>
            <a:ext cx="2265431" cy="2254217"/>
            <a:chOff x="10719951" y="3865082"/>
            <a:chExt cx="1980000" cy="198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9C02617-88D2-3081-D625-6DAB96806D41}"/>
                </a:ext>
              </a:extLst>
            </p:cNvPr>
            <p:cNvSpPr/>
            <p:nvPr/>
          </p:nvSpPr>
          <p:spPr>
            <a:xfrm>
              <a:off x="10719951" y="3865082"/>
              <a:ext cx="1980000" cy="1980000"/>
            </a:xfrm>
            <a:prstGeom prst="ellipse">
              <a:avLst/>
            </a:prstGeom>
            <a:solidFill>
              <a:srgbClr val="D0011A">
                <a:alpha val="21961"/>
              </a:srgb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 descr="Water with solid fill">
              <a:extLst>
                <a:ext uri="{FF2B5EF4-FFF2-40B4-BE49-F238E27FC236}">
                  <a16:creationId xmlns:a16="http://schemas.microsoft.com/office/drawing/2014/main" id="{19C8E5B9-4543-3955-5217-24665E695E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21847" y="3956265"/>
              <a:ext cx="1766434" cy="1766434"/>
            </a:xfrm>
            <a:prstGeom prst="rect">
              <a:avLst/>
            </a:prstGeom>
          </p:spPr>
        </p:pic>
        <p:pic>
          <p:nvPicPr>
            <p:cNvPr id="24" name="Graphic 23" descr="Exclamation mark with solid fill">
              <a:extLst>
                <a:ext uri="{FF2B5EF4-FFF2-40B4-BE49-F238E27FC236}">
                  <a16:creationId xmlns:a16="http://schemas.microsoft.com/office/drawing/2014/main" id="{5BAC4A81-A0F3-A367-2E78-17A7DC88C329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247824" y="451823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60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3" grpId="0"/>
      <p:bldP spid="1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33940" y="1285875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333940" y="25336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Declaration of Interests</a:t>
            </a:r>
            <a:endParaRPr lang="en-US" sz="4800" dirty="0"/>
          </a:p>
        </p:txBody>
      </p:sp>
      <p:sp>
        <p:nvSpPr>
          <p:cNvPr id="5" name="Shape 2"/>
          <p:cNvSpPr/>
          <p:nvPr/>
        </p:nvSpPr>
        <p:spPr>
          <a:xfrm>
            <a:off x="333940" y="3305175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1143000" y="4152900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333940" y="48006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63183" y="4573588"/>
            <a:ext cx="7384837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no conflicts of interest to declare.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524000" y="5638800"/>
            <a:ext cx="6575777" cy="542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endParaRPr lang="en-US" sz="3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9357" y="9906000"/>
            <a:ext cx="3810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143707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59AB50-C146-5C2D-A1A2-DC4EEBE3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940" y="416965"/>
            <a:ext cx="3921662" cy="7641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F360-9F85-7953-1A2E-5430D639D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8572C1-994F-522F-34CF-28BB28228CAF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C2721F50-73A7-DF21-E890-16828DE15187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6619B259-BA51-533C-C6AF-69FD9AAB5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A1F7F98-A3BB-12D5-BD1F-37329C9A885A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BCEA18-5A4A-1866-F0BC-8F20ECFFD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7436931A-314A-940C-AB0A-3FB92DB6FD54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Disadvantages of DCBs   </a:t>
            </a:r>
            <a:endParaRPr lang="en-US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43CC7-61F2-0579-2353-5FBCB248CB2B}"/>
              </a:ext>
            </a:extLst>
          </p:cNvPr>
          <p:cNvSpPr txBox="1"/>
          <p:nvPr/>
        </p:nvSpPr>
        <p:spPr>
          <a:xfrm>
            <a:off x="172568" y="1543857"/>
            <a:ext cx="96381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001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Case Against:</a:t>
            </a:r>
          </a:p>
          <a:p>
            <a:r>
              <a:rPr lang="en-US" sz="2800" b="1" i="1" dirty="0">
                <a:solidFill>
                  <a:srgbClr val="D001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honest about the limitations</a:t>
            </a:r>
          </a:p>
          <a:p>
            <a:endParaRPr lang="en-US" sz="2800" b="1" dirty="0">
              <a:solidFill>
                <a:srgbClr val="D001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D001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BD1EEC-7864-A37D-D20E-3453B957F4C7}"/>
              </a:ext>
            </a:extLst>
          </p:cNvPr>
          <p:cNvSpPr txBox="1"/>
          <p:nvPr/>
        </p:nvSpPr>
        <p:spPr>
          <a:xfrm>
            <a:off x="172568" y="6188598"/>
            <a:ext cx="44857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scaffolding: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recoil &amp; dissections may need DES</a:t>
            </a: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AE3BD3-96FD-820A-8B02-46E1609C728A}"/>
              </a:ext>
            </a:extLst>
          </p:cNvPr>
          <p:cNvSpPr txBox="1"/>
          <p:nvPr/>
        </p:nvSpPr>
        <p:spPr>
          <a:xfrm>
            <a:off x="9578831" y="6188598"/>
            <a:ext cx="463866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Transient drug delivery: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chance to deliver drug,</a:t>
            </a: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Re-inflation risks coating loss</a:t>
            </a: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956322-68E1-8CFD-D030-2C9D19487A71}"/>
              </a:ext>
            </a:extLst>
          </p:cNvPr>
          <p:cNvSpPr txBox="1"/>
          <p:nvPr/>
        </p:nvSpPr>
        <p:spPr>
          <a:xfrm>
            <a:off x="14239170" y="6188598"/>
            <a:ext cx="387626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data required: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long-term data on Sirolimus,</a:t>
            </a: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large vessel De Novo lesion studies  </a:t>
            </a: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CA441-CEE6-BBA3-D147-9C602D014BB3}"/>
              </a:ext>
            </a:extLst>
          </p:cNvPr>
          <p:cNvSpPr txBox="1"/>
          <p:nvPr/>
        </p:nvSpPr>
        <p:spPr>
          <a:xfrm>
            <a:off x="4679955" y="6188598"/>
            <a:ext cx="48772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Lesion prep is critical: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prep = poor outcomes</a:t>
            </a: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89B2226-7FB9-54E5-6560-50E18A904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999" y="3934383"/>
            <a:ext cx="2264850" cy="22542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4B4E30E-599A-2912-E22B-9178AD9B9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5737" y="3934380"/>
            <a:ext cx="2264851" cy="22542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A742819-BBD7-7073-B269-277837CF07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44875" y="3934380"/>
            <a:ext cx="2264851" cy="22542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6866E3B-14E5-AD04-D30E-ECB84C8D02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7718" y="3934380"/>
            <a:ext cx="2301675" cy="225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7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9" grpId="0"/>
      <p:bldP spid="10" grpId="0"/>
      <p:bldP spid="1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F579E8-A6C0-1587-EE63-46FFD34FA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9044876-F771-8FC7-BF4F-605C754353E5}"/>
              </a:ext>
            </a:extLst>
          </p:cNvPr>
          <p:cNvSpPr/>
          <p:nvPr/>
        </p:nvSpPr>
        <p:spPr>
          <a:xfrm>
            <a:off x="513232" y="11811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E733346-1F5B-1696-255C-19EB9C8E5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59FB362-9C20-A8DA-C3B5-CDC13287924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8C2A4A-2515-DBC3-2038-17B6BC6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3770" y="289556"/>
            <a:ext cx="3921662" cy="764135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4FF60DD6-128E-4BD7-42B9-C14C5A214E17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Case 1 </a:t>
            </a:r>
            <a:endParaRPr lang="en-US" sz="19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E8E6C36-7FD1-04A8-90DA-5763BB27B3F9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Simple is (not always) suffice  </a:t>
            </a:r>
            <a:endParaRPr lang="en-US" sz="72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CEAC1FE7-285E-95FE-79FE-80B7AA252580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671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B7BCA-9424-1558-681A-A5A70024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FCB0A9D-4298-F512-7E14-69E0729821AD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DFDD975-E474-2175-6FDB-04765ECDE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0202" y="9860981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602C2B0-0A80-2BEA-8440-1D5D5D9869B3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30C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030C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030C2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D62508-E2B9-CA06-190E-8CEA5806D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B2243BED-E44A-24F6-75E6-D17099C07162}"/>
              </a:ext>
            </a:extLst>
          </p:cNvPr>
          <p:cNvSpPr/>
          <p:nvPr/>
        </p:nvSpPr>
        <p:spPr>
          <a:xfrm>
            <a:off x="6503532" y="6089719"/>
            <a:ext cx="11322590" cy="3585156"/>
          </a:xfrm>
          <a:prstGeom prst="roundRect">
            <a:avLst>
              <a:gd name="adj" fmla="val 45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7F7CF0E-6BE8-AA5B-F2AB-2999D6A92049}"/>
              </a:ext>
            </a:extLst>
          </p:cNvPr>
          <p:cNvSpPr/>
          <p:nvPr/>
        </p:nvSpPr>
        <p:spPr>
          <a:xfrm>
            <a:off x="306879" y="2257272"/>
            <a:ext cx="5938922" cy="7417603"/>
          </a:xfrm>
          <a:prstGeom prst="roundRect">
            <a:avLst>
              <a:gd name="adj" fmla="val 330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26B0EB02-E699-A96F-5CB0-994A7FE6B780}"/>
              </a:ext>
            </a:extLst>
          </p:cNvPr>
          <p:cNvSpPr/>
          <p:nvPr/>
        </p:nvSpPr>
        <p:spPr>
          <a:xfrm>
            <a:off x="6503531" y="2257272"/>
            <a:ext cx="11322590" cy="3678063"/>
          </a:xfrm>
          <a:prstGeom prst="roundRect">
            <a:avLst>
              <a:gd name="adj" fmla="val 55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11">
            <a:extLst>
              <a:ext uri="{FF2B5EF4-FFF2-40B4-BE49-F238E27FC236}">
                <a16:creationId xmlns:a16="http://schemas.microsoft.com/office/drawing/2014/main" id="{E561A392-324D-ABDE-6D2E-01E4F0846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47" b="85049" l="12500" r="84804">
                        <a14:foregroundMark x1="45588" y1="17647" x2="45588" y2="17647"/>
                        <a14:foregroundMark x1="45588" y1="18627" x2="44363" y2="13480"/>
                        <a14:foregroundMark x1="51225" y1="24755" x2="51225" y2="12500"/>
                        <a14:foregroundMark x1="41912" y1="19118" x2="46569" y2="8824"/>
                        <a14:foregroundMark x1="27941" y1="59314" x2="24265" y2="73775"/>
                        <a14:foregroundMark x1="26471" y1="72059" x2="25000" y2="79902"/>
                        <a14:foregroundMark x1="64461" y1="70588" x2="72794" y2="76225"/>
                        <a14:foregroundMark x1="73284" y1="54657" x2="75245" y2="67402"/>
                        <a14:foregroundMark x1="28922" y1="59314" x2="23284" y2="74265"/>
                        <a14:foregroundMark x1="23775" y1="48529" x2="22794" y2="51961"/>
                        <a14:foregroundMark x1="51225" y1="9804" x2="46569" y2="5147"/>
                        <a14:foregroundMark x1="19363" y1="55637" x2="23284" y2="49020"/>
                      </a14:backgroundRemoval>
                    </a14:imgEffect>
                  </a14:imgLayer>
                </a14:imgProps>
              </a:ext>
            </a:extLst>
          </a:blip>
          <a:srcRect l="3728" t="3837" r="5441" b="5332"/>
          <a:stretch/>
        </p:blipFill>
        <p:spPr>
          <a:xfrm>
            <a:off x="172568" y="2495593"/>
            <a:ext cx="3103771" cy="3103771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A5C776-350A-C14C-5AC8-357B78727580}"/>
              </a:ext>
            </a:extLst>
          </p:cNvPr>
          <p:cNvSpPr txBox="1"/>
          <p:nvPr/>
        </p:nvSpPr>
        <p:spPr>
          <a:xfrm>
            <a:off x="3276339" y="2677337"/>
            <a:ext cx="2516850" cy="25853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72-year-old man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Small NSTEMI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Lateral TWI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Hypokinesia inf-lateral wall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379049-4204-129A-D597-D64A1F1EABF1}"/>
              </a:ext>
            </a:extLst>
          </p:cNvPr>
          <p:cNvSpPr txBox="1"/>
          <p:nvPr/>
        </p:nvSpPr>
        <p:spPr>
          <a:xfrm>
            <a:off x="616072" y="7122068"/>
            <a:ext cx="5320535" cy="17235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Retired fire safety worker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Independent, walks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Cares for wife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Realises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he’s got medical issues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F4B9CF-6F8C-C6E8-F62D-A7366DC8ADA7}"/>
              </a:ext>
            </a:extLst>
          </p:cNvPr>
          <p:cNvSpPr txBox="1"/>
          <p:nvPr/>
        </p:nvSpPr>
        <p:spPr>
          <a:xfrm>
            <a:off x="9986426" y="3266991"/>
            <a:ext cx="5012544" cy="129266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Myelodysplastic syndrome, transfusion dependent, CKD 3, HTN,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hyperchol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non-diabetic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641458-2139-0D22-1BB0-CA9C8350321F}"/>
              </a:ext>
            </a:extLst>
          </p:cNvPr>
          <p:cNvSpPr txBox="1"/>
          <p:nvPr/>
        </p:nvSpPr>
        <p:spPr>
          <a:xfrm>
            <a:off x="10261775" y="7002909"/>
            <a:ext cx="5050712" cy="17235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Reduce risk of further events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Symptom and QoL improvement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Enable care for his wife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7755925-CAFB-2847-1DF7-5D918F9FE0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9728" y="2746645"/>
            <a:ext cx="2333355" cy="23333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5B0699-B473-5663-9EE0-9D3DCBCE4F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4980" y="6661304"/>
            <a:ext cx="2334389" cy="2406761"/>
          </a:xfrm>
          <a:prstGeom prst="rect">
            <a:avLst/>
          </a:prstGeom>
        </p:spPr>
      </p:pic>
      <p:sp>
        <p:nvSpPr>
          <p:cNvPr id="18" name="Text 1">
            <a:extLst>
              <a:ext uri="{FF2B5EF4-FFF2-40B4-BE49-F238E27FC236}">
                <a16:creationId xmlns:a16="http://schemas.microsoft.com/office/drawing/2014/main" id="{07A04CAB-DA98-4928-0FA0-27AC6F607913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Patient Background   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44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6EDDA9-5346-20EC-726F-34D7EC479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214AC94-2742-FE60-C252-E3045E400B09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2C7E417-F433-3DB7-56C1-34BD664DD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D86F43D-9BAE-BDE1-8B12-53056FC94F44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AF9D55-EEEF-AF8C-5466-E9F523E2CB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pic>
        <p:nvPicPr>
          <p:cNvPr id="21" name="JR1">
            <a:hlinkClick r:id="" action="ppaction://media"/>
            <a:extLst>
              <a:ext uri="{FF2B5EF4-FFF2-40B4-BE49-F238E27FC236}">
                <a16:creationId xmlns:a16="http://schemas.microsoft.com/office/drawing/2014/main" id="{8C177F8E-3B48-C604-E462-10107A8338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2568" y="1610429"/>
            <a:ext cx="8295571" cy="8295571"/>
          </a:xfrm>
          <a:prstGeom prst="roundRect">
            <a:avLst>
              <a:gd name="adj" fmla="val 2397"/>
            </a:avLst>
          </a:prstGeom>
        </p:spPr>
      </p:pic>
      <p:pic>
        <p:nvPicPr>
          <p:cNvPr id="22" name="JR2">
            <a:hlinkClick r:id="" action="ppaction://media"/>
            <a:extLst>
              <a:ext uri="{FF2B5EF4-FFF2-40B4-BE49-F238E27FC236}">
                <a16:creationId xmlns:a16="http://schemas.microsoft.com/office/drawing/2014/main" id="{22FC9272-FAFE-9D33-E584-7C93591A4C2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19861" y="1610429"/>
            <a:ext cx="8295571" cy="8295571"/>
          </a:xfrm>
          <a:prstGeom prst="roundRect">
            <a:avLst>
              <a:gd name="adj" fmla="val 2968"/>
            </a:avLst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55A6638D-EC85-8B89-FAB1-96EC5B7BAF6D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Baseline angiogram  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5021297-B6E8-8783-4544-2C13247A267F}"/>
              </a:ext>
            </a:extLst>
          </p:cNvPr>
          <p:cNvSpPr/>
          <p:nvPr/>
        </p:nvSpPr>
        <p:spPr>
          <a:xfrm>
            <a:off x="7653484" y="2257928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Heavy calcification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2C93C51-F3D5-A116-4603-6C3F25B0605A}"/>
              </a:ext>
            </a:extLst>
          </p:cNvPr>
          <p:cNvSpPr/>
          <p:nvPr/>
        </p:nvSpPr>
        <p:spPr>
          <a:xfrm>
            <a:off x="7653484" y="5424689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Calcific Nodule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C75479B-C652-E828-98B0-FEEAACE812CC}"/>
              </a:ext>
            </a:extLst>
          </p:cNvPr>
          <p:cNvCxnSpPr>
            <a:cxnSpLocks/>
          </p:cNvCxnSpPr>
          <p:nvPr/>
        </p:nvCxnSpPr>
        <p:spPr>
          <a:xfrm>
            <a:off x="10525740" y="2736347"/>
            <a:ext cx="1315970" cy="492045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E87EE33-60CF-A407-B671-D19323AA0F30}"/>
              </a:ext>
            </a:extLst>
          </p:cNvPr>
          <p:cNvCxnSpPr>
            <a:cxnSpLocks/>
          </p:cNvCxnSpPr>
          <p:nvPr/>
        </p:nvCxnSpPr>
        <p:spPr>
          <a:xfrm flipV="1">
            <a:off x="10489988" y="4273420"/>
            <a:ext cx="1351722" cy="1151269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5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073CCE-2A62-1B9F-002F-325F2C454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F894BBA-0300-B172-1E58-27D6ABC75551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A8279E1-B09B-B0F7-A637-A9A94EB2D8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77BCCF2-6AFF-7972-1ED4-8CC31190C799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85539B-64D8-2B2E-C5A5-0391B20FF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D27DD3E1-DFF4-4E8D-A918-BE10DAB6F081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Baseline angiogram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JR3">
            <a:hlinkClick r:id="" action="ppaction://media"/>
            <a:extLst>
              <a:ext uri="{FF2B5EF4-FFF2-40B4-BE49-F238E27FC236}">
                <a16:creationId xmlns:a16="http://schemas.microsoft.com/office/drawing/2014/main" id="{A199CC41-E4BC-0F0F-DDD3-2BA25BB303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1140" y="1292377"/>
            <a:ext cx="8613623" cy="8613623"/>
          </a:xfrm>
          <a:prstGeom prst="roundRect">
            <a:avLst>
              <a:gd name="adj" fmla="val 3051"/>
            </a:avLst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46ECF2B-4953-2756-3E84-C609325EBF9C}"/>
              </a:ext>
            </a:extLst>
          </p:cNvPr>
          <p:cNvSpPr/>
          <p:nvPr/>
        </p:nvSpPr>
        <p:spPr>
          <a:xfrm>
            <a:off x="5897350" y="1345876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Calcific Nodule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C7F1BE-BB48-C323-0577-50BD3248F18D}"/>
              </a:ext>
            </a:extLst>
          </p:cNvPr>
          <p:cNvSpPr/>
          <p:nvPr/>
        </p:nvSpPr>
        <p:spPr>
          <a:xfrm>
            <a:off x="1485900" y="1999776"/>
            <a:ext cx="1229296" cy="9889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4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BD2511-8D32-9616-3FC0-CC31AB6D7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8D5741C-D618-D09C-D213-8C51E8296D85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0988CEF-A75E-9D48-B3F1-2489A86567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1224823-0ED2-D152-0085-A92F7D93A019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4825C7-2A57-69DC-7AB6-541462BC10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4B756012-98AE-9554-77CC-8140491DB033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IVUS, Lesion Prep, &amp; DCB 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JR5">
            <a:hlinkClick r:id="" action="ppaction://media"/>
            <a:extLst>
              <a:ext uri="{FF2B5EF4-FFF2-40B4-BE49-F238E27FC236}">
                <a16:creationId xmlns:a16="http://schemas.microsoft.com/office/drawing/2014/main" id="{544B079E-D13A-A10D-10B8-6061739B7F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304" t="7415" r="2755" b="10105"/>
          <a:stretch>
            <a:fillRect/>
          </a:stretch>
        </p:blipFill>
        <p:spPr>
          <a:xfrm>
            <a:off x="9144000" y="1155194"/>
            <a:ext cx="8934920" cy="8185754"/>
          </a:xfrm>
          <a:prstGeom prst="roundRect">
            <a:avLst>
              <a:gd name="adj" fmla="val 3554"/>
            </a:avLst>
          </a:prstGeom>
        </p:spPr>
      </p:pic>
      <p:pic>
        <p:nvPicPr>
          <p:cNvPr id="6" name="JR Pre DEB IVUS Cx">
            <a:hlinkClick r:id="" action="ppaction://media"/>
            <a:extLst>
              <a:ext uri="{FF2B5EF4-FFF2-40B4-BE49-F238E27FC236}">
                <a16:creationId xmlns:a16="http://schemas.microsoft.com/office/drawing/2014/main" id="{57B03C8A-907B-1D84-236D-7DA207E0F06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9080" y="1155194"/>
            <a:ext cx="8387472" cy="8185754"/>
          </a:xfrm>
          <a:prstGeom prst="roundRect">
            <a:avLst>
              <a:gd name="adj" fmla="val 2335"/>
            </a:avLst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DC9BE1F-DEE0-C8D5-65DD-A904C5DDDFDF}"/>
              </a:ext>
            </a:extLst>
          </p:cNvPr>
          <p:cNvSpPr/>
          <p:nvPr/>
        </p:nvSpPr>
        <p:spPr>
          <a:xfrm>
            <a:off x="9318626" y="7948542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DCB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B313370-DBE7-8D1D-D235-398F19552C83}"/>
              </a:ext>
            </a:extLst>
          </p:cNvPr>
          <p:cNvCxnSpPr>
            <a:cxnSpLocks/>
          </p:cNvCxnSpPr>
          <p:nvPr/>
        </p:nvCxnSpPr>
        <p:spPr>
          <a:xfrm flipV="1">
            <a:off x="12155130" y="4497224"/>
            <a:ext cx="1160820" cy="3451318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321BAB-179F-CBB9-391A-38261F50E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A9F2F51-5E02-03A9-7667-05F24D422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031A09-2C7E-3AA1-D81C-6C0F8CFD0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7369" y="677995"/>
            <a:ext cx="17515344" cy="738665"/>
          </a:xfrm>
        </p:spPr>
        <p:txBody>
          <a:bodyPr/>
          <a:lstStyle/>
          <a:p>
            <a:r>
              <a:rPr lang="en-US" dirty="0"/>
              <a:t>Modified + DCB</a:t>
            </a:r>
          </a:p>
        </p:txBody>
      </p:sp>
      <p:pic>
        <p:nvPicPr>
          <p:cNvPr id="3" name="JR6">
            <a:hlinkClick r:id="" action="ppaction://media"/>
            <a:extLst>
              <a:ext uri="{FF2B5EF4-FFF2-40B4-BE49-F238E27FC236}">
                <a16:creationId xmlns:a16="http://schemas.microsoft.com/office/drawing/2014/main" id="{7C204D1F-FA32-577B-6709-05503FA66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742" t="7883" r="2156" b="9905"/>
          <a:stretch>
            <a:fillRect/>
          </a:stretch>
        </p:blipFill>
        <p:spPr>
          <a:xfrm>
            <a:off x="9718767" y="2320390"/>
            <a:ext cx="7738059" cy="6689369"/>
          </a:xfrm>
          <a:prstGeom prst="roundRect">
            <a:avLst>
              <a:gd name="adj" fmla="val 1532"/>
            </a:avLst>
          </a:prstGeom>
        </p:spPr>
      </p:pic>
      <p:pic>
        <p:nvPicPr>
          <p:cNvPr id="5" name="JR Post DEB IVUS Cx">
            <a:hlinkClick r:id="" action="ppaction://media"/>
            <a:extLst>
              <a:ext uri="{FF2B5EF4-FFF2-40B4-BE49-F238E27FC236}">
                <a16:creationId xmlns:a16="http://schemas.microsoft.com/office/drawing/2014/main" id="{E4C8DDC9-5699-730E-1BEB-B3E4B9A6FC0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67783" y="2320391"/>
            <a:ext cx="6689369" cy="6689369"/>
          </a:xfrm>
          <a:prstGeom prst="roundRect">
            <a:avLst>
              <a:gd name="adj" fmla="val 1540"/>
            </a:avLst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569F1680-0206-A742-9657-FB1AAD07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369" y="9328309"/>
            <a:ext cx="819150" cy="960120"/>
          </a:xfrm>
        </p:spPr>
        <p:txBody>
          <a:bodyPr/>
          <a:lstStyle/>
          <a:p>
            <a:pPr algn="l"/>
            <a:fld id="{FBA8FB1E-4321-41C4-AE52-7E6506FB07F4}" type="slidenum">
              <a:rPr lang="en-US" smtClean="0"/>
              <a:pPr algn="l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9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5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04DD76-D567-F4B6-681D-AAFAB562C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68C22D5-C61E-649E-60A4-FC2F38600DE1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930EF3B4-3B93-BF33-A4A0-2E1540F5D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CBF4DE5C-9BE1-BE41-B139-10742E40FB4E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B0CC197-FFC4-D318-89FD-C07133B02D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E50A94D9-15B4-EFAF-1813-F7097540A2FF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Final Angiogram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" name="JR6">
            <a:hlinkClick r:id="" action="ppaction://media"/>
            <a:extLst>
              <a:ext uri="{FF2B5EF4-FFF2-40B4-BE49-F238E27FC236}">
                <a16:creationId xmlns:a16="http://schemas.microsoft.com/office/drawing/2014/main" id="{1FD70D9C-B67C-C469-CF79-5864C4DBEA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2742" t="7883" r="2156" b="9905"/>
          <a:stretch>
            <a:fillRect/>
          </a:stretch>
        </p:blipFill>
        <p:spPr>
          <a:xfrm>
            <a:off x="172568" y="1602122"/>
            <a:ext cx="8895805" cy="8303878"/>
          </a:xfrm>
          <a:prstGeom prst="roundRect">
            <a:avLst>
              <a:gd name="adj" fmla="val 1532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91CD4E0-9126-3F30-916B-E6383DA73D95}"/>
              </a:ext>
            </a:extLst>
          </p:cNvPr>
          <p:cNvSpPr/>
          <p:nvPr/>
        </p:nvSpPr>
        <p:spPr>
          <a:xfrm>
            <a:off x="10023878" y="2437864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Good result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66EEE4-2850-100B-C58B-DB230E8BE607}"/>
              </a:ext>
            </a:extLst>
          </p:cNvPr>
          <p:cNvCxnSpPr>
            <a:cxnSpLocks/>
          </p:cNvCxnSpPr>
          <p:nvPr/>
        </p:nvCxnSpPr>
        <p:spPr>
          <a:xfrm flipH="1">
            <a:off x="5543550" y="2812234"/>
            <a:ext cx="4249782" cy="1793212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 1">
            <a:extLst>
              <a:ext uri="{FF2B5EF4-FFF2-40B4-BE49-F238E27FC236}">
                <a16:creationId xmlns:a16="http://schemas.microsoft.com/office/drawing/2014/main" id="{4E36184D-6E44-3B6B-196F-058A42544228}"/>
              </a:ext>
            </a:extLst>
          </p:cNvPr>
          <p:cNvSpPr/>
          <p:nvPr/>
        </p:nvSpPr>
        <p:spPr>
          <a:xfrm>
            <a:off x="10023878" y="3520662"/>
            <a:ext cx="14668500" cy="2346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&lt; 30% recoil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28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No dissections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28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No Hemodynamic compromise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28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Patient was discharged  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33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43013-D7CB-6095-3E8C-B95109B2A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639B705-0C75-B95F-2E96-C90AC4A59A0B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727FEDF-7354-1AC9-11B4-BA32A19E17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D16363E-04B8-104B-440C-A86D4D6A027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E63522-CF47-38E2-4791-0717FFDEE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327F3A19-C8DC-EB12-AEB8-83B7729AA565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3 Months Later…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" name="JR B 2">
            <a:hlinkClick r:id="" action="ppaction://media"/>
            <a:extLst>
              <a:ext uri="{FF2B5EF4-FFF2-40B4-BE49-F238E27FC236}">
                <a16:creationId xmlns:a16="http://schemas.microsoft.com/office/drawing/2014/main" id="{1B2AA756-125F-B8C6-CC02-3952BE9B1D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72467" y="1624942"/>
            <a:ext cx="7894323" cy="7894323"/>
          </a:xfrm>
          <a:prstGeom prst="roundRect">
            <a:avLst>
              <a:gd name="adj" fmla="val 1980"/>
            </a:avLst>
          </a:prstGeom>
        </p:spPr>
      </p:pic>
      <p:pic>
        <p:nvPicPr>
          <p:cNvPr id="5" name="JR B 1">
            <a:hlinkClick r:id="" action="ppaction://media"/>
            <a:extLst>
              <a:ext uri="{FF2B5EF4-FFF2-40B4-BE49-F238E27FC236}">
                <a16:creationId xmlns:a16="http://schemas.microsoft.com/office/drawing/2014/main" id="{6B45DC66-E147-2DC8-092D-9B3213A44F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1676" y="1612573"/>
            <a:ext cx="7893688" cy="7893688"/>
          </a:xfrm>
          <a:prstGeom prst="roundRect">
            <a:avLst>
              <a:gd name="adj" fmla="val 2843"/>
            </a:avLst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BAF4CFB-45DA-546B-8145-39702BB96193}"/>
              </a:ext>
            </a:extLst>
          </p:cNvPr>
          <p:cNvSpPr/>
          <p:nvPr/>
        </p:nvSpPr>
        <p:spPr>
          <a:xfrm>
            <a:off x="7258260" y="7913318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Calcific Nodule returns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DA2493-0D0E-A23F-43F3-9B886B7C915C}"/>
              </a:ext>
            </a:extLst>
          </p:cNvPr>
          <p:cNvSpPr/>
          <p:nvPr/>
        </p:nvSpPr>
        <p:spPr>
          <a:xfrm>
            <a:off x="2220166" y="3683425"/>
            <a:ext cx="1229296" cy="9370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7AD5EE-9F85-971F-094F-305DDF0A6067}"/>
              </a:ext>
            </a:extLst>
          </p:cNvPr>
          <p:cNvSpPr/>
          <p:nvPr/>
        </p:nvSpPr>
        <p:spPr>
          <a:xfrm>
            <a:off x="10801350" y="2116716"/>
            <a:ext cx="1229296" cy="9889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39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49054C-8712-936E-7385-826365B0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87F926A-531B-8ED4-9F40-732E2444D4EF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A4C8F11-168E-6D9A-35FC-31947192D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547AA9E-3FA4-B6EA-5F56-77A8B28EC90F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BB79BB-F988-118C-D0F1-20A38E1AA8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0ABC64A8-48F4-5A54-0671-67F799D0A148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3 Months Later…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JR B IVUS Cx pre">
            <a:hlinkClick r:id="" action="ppaction://media"/>
            <a:extLst>
              <a:ext uri="{FF2B5EF4-FFF2-40B4-BE49-F238E27FC236}">
                <a16:creationId xmlns:a16="http://schemas.microsoft.com/office/drawing/2014/main" id="{7A88DC6B-053C-5FFF-1056-AC6D0D7C07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2568" y="1354139"/>
            <a:ext cx="8594256" cy="8594256"/>
          </a:xfrm>
          <a:prstGeom prst="roundRect">
            <a:avLst>
              <a:gd name="adj" fmla="val 1719"/>
            </a:avLst>
          </a:prstGeom>
        </p:spPr>
      </p:pic>
    </p:spTree>
    <p:extLst>
      <p:ext uri="{BB962C8B-B14F-4D97-AF65-F5344CB8AC3E}">
        <p14:creationId xmlns:p14="http://schemas.microsoft.com/office/powerpoint/2010/main" val="88690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E2B66A-847F-2BAC-7608-772CC5233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3718F77-A23E-90AB-B356-7E44FB423835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DRUG COATED BALLOONS 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02B267A-CAA0-7E25-2DF7-DCE98C9F0A7D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Objectives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540536A-4E86-DCA3-8D55-CEB22B7089D0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7847FCB-8F8B-2C2D-5213-031FDA785F87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8164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EEA552-C649-8C17-457E-92CC92B34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2ADAA84-B8DE-B28C-52F6-9B0F0449F171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44680A2-F5E8-14CE-997A-3FA8B6326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07626F3-239C-2990-60C5-383C4D79DD77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E1028F-2807-CFE0-158A-68D58906E3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19A29F5C-4BFF-6B9A-9D31-8AC66841B35B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Calcium Mod with IVL in both branches 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JR B 3 SW (1)">
            <a:hlinkClick r:id="" action="ppaction://media"/>
            <a:extLst>
              <a:ext uri="{FF2B5EF4-FFF2-40B4-BE49-F238E27FC236}">
                <a16:creationId xmlns:a16="http://schemas.microsoft.com/office/drawing/2014/main" id="{234079F9-6715-7400-632B-40C2FD3746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t="7334" b="7347"/>
          <a:stretch>
            <a:fillRect/>
          </a:stretch>
        </p:blipFill>
        <p:spPr>
          <a:xfrm>
            <a:off x="314727" y="1544454"/>
            <a:ext cx="9148680" cy="7805549"/>
          </a:xfrm>
          <a:prstGeom prst="roundRect">
            <a:avLst>
              <a:gd name="adj" fmla="val 1912"/>
            </a:avLst>
          </a:prstGeom>
        </p:spPr>
      </p:pic>
      <p:pic>
        <p:nvPicPr>
          <p:cNvPr id="4" name="JR B 3 SW">
            <a:hlinkClick r:id="" action="ppaction://media"/>
            <a:extLst>
              <a:ext uri="{FF2B5EF4-FFF2-40B4-BE49-F238E27FC236}">
                <a16:creationId xmlns:a16="http://schemas.microsoft.com/office/drawing/2014/main" id="{11C36103-2816-4CE5-5801-0778D735837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 l="3673" t="3860" r="3480" b="4452"/>
          <a:stretch>
            <a:fillRect/>
          </a:stretch>
        </p:blipFill>
        <p:spPr>
          <a:xfrm>
            <a:off x="10069131" y="1544454"/>
            <a:ext cx="7904142" cy="7805549"/>
          </a:xfrm>
          <a:prstGeom prst="roundRect">
            <a:avLst>
              <a:gd name="adj" fmla="val 1416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5A22D2-2EE5-3B97-F622-6EC41DC420A2}"/>
              </a:ext>
            </a:extLst>
          </p:cNvPr>
          <p:cNvSpPr/>
          <p:nvPr/>
        </p:nvSpPr>
        <p:spPr>
          <a:xfrm>
            <a:off x="7896080" y="8368176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IVL Balloons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F5BD3F-3F0E-52AE-AD5E-334D393B601E}"/>
              </a:ext>
            </a:extLst>
          </p:cNvPr>
          <p:cNvCxnSpPr>
            <a:cxnSpLocks/>
          </p:cNvCxnSpPr>
          <p:nvPr/>
        </p:nvCxnSpPr>
        <p:spPr>
          <a:xfrm flipV="1">
            <a:off x="10554930" y="5010150"/>
            <a:ext cx="1503720" cy="3358026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1FE9D00-9FC7-22F6-864F-3AC68F11214D}"/>
              </a:ext>
            </a:extLst>
          </p:cNvPr>
          <p:cNvCxnSpPr>
            <a:cxnSpLocks/>
          </p:cNvCxnSpPr>
          <p:nvPr/>
        </p:nvCxnSpPr>
        <p:spPr>
          <a:xfrm flipH="1" flipV="1">
            <a:off x="3562350" y="5143500"/>
            <a:ext cx="4333730" cy="3409950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80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266AE-ECC0-AD7F-FDEC-0CBA4CB48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R B 8 sv">
            <a:hlinkClick r:id="" action="ppaction://media"/>
            <a:extLst>
              <a:ext uri="{FF2B5EF4-FFF2-40B4-BE49-F238E27FC236}">
                <a16:creationId xmlns:a16="http://schemas.microsoft.com/office/drawing/2014/main" id="{0B936469-7646-3F2F-F2A7-20E4E7F84D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53" t="475" r="-53" b="1471"/>
          <a:stretch>
            <a:fillRect/>
          </a:stretch>
        </p:blipFill>
        <p:spPr>
          <a:xfrm>
            <a:off x="9150648" y="1948246"/>
            <a:ext cx="8206226" cy="6463534"/>
          </a:xfrm>
          <a:prstGeom prst="roundRect">
            <a:avLst>
              <a:gd name="adj" fmla="val 1210"/>
            </a:avLst>
          </a:prstGeom>
        </p:spPr>
      </p:pic>
      <p:pic>
        <p:nvPicPr>
          <p:cNvPr id="4" name="JR B 7 sv">
            <a:hlinkClick r:id="" action="ppaction://media"/>
            <a:extLst>
              <a:ext uri="{FF2B5EF4-FFF2-40B4-BE49-F238E27FC236}">
                <a16:creationId xmlns:a16="http://schemas.microsoft.com/office/drawing/2014/main" id="{A5299E0D-C445-9F3A-1FEC-21913D6BDEC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353" b="1192"/>
          <a:stretch>
            <a:fillRect/>
          </a:stretch>
        </p:blipFill>
        <p:spPr>
          <a:xfrm>
            <a:off x="172568" y="1948246"/>
            <a:ext cx="8206225" cy="6463534"/>
          </a:xfrm>
          <a:prstGeom prst="roundRect">
            <a:avLst>
              <a:gd name="adj" fmla="val 440"/>
            </a:avLst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E2819B7-B331-A297-2674-9EA5A55C36E5}"/>
                  </a:ext>
                </a:extLst>
              </p14:cNvPr>
              <p14:cNvContentPartPr/>
              <p14:nvPr/>
            </p14:nvContentPartPr>
            <p14:xfrm>
              <a:off x="1818720" y="4437338"/>
              <a:ext cx="1645560" cy="5025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E2819B7-B331-A297-2674-9EA5A55C36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09720" y="4428338"/>
                <a:ext cx="1663200" cy="5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CB97620-5F69-16C9-22B2-8118FF62DD16}"/>
                  </a:ext>
                </a:extLst>
              </p14:cNvPr>
              <p14:cNvContentPartPr/>
              <p14:nvPr/>
            </p14:nvContentPartPr>
            <p14:xfrm>
              <a:off x="1860480" y="4439498"/>
              <a:ext cx="1596960" cy="5896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CB97620-5F69-16C9-22B2-8118FF62DD1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51480" y="4430498"/>
                <a:ext cx="1614600" cy="60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463ECD0-39FB-5186-2AB3-ABCAB2525381}"/>
                  </a:ext>
                </a:extLst>
              </p14:cNvPr>
              <p14:cNvContentPartPr/>
              <p14:nvPr/>
            </p14:nvContentPartPr>
            <p14:xfrm>
              <a:off x="1980720" y="4789058"/>
              <a:ext cx="2115000" cy="640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463ECD0-39FB-5186-2AB3-ABCAB252538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71720" y="4780058"/>
                <a:ext cx="2132640" cy="65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786F90ED-0CEE-2F4F-5D50-7A27D222AD35}"/>
                  </a:ext>
                </a:extLst>
              </p14:cNvPr>
              <p14:cNvContentPartPr/>
              <p14:nvPr/>
            </p14:nvContentPartPr>
            <p14:xfrm>
              <a:off x="1995120" y="4780778"/>
              <a:ext cx="2080080" cy="7056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786F90ED-0CEE-2F4F-5D50-7A27D222AD3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86480" y="4772138"/>
                <a:ext cx="2097720" cy="72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9BD05C6-2AE6-F0A1-984A-8C73C012BA84}"/>
                  </a:ext>
                </a:extLst>
              </p14:cNvPr>
              <p14:cNvContentPartPr/>
              <p14:nvPr/>
            </p14:nvContentPartPr>
            <p14:xfrm>
              <a:off x="10741680" y="4231778"/>
              <a:ext cx="3255840" cy="8438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9BD05C6-2AE6-F0A1-984A-8C73C012BA8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33040" y="4223138"/>
                <a:ext cx="3273480" cy="86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A994438E-27C3-3E27-C705-16A43A42385D}"/>
                  </a:ext>
                </a:extLst>
              </p14:cNvPr>
              <p14:cNvContentPartPr/>
              <p14:nvPr/>
            </p14:nvContentPartPr>
            <p14:xfrm>
              <a:off x="10800000" y="4203698"/>
              <a:ext cx="3232440" cy="8737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A994438E-27C3-3E27-C705-16A43A42385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791000" y="4195058"/>
                <a:ext cx="3250080" cy="89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9F1D566-06AB-AF99-9F58-6A2931F7E535}"/>
                  </a:ext>
                </a:extLst>
              </p14:cNvPr>
              <p14:cNvContentPartPr/>
              <p14:nvPr/>
            </p14:nvContentPartPr>
            <p14:xfrm>
              <a:off x="10938240" y="4623098"/>
              <a:ext cx="3365280" cy="865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9F1D566-06AB-AF99-9F58-6A2931F7E53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929240" y="4614458"/>
                <a:ext cx="3382920" cy="88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873921B2-EF59-B8AF-F407-671081A24D5F}"/>
                  </a:ext>
                </a:extLst>
              </p14:cNvPr>
              <p14:cNvContentPartPr/>
              <p14:nvPr/>
            </p14:nvContentPartPr>
            <p14:xfrm>
              <a:off x="10936800" y="4674578"/>
              <a:ext cx="3366000" cy="8740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873921B2-EF59-B8AF-F407-671081A24D5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927800" y="4665938"/>
                <a:ext cx="3383640" cy="8917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 0">
            <a:extLst>
              <a:ext uri="{FF2B5EF4-FFF2-40B4-BE49-F238E27FC236}">
                <a16:creationId xmlns:a16="http://schemas.microsoft.com/office/drawing/2014/main" id="{07DFE82A-4023-68BA-3041-EEA2BE1D62CD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A088C0E-08DE-8AFB-AF46-62B65FA7020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CF21A37-5C0B-BECF-3D48-057BEF93A0EE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71CD93-D427-DAA7-2F8B-50E713ADB34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0C3E1253-2A91-11BF-8D62-5740877F1FBB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Calcium Mod with IVL in both branches   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B30039-4546-2671-37C8-D3178DA1438A}"/>
              </a:ext>
            </a:extLst>
          </p:cNvPr>
          <p:cNvSpPr/>
          <p:nvPr/>
        </p:nvSpPr>
        <p:spPr>
          <a:xfrm>
            <a:off x="7176220" y="8713786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Emitters on the calcium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CD4588E-74A4-EF17-D28B-46F334F4CAF9}"/>
              </a:ext>
            </a:extLst>
          </p:cNvPr>
          <p:cNvSpPr/>
          <p:nvPr/>
        </p:nvSpPr>
        <p:spPr>
          <a:xfrm flipH="1">
            <a:off x="2695141" y="4866971"/>
            <a:ext cx="152400" cy="152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CF5DB1-0191-4DFF-1F3B-0002BD778FD6}"/>
              </a:ext>
            </a:extLst>
          </p:cNvPr>
          <p:cNvSpPr/>
          <p:nvPr/>
        </p:nvSpPr>
        <p:spPr>
          <a:xfrm>
            <a:off x="3438820" y="4683425"/>
            <a:ext cx="152400" cy="152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37660C6-7CF1-2DEE-843E-A435AD13CF92}"/>
              </a:ext>
            </a:extLst>
          </p:cNvPr>
          <p:cNvSpPr/>
          <p:nvPr/>
        </p:nvSpPr>
        <p:spPr>
          <a:xfrm flipH="1">
            <a:off x="11646274" y="4866971"/>
            <a:ext cx="152400" cy="152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E8532A5-BC90-0F73-D092-D6785CEA67EE}"/>
              </a:ext>
            </a:extLst>
          </p:cNvPr>
          <p:cNvSpPr/>
          <p:nvPr/>
        </p:nvSpPr>
        <p:spPr>
          <a:xfrm>
            <a:off x="12416220" y="4653698"/>
            <a:ext cx="152400" cy="1524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18A6D56-09E0-2665-F1E0-E6070B5140B8}"/>
              </a:ext>
            </a:extLst>
          </p:cNvPr>
          <p:cNvCxnSpPr>
            <a:cxnSpLocks/>
          </p:cNvCxnSpPr>
          <p:nvPr/>
        </p:nvCxnSpPr>
        <p:spPr>
          <a:xfrm flipV="1">
            <a:off x="9463314" y="5879498"/>
            <a:ext cx="1765518" cy="2778590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FC925AF-8434-330F-EFAE-F138020F39A9}"/>
              </a:ext>
            </a:extLst>
          </p:cNvPr>
          <p:cNvCxnSpPr>
            <a:cxnSpLocks/>
          </p:cNvCxnSpPr>
          <p:nvPr/>
        </p:nvCxnSpPr>
        <p:spPr>
          <a:xfrm flipH="1" flipV="1">
            <a:off x="3750630" y="5331184"/>
            <a:ext cx="3974999" cy="3382602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3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1" animBg="1"/>
      <p:bldP spid="17" grpId="0" animBg="1"/>
      <p:bldP spid="18" grpId="0" animBg="1"/>
      <p:bldP spid="36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5B8B0-52C9-30F5-5021-8EB4125F6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B08F832-2085-5AEC-FC21-02E35C43B406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A66C0FA-5D9F-BEBF-B4B2-081F76E97E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7432A1E8-BD7E-3127-4553-D00482A3593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3B9617-1A29-9773-A7A3-6F7B1E1A59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19BC10D7-44D4-826D-0766-A1C2BBBFAD25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Good prep, DES, and final result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JR B 5 result">
            <a:hlinkClick r:id="" action="ppaction://media"/>
            <a:extLst>
              <a:ext uri="{FF2B5EF4-FFF2-40B4-BE49-F238E27FC236}">
                <a16:creationId xmlns:a16="http://schemas.microsoft.com/office/drawing/2014/main" id="{E0C89EF4-F90B-5964-50BA-01CB4228BC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t="5328" b="5183"/>
          <a:stretch>
            <a:fillRect/>
          </a:stretch>
        </p:blipFill>
        <p:spPr>
          <a:xfrm>
            <a:off x="172568" y="1720246"/>
            <a:ext cx="8422047" cy="7538874"/>
          </a:xfrm>
          <a:prstGeom prst="roundRect">
            <a:avLst>
              <a:gd name="adj" fmla="val 1686"/>
            </a:avLst>
          </a:prstGeom>
        </p:spPr>
      </p:pic>
      <p:pic>
        <p:nvPicPr>
          <p:cNvPr id="4" name="JR B IVUS Cx post">
            <a:hlinkClick r:id="" action="ppaction://media"/>
            <a:extLst>
              <a:ext uri="{FF2B5EF4-FFF2-40B4-BE49-F238E27FC236}">
                <a16:creationId xmlns:a16="http://schemas.microsoft.com/office/drawing/2014/main" id="{9563B30E-BF67-2977-45CA-AE2958BB42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44000" y="1720246"/>
            <a:ext cx="7538874" cy="7538874"/>
          </a:xfrm>
          <a:prstGeom prst="roundRect">
            <a:avLst>
              <a:gd name="adj" fmla="val 1993"/>
            </a:avLst>
          </a:prstGeom>
        </p:spPr>
      </p:pic>
    </p:spTree>
    <p:extLst>
      <p:ext uri="{BB962C8B-B14F-4D97-AF65-F5344CB8AC3E}">
        <p14:creationId xmlns:p14="http://schemas.microsoft.com/office/powerpoint/2010/main" val="385447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61DA78-BA8A-8771-E6E8-56F736FF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34C1704-D331-2CF3-6C3A-79D4D3A0D7BB}"/>
              </a:ext>
            </a:extLst>
          </p:cNvPr>
          <p:cNvSpPr/>
          <p:nvPr/>
        </p:nvSpPr>
        <p:spPr>
          <a:xfrm>
            <a:off x="513232" y="11811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F10BA6D-EDBA-EC89-8A9D-36A9B44A0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27C73F8-DCA7-A80F-41A4-41407C7DD6AD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CFC1C7-266D-6ECA-9D68-CE24014E9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3770" y="289556"/>
            <a:ext cx="3921662" cy="764135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B56C1B48-AA3B-2662-01C0-312F489FF474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Case 2 </a:t>
            </a:r>
            <a:endParaRPr lang="en-US" sz="19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172BFB1-37E5-B95F-7537-CD3E289E4DC5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Bifurcation PCI with DCBs  </a:t>
            </a:r>
            <a:endParaRPr lang="en-US" sz="72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4794AD51-FD76-D23E-5E41-AD051D7B9632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176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DB97C1-AEB9-504F-AE9B-040106EB9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055CEA2-4145-5289-9BAB-2CA338778552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927FC3FE-83A0-5108-1C74-F9108C9B5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0202" y="9860981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911E07B-8C2C-D2A7-24A3-D172A58EDB8B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30C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030C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030C2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22F47B-54D1-D234-86E8-378E1DDA6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9680A46-93F2-336A-A5E7-96C6CBCEF694}"/>
              </a:ext>
            </a:extLst>
          </p:cNvPr>
          <p:cNvSpPr/>
          <p:nvPr/>
        </p:nvSpPr>
        <p:spPr>
          <a:xfrm>
            <a:off x="6503532" y="6089719"/>
            <a:ext cx="11322590" cy="3585156"/>
          </a:xfrm>
          <a:prstGeom prst="roundRect">
            <a:avLst>
              <a:gd name="adj" fmla="val 45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9680DFEB-D1BD-3781-D459-B1991CF76F1E}"/>
              </a:ext>
            </a:extLst>
          </p:cNvPr>
          <p:cNvSpPr/>
          <p:nvPr/>
        </p:nvSpPr>
        <p:spPr>
          <a:xfrm>
            <a:off x="306879" y="2257272"/>
            <a:ext cx="4559035" cy="7417603"/>
          </a:xfrm>
          <a:prstGeom prst="roundRect">
            <a:avLst>
              <a:gd name="adj" fmla="val 330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D695D18A-78B0-8F38-771F-3920ED323F33}"/>
              </a:ext>
            </a:extLst>
          </p:cNvPr>
          <p:cNvSpPr/>
          <p:nvPr/>
        </p:nvSpPr>
        <p:spPr>
          <a:xfrm>
            <a:off x="6503531" y="2257272"/>
            <a:ext cx="11322590" cy="3678063"/>
          </a:xfrm>
          <a:prstGeom prst="roundRect">
            <a:avLst>
              <a:gd name="adj" fmla="val 55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11">
            <a:extLst>
              <a:ext uri="{FF2B5EF4-FFF2-40B4-BE49-F238E27FC236}">
                <a16:creationId xmlns:a16="http://schemas.microsoft.com/office/drawing/2014/main" id="{2C97C57D-2F96-6D1D-00D1-DB86BCBF0A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47" b="85049" l="12500" r="84804">
                        <a14:foregroundMark x1="45588" y1="17647" x2="45588" y2="17647"/>
                        <a14:foregroundMark x1="45588" y1="18627" x2="44363" y2="13480"/>
                        <a14:foregroundMark x1="51225" y1="24755" x2="51225" y2="12500"/>
                        <a14:foregroundMark x1="41912" y1="19118" x2="46569" y2="8824"/>
                        <a14:foregroundMark x1="27941" y1="59314" x2="24265" y2="73775"/>
                        <a14:foregroundMark x1="26471" y1="72059" x2="25000" y2="79902"/>
                        <a14:foregroundMark x1="64461" y1="70588" x2="72794" y2="76225"/>
                        <a14:foregroundMark x1="73284" y1="54657" x2="75245" y2="67402"/>
                        <a14:foregroundMark x1="28922" y1="59314" x2="23284" y2="74265"/>
                        <a14:foregroundMark x1="23775" y1="48529" x2="22794" y2="51961"/>
                        <a14:foregroundMark x1="51225" y1="9804" x2="46569" y2="5147"/>
                        <a14:foregroundMark x1="19363" y1="55637" x2="23284" y2="49020"/>
                      </a14:backgroundRemoval>
                    </a14:imgEffect>
                  </a14:imgLayer>
                </a14:imgProps>
              </a:ext>
            </a:extLst>
          </a:blip>
          <a:srcRect l="3728" t="3837" r="5441" b="5332"/>
          <a:stretch/>
        </p:blipFill>
        <p:spPr>
          <a:xfrm>
            <a:off x="172568" y="2495593"/>
            <a:ext cx="3103771" cy="3103771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8C94CA-93C8-0E14-0630-0CD724846C3B}"/>
              </a:ext>
            </a:extLst>
          </p:cNvPr>
          <p:cNvSpPr txBox="1"/>
          <p:nvPr/>
        </p:nvSpPr>
        <p:spPr>
          <a:xfrm>
            <a:off x="513232" y="5584084"/>
            <a:ext cx="3763527" cy="215443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54-years-old male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coronary syndrome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presentation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A9C59E-9F7F-34FD-6D62-89ECAA2254D7}"/>
              </a:ext>
            </a:extLst>
          </p:cNvPr>
          <p:cNvSpPr txBox="1"/>
          <p:nvPr/>
        </p:nvSpPr>
        <p:spPr>
          <a:xfrm>
            <a:off x="9999117" y="2836104"/>
            <a:ext cx="5012544" cy="215443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Troponin 130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ECG lateral T wave inversion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Dyslipidemia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Non-smoker, Normotensive</a:t>
            </a:r>
          </a:p>
          <a:p>
            <a:r>
              <a:rPr lang="en-US" sz="2800" dirty="0">
                <a:solidFill>
                  <a:srgbClr val="022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LV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E1C636-C7D1-35CD-48C9-DD86933D16E8}"/>
              </a:ext>
            </a:extLst>
          </p:cNvPr>
          <p:cNvSpPr txBox="1"/>
          <p:nvPr/>
        </p:nvSpPr>
        <p:spPr>
          <a:xfrm>
            <a:off x="9999117" y="7277859"/>
            <a:ext cx="5576939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Reduce risk of further events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Symptom and QoL improvement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50B2D8-CC61-18C4-C6C9-6FC93A9C5C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9728" y="2746645"/>
            <a:ext cx="2333355" cy="23333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3A11E8-3544-0D32-24DF-242E807C02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9728" y="6661302"/>
            <a:ext cx="2333355" cy="2406761"/>
          </a:xfrm>
          <a:prstGeom prst="rect">
            <a:avLst/>
          </a:prstGeom>
        </p:spPr>
      </p:pic>
      <p:sp>
        <p:nvSpPr>
          <p:cNvPr id="18" name="Text 1">
            <a:extLst>
              <a:ext uri="{FF2B5EF4-FFF2-40B4-BE49-F238E27FC236}">
                <a16:creationId xmlns:a16="http://schemas.microsoft.com/office/drawing/2014/main" id="{27FE3E9E-48F2-0A69-2C84-2DB20A7A30A5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Patient Background   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23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8B93E-0E7E-AA0D-F27B-3CB4698E7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96DF3CA-EED6-A59E-1F8D-C2ECC6AF5E00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F70842-8611-0FA9-0341-F2255B2C53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0DC7E05-732A-CBD4-6950-FEC150ED7CB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0CE3660-2391-B01A-B2C4-D177C66E21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8FE9EAED-44E4-4776-14B4-1741937114C4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Sever LAD lesion – difficult to wire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66a">
            <a:hlinkClick r:id="" action="ppaction://media"/>
            <a:extLst>
              <a:ext uri="{FF2B5EF4-FFF2-40B4-BE49-F238E27FC236}">
                <a16:creationId xmlns:a16="http://schemas.microsoft.com/office/drawing/2014/main" id="{D6845A4A-5110-B409-8E36-81D7D50ED8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6018" r="16641" b="17402"/>
          <a:stretch/>
        </p:blipFill>
        <p:spPr>
          <a:xfrm>
            <a:off x="172568" y="1812941"/>
            <a:ext cx="8377156" cy="7706324"/>
          </a:xfrm>
          <a:prstGeom prst="roundRect">
            <a:avLst>
              <a:gd name="adj" fmla="val 1648"/>
            </a:avLst>
          </a:prstGeom>
        </p:spPr>
      </p:pic>
      <p:pic>
        <p:nvPicPr>
          <p:cNvPr id="4" name="66b">
            <a:hlinkClick r:id="" action="ppaction://media"/>
            <a:extLst>
              <a:ext uri="{FF2B5EF4-FFF2-40B4-BE49-F238E27FC236}">
                <a16:creationId xmlns:a16="http://schemas.microsoft.com/office/drawing/2014/main" id="{ACC17756-C209-C878-D1D1-24CA65B1942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24529" t="15402" r="19052" b="15775"/>
          <a:stretch/>
        </p:blipFill>
        <p:spPr>
          <a:xfrm>
            <a:off x="9130853" y="1813606"/>
            <a:ext cx="8412031" cy="7695993"/>
          </a:xfrm>
          <a:prstGeom prst="roundRect">
            <a:avLst>
              <a:gd name="adj" fmla="val 1648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E54D62C-179E-3129-9109-2725FE3118A9}"/>
              </a:ext>
            </a:extLst>
          </p:cNvPr>
          <p:cNvSpPr/>
          <p:nvPr/>
        </p:nvSpPr>
        <p:spPr>
          <a:xfrm>
            <a:off x="7176220" y="8713786"/>
            <a:ext cx="2836504" cy="74874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Lesion at the bifurcation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3584D53-222E-C9E6-BBDD-D850C460D07B}"/>
              </a:ext>
            </a:extLst>
          </p:cNvPr>
          <p:cNvCxnSpPr>
            <a:cxnSpLocks/>
          </p:cNvCxnSpPr>
          <p:nvPr/>
        </p:nvCxnSpPr>
        <p:spPr>
          <a:xfrm flipV="1">
            <a:off x="9454896" y="5632704"/>
            <a:ext cx="4297680" cy="3081082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274F26F-836E-8C8D-5AE7-0BE9C3AB0098}"/>
              </a:ext>
            </a:extLst>
          </p:cNvPr>
          <p:cNvCxnSpPr>
            <a:cxnSpLocks/>
          </p:cNvCxnSpPr>
          <p:nvPr/>
        </p:nvCxnSpPr>
        <p:spPr>
          <a:xfrm flipH="1" flipV="1">
            <a:off x="3182112" y="4096512"/>
            <a:ext cx="4136571" cy="4617274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3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CB07B-E6BA-A5B3-4CA4-2486F02A4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0D9F03A-D33E-0A0A-FC53-577BCD73CDAF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EE32FB1-BC02-D5BC-C22E-3486136D44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A83880E-25AF-148A-B71D-E95B306DE011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BEE353-68D8-5532-A8DD-61D1A0C24C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63BDBB11-4B34-D2DA-E93C-3BF2D95D06C4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Dual Lumen MC with Gaia NXT 2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LAD DCB - run 9.mp4" descr="LAD DCB - run 9.mp4">
            <a:extLst>
              <a:ext uri="{FF2B5EF4-FFF2-40B4-BE49-F238E27FC236}">
                <a16:creationId xmlns:a16="http://schemas.microsoft.com/office/drawing/2014/main" id="{DD44D4A7-3F4D-05B6-B9A7-56A059F75F51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6108" t="17443" r="20269" b="16987"/>
          <a:stretch/>
        </p:blipFill>
        <p:spPr>
          <a:xfrm>
            <a:off x="172568" y="1720246"/>
            <a:ext cx="8903163" cy="8179229"/>
          </a:xfrm>
          <a:prstGeom prst="roundRect">
            <a:avLst>
              <a:gd name="adj" fmla="val 1470"/>
            </a:avLst>
          </a:prstGeom>
          <a:ln w="50800">
            <a:noFill/>
            <a:miter/>
          </a:ln>
        </p:spPr>
      </p:pic>
    </p:spTree>
    <p:extLst>
      <p:ext uri="{BB962C8B-B14F-4D97-AF65-F5344CB8AC3E}">
        <p14:creationId xmlns:p14="http://schemas.microsoft.com/office/powerpoint/2010/main" val="166822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42">
            <a:extLst>
              <a:ext uri="{FF2B5EF4-FFF2-40B4-BE49-F238E27FC236}">
                <a16:creationId xmlns:a16="http://schemas.microsoft.com/office/drawing/2014/main" id="{CEE76CBE-C8BD-845D-EA06-8BC6B4A78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Case 1 - Simple Bifurcation 1,1,0</a:t>
            </a:r>
            <a:br>
              <a:rPr lang="en-US"/>
            </a:b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CEA3C5-A9FE-E839-2465-BBA984AEB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/>
              <a:t>Complex Medina 1,1,0 Bifurcation Lesion</a:t>
            </a:r>
          </a:p>
        </p:txBody>
      </p:sp>
      <p:pic>
        <p:nvPicPr>
          <p:cNvPr id="45" name="Image" descr="Image">
            <a:extLst>
              <a:ext uri="{FF2B5EF4-FFF2-40B4-BE49-F238E27FC236}">
                <a16:creationId xmlns:a16="http://schemas.microsoft.com/office/drawing/2014/main" id="{73D7CAC4-6989-9E9A-AF76-F9DDAE494F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0"/>
          <a:stretch/>
        </p:blipFill>
        <p:spPr>
          <a:xfrm>
            <a:off x="8583563" y="793932"/>
            <a:ext cx="8951108" cy="8167197"/>
          </a:xfrm>
          <a:prstGeom prst="roundRect">
            <a:avLst>
              <a:gd name="adj" fmla="val 3359"/>
            </a:avLst>
          </a:prstGeom>
          <a:ln w="50800">
            <a:noFill/>
            <a:miter/>
          </a:ln>
        </p:spPr>
      </p:pic>
      <p:pic>
        <p:nvPicPr>
          <p:cNvPr id="46" name="Image" descr="Image">
            <a:extLst>
              <a:ext uri="{FF2B5EF4-FFF2-40B4-BE49-F238E27FC236}">
                <a16:creationId xmlns:a16="http://schemas.microsoft.com/office/drawing/2014/main" id="{7DCF43BC-B82C-1EF7-72E5-11C2634AE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13" t="16790" r="25206" b="41124"/>
          <a:stretch/>
        </p:blipFill>
        <p:spPr>
          <a:xfrm>
            <a:off x="8583563" y="793933"/>
            <a:ext cx="8951108" cy="8161829"/>
          </a:xfrm>
          <a:prstGeom prst="roundRect">
            <a:avLst>
              <a:gd name="adj" fmla="val 2420"/>
            </a:avLst>
          </a:prstGeom>
          <a:ln w="9525">
            <a:noFill/>
            <a:miter/>
          </a:ln>
        </p:spPr>
      </p:pic>
      <p:sp>
        <p:nvSpPr>
          <p:cNvPr id="7" name="Shape">
            <a:extLst>
              <a:ext uri="{FF2B5EF4-FFF2-40B4-BE49-F238E27FC236}">
                <a16:creationId xmlns:a16="http://schemas.microsoft.com/office/drawing/2014/main" id="{82A240BE-3742-712C-4DE3-F33D339F66D4}"/>
              </a:ext>
            </a:extLst>
          </p:cNvPr>
          <p:cNvSpPr/>
          <p:nvPr/>
        </p:nvSpPr>
        <p:spPr>
          <a:xfrm>
            <a:off x="10289204" y="1157289"/>
            <a:ext cx="5419898" cy="7709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17" y="3507"/>
                </a:moveTo>
                <a:lnTo>
                  <a:pt x="5523" y="4347"/>
                </a:lnTo>
                <a:lnTo>
                  <a:pt x="7023" y="6250"/>
                </a:lnTo>
                <a:lnTo>
                  <a:pt x="8923" y="8802"/>
                </a:lnTo>
                <a:lnTo>
                  <a:pt x="10153" y="10468"/>
                </a:lnTo>
                <a:lnTo>
                  <a:pt x="11013" y="10936"/>
                </a:lnTo>
                <a:lnTo>
                  <a:pt x="12458" y="11027"/>
                </a:lnTo>
                <a:lnTo>
                  <a:pt x="13554" y="11852"/>
                </a:lnTo>
                <a:lnTo>
                  <a:pt x="13531" y="12876"/>
                </a:lnTo>
                <a:cubicBezTo>
                  <a:pt x="13394" y="13025"/>
                  <a:pt x="13258" y="13175"/>
                  <a:pt x="13121" y="13324"/>
                </a:cubicBezTo>
                <a:cubicBezTo>
                  <a:pt x="12985" y="13473"/>
                  <a:pt x="12848" y="13623"/>
                  <a:pt x="12712" y="13772"/>
                </a:cubicBezTo>
                <a:lnTo>
                  <a:pt x="12263" y="15149"/>
                </a:lnTo>
                <a:lnTo>
                  <a:pt x="11647" y="16824"/>
                </a:lnTo>
                <a:lnTo>
                  <a:pt x="11012" y="18821"/>
                </a:lnTo>
                <a:lnTo>
                  <a:pt x="10984" y="20445"/>
                </a:lnTo>
                <a:lnTo>
                  <a:pt x="11073" y="21473"/>
                </a:lnTo>
                <a:lnTo>
                  <a:pt x="13185" y="21557"/>
                </a:lnTo>
                <a:lnTo>
                  <a:pt x="13474" y="20149"/>
                </a:lnTo>
                <a:lnTo>
                  <a:pt x="13591" y="18398"/>
                </a:lnTo>
                <a:lnTo>
                  <a:pt x="13719" y="16550"/>
                </a:lnTo>
                <a:lnTo>
                  <a:pt x="13839" y="15567"/>
                </a:lnTo>
                <a:lnTo>
                  <a:pt x="13839" y="14254"/>
                </a:lnTo>
                <a:lnTo>
                  <a:pt x="14427" y="13434"/>
                </a:lnTo>
                <a:lnTo>
                  <a:pt x="15462" y="13698"/>
                </a:lnTo>
                <a:lnTo>
                  <a:pt x="17171" y="13913"/>
                </a:lnTo>
                <a:lnTo>
                  <a:pt x="18940" y="14477"/>
                </a:lnTo>
                <a:lnTo>
                  <a:pt x="19595" y="15433"/>
                </a:lnTo>
                <a:lnTo>
                  <a:pt x="19412" y="16702"/>
                </a:lnTo>
                <a:lnTo>
                  <a:pt x="19386" y="18001"/>
                </a:lnTo>
                <a:lnTo>
                  <a:pt x="19168" y="19702"/>
                </a:lnTo>
                <a:lnTo>
                  <a:pt x="19644" y="21600"/>
                </a:lnTo>
                <a:lnTo>
                  <a:pt x="21600" y="21388"/>
                </a:lnTo>
                <a:lnTo>
                  <a:pt x="21226" y="19895"/>
                </a:lnTo>
                <a:lnTo>
                  <a:pt x="21045" y="18438"/>
                </a:lnTo>
                <a:lnTo>
                  <a:pt x="21073" y="16886"/>
                </a:lnTo>
                <a:lnTo>
                  <a:pt x="21172" y="15566"/>
                </a:lnTo>
                <a:lnTo>
                  <a:pt x="21185" y="14446"/>
                </a:lnTo>
                <a:lnTo>
                  <a:pt x="20136" y="13879"/>
                </a:lnTo>
                <a:lnTo>
                  <a:pt x="18329" y="13207"/>
                </a:lnTo>
                <a:lnTo>
                  <a:pt x="16559" y="12605"/>
                </a:lnTo>
                <a:lnTo>
                  <a:pt x="15611" y="12074"/>
                </a:lnTo>
                <a:lnTo>
                  <a:pt x="14595" y="11502"/>
                </a:lnTo>
                <a:lnTo>
                  <a:pt x="13564" y="10637"/>
                </a:lnTo>
                <a:lnTo>
                  <a:pt x="12568" y="9762"/>
                </a:lnTo>
                <a:lnTo>
                  <a:pt x="11794" y="8571"/>
                </a:lnTo>
                <a:lnTo>
                  <a:pt x="11201" y="6760"/>
                </a:lnTo>
                <a:lnTo>
                  <a:pt x="9786" y="4708"/>
                </a:lnTo>
                <a:lnTo>
                  <a:pt x="8312" y="3143"/>
                </a:lnTo>
                <a:lnTo>
                  <a:pt x="6954" y="1898"/>
                </a:lnTo>
                <a:lnTo>
                  <a:pt x="5393" y="1122"/>
                </a:lnTo>
                <a:lnTo>
                  <a:pt x="481" y="0"/>
                </a:lnTo>
                <a:lnTo>
                  <a:pt x="261" y="997"/>
                </a:lnTo>
                <a:lnTo>
                  <a:pt x="0" y="2481"/>
                </a:lnTo>
                <a:lnTo>
                  <a:pt x="3517" y="3507"/>
                </a:lnTo>
                <a:close/>
              </a:path>
            </a:pathLst>
          </a:custGeom>
          <a:ln w="25400">
            <a:solidFill>
              <a:schemeClr val="accent6"/>
            </a:solidFill>
            <a:prstDash val="sysDot"/>
            <a:miter lim="400000"/>
          </a:ln>
        </p:spPr>
        <p:txBody>
          <a:bodyPr lIns="68579" rIns="6857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1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 advAuto="0"/>
      <p:bldP spid="7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C750F8-7B2E-2778-90F3-3A17D53C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5359565-FB7C-36FC-DFE9-7AFACB9AEDA2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79FA64A-942A-8C59-0C7B-25BB72EA7F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971F17E-1B97-4A32-18A0-7A318C24DE1E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C6DE52-E13A-1CA1-E598-164492CE9A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582449CE-6228-7D21-DEA5-AA21361CD0D6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SC Balloon 2.5x15 in LAD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69b">
            <a:hlinkClick r:id="" action="ppaction://media"/>
            <a:extLst>
              <a:ext uri="{FF2B5EF4-FFF2-40B4-BE49-F238E27FC236}">
                <a16:creationId xmlns:a16="http://schemas.microsoft.com/office/drawing/2014/main" id="{2996BC03-7955-41DB-8E04-6D4AC22829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7898" t="4012" r="15787" b="15103"/>
          <a:stretch/>
        </p:blipFill>
        <p:spPr>
          <a:xfrm>
            <a:off x="9130853" y="1720248"/>
            <a:ext cx="8392252" cy="7677898"/>
          </a:xfrm>
          <a:prstGeom prst="roundRect">
            <a:avLst>
              <a:gd name="adj" fmla="val 1648"/>
            </a:avLst>
          </a:prstGeom>
        </p:spPr>
      </p:pic>
      <p:pic>
        <p:nvPicPr>
          <p:cNvPr id="4" name="69a">
            <a:hlinkClick r:id="" action="ppaction://media"/>
            <a:extLst>
              <a:ext uri="{FF2B5EF4-FFF2-40B4-BE49-F238E27FC236}">
                <a16:creationId xmlns:a16="http://schemas.microsoft.com/office/drawing/2014/main" id="{382BA0B3-6235-555D-DC30-A108CC2FDD3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16019" t="4013" r="17666" b="15102"/>
          <a:stretch/>
        </p:blipFill>
        <p:spPr>
          <a:xfrm>
            <a:off x="172568" y="1720246"/>
            <a:ext cx="8392252" cy="7677899"/>
          </a:xfrm>
          <a:prstGeom prst="roundRect">
            <a:avLst>
              <a:gd name="adj" fmla="val 1648"/>
            </a:avLst>
          </a:prstGeom>
        </p:spPr>
      </p:pic>
    </p:spTree>
    <p:extLst>
      <p:ext uri="{BB962C8B-B14F-4D97-AF65-F5344CB8AC3E}">
        <p14:creationId xmlns:p14="http://schemas.microsoft.com/office/powerpoint/2010/main" val="135406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078FF-BE28-F21D-5C21-42FF28AD6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5734D64-13B3-22BE-8441-3A0492D5E52F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CC2C24F-86AB-AEE0-B7F0-1ADEA9425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25745E4-E7FB-8708-FFE8-8066323317B8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B3F14E-64EB-47B1-8D53-CAF328F319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FABE9430-DEBE-6B15-115F-DC0075962AE6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IVUS for lesion morphology &amp; diameter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70a">
            <a:hlinkClick r:id="" action="ppaction://media"/>
            <a:extLst>
              <a:ext uri="{FF2B5EF4-FFF2-40B4-BE49-F238E27FC236}">
                <a16:creationId xmlns:a16="http://schemas.microsoft.com/office/drawing/2014/main" id="{910CD74C-ACE2-E056-2ABB-E9C4F44957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3990" t="172" r="13534" b="1608"/>
          <a:stretch/>
        </p:blipFill>
        <p:spPr>
          <a:xfrm>
            <a:off x="748364" y="1720246"/>
            <a:ext cx="7338750" cy="7459957"/>
          </a:xfrm>
          <a:prstGeom prst="ellipse">
            <a:avLst/>
          </a:prstGeom>
        </p:spPr>
      </p:pic>
      <p:pic>
        <p:nvPicPr>
          <p:cNvPr id="4" name="Picture Placeholder 20">
            <a:extLst>
              <a:ext uri="{FF2B5EF4-FFF2-40B4-BE49-F238E27FC236}">
                <a16:creationId xmlns:a16="http://schemas.microsoft.com/office/drawing/2014/main" id="{FD97EAF0-4DC8-465F-E4BB-E3097803CD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 b="15557"/>
          <a:stretch/>
        </p:blipFill>
        <p:spPr>
          <a:xfrm>
            <a:off x="9643503" y="1720246"/>
            <a:ext cx="8488697" cy="7798466"/>
          </a:xfrm>
          <a:prstGeom prst="roundRect">
            <a:avLst>
              <a:gd name="adj" fmla="val 1686"/>
            </a:avLst>
          </a:prstGeom>
        </p:spPr>
      </p:pic>
      <p:sp>
        <p:nvSpPr>
          <p:cNvPr id="5" name="Dense fibrotic plaque">
            <a:extLst>
              <a:ext uri="{FF2B5EF4-FFF2-40B4-BE49-F238E27FC236}">
                <a16:creationId xmlns:a16="http://schemas.microsoft.com/office/drawing/2014/main" id="{1FE700C7-5777-98DF-EB84-6B4355BCBE32}"/>
              </a:ext>
            </a:extLst>
          </p:cNvPr>
          <p:cNvSpPr txBox="1"/>
          <p:nvPr/>
        </p:nvSpPr>
        <p:spPr>
          <a:xfrm>
            <a:off x="9836081" y="2157094"/>
            <a:ext cx="4122413" cy="817245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50800">
            <a:noFill/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37160" tIns="137160" rIns="137160" bIns="137160" anchor="ctr">
            <a:spAutoFit/>
          </a:bodyPr>
          <a:lstStyle>
            <a:defPPr>
              <a:defRPr lang="en-US"/>
            </a:defPPr>
            <a:lvl1pPr algn="ctr" defTabSz="1219169">
              <a:lnSpc>
                <a:spcPct val="100000"/>
              </a:lnSpc>
              <a:defRPr sz="2000" b="1">
                <a:solidFill>
                  <a:schemeClr val="bg1"/>
                </a:solidFill>
                <a:ea typeface="Arial"/>
                <a:cs typeface="Arial"/>
              </a:defRPr>
            </a:lvl1pPr>
          </a:lstStyle>
          <a:p>
            <a:r>
              <a:rPr sz="3000" b="0" dirty="0">
                <a:latin typeface="Arial" panose="020B0604020202020204" pitchFamily="34" charset="0"/>
                <a:cs typeface="Arial" panose="020B0604020202020204" pitchFamily="34" charset="0"/>
              </a:rPr>
              <a:t>Dense fibrotic plaque</a:t>
            </a:r>
          </a:p>
        </p:txBody>
      </p:sp>
    </p:spTree>
    <p:extLst>
      <p:ext uri="{BB962C8B-B14F-4D97-AF65-F5344CB8AC3E}">
        <p14:creationId xmlns:p14="http://schemas.microsoft.com/office/powerpoint/2010/main" val="302581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B37D6-A95F-7F4A-018E-8FE1BCB0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288514-E3F4-3FA3-7F0F-A3ECDCA63A92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809CB08-5CF0-710D-A912-D6BE918955A0}"/>
              </a:ext>
            </a:extLst>
          </p:cNvPr>
          <p:cNvSpPr/>
          <p:nvPr/>
        </p:nvSpPr>
        <p:spPr>
          <a:xfrm>
            <a:off x="497467" y="857407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121C0C-4D6E-FCE1-E9E3-F3E02717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EFCDD25-1988-3FF7-F4BE-D1A57390851A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5DDAFF-2795-48B7-4A41-61652ABE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9490" y="281762"/>
            <a:ext cx="2870177" cy="559253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F02220FB-2B57-405B-ACAD-849D431DD89C}"/>
              </a:ext>
            </a:extLst>
          </p:cNvPr>
          <p:cNvSpPr/>
          <p:nvPr/>
        </p:nvSpPr>
        <p:spPr>
          <a:xfrm>
            <a:off x="280495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Objectives</a:t>
            </a:r>
            <a:endParaRPr lang="en-US" sz="72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9C3C155D-041D-25B4-4216-C22BF14CC72B}"/>
              </a:ext>
            </a:extLst>
          </p:cNvPr>
          <p:cNvSpPr/>
          <p:nvPr/>
        </p:nvSpPr>
        <p:spPr>
          <a:xfrm>
            <a:off x="709567" y="6296901"/>
            <a:ext cx="2890345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What are DCBs? 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33AD80C-F84F-D2D4-81FE-767B5EFB063D}"/>
              </a:ext>
            </a:extLst>
          </p:cNvPr>
          <p:cNvSpPr/>
          <p:nvPr/>
        </p:nvSpPr>
        <p:spPr>
          <a:xfrm>
            <a:off x="14698324" y="6296901"/>
            <a:ext cx="2890345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Cases 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5369D1E1-F8B3-AEE2-218A-22494C3375DC}"/>
              </a:ext>
            </a:extLst>
          </p:cNvPr>
          <p:cNvSpPr/>
          <p:nvPr/>
        </p:nvSpPr>
        <p:spPr>
          <a:xfrm>
            <a:off x="4595767" y="6266660"/>
            <a:ext cx="3774783" cy="15575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Lesion Prep &amp;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DCB Deployment</a:t>
            </a:r>
            <a:endParaRPr lang="en-US" sz="2800" dirty="0">
              <a:solidFill>
                <a:srgbClr val="030C27"/>
              </a:solidFill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60C338B9-34F0-3FD0-3FA1-CEC386B69C5E}"/>
              </a:ext>
            </a:extLst>
          </p:cNvPr>
          <p:cNvSpPr/>
          <p:nvPr/>
        </p:nvSpPr>
        <p:spPr>
          <a:xfrm>
            <a:off x="9927688" y="6266660"/>
            <a:ext cx="3774783" cy="15575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Advantages &amp;  </a:t>
            </a:r>
            <a:endParaRPr lang="en-US" sz="2800" dirty="0">
              <a:solidFill>
                <a:srgbClr val="030C27"/>
              </a:solidFill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8FADC86-7DF4-E5DE-109A-7D7C642771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100" y="3976566"/>
            <a:ext cx="2251880" cy="224130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B5B4B89-B898-288F-8991-6403973BBD18}"/>
              </a:ext>
            </a:extLst>
          </p:cNvPr>
          <p:cNvGrpSpPr/>
          <p:nvPr/>
        </p:nvGrpSpPr>
        <p:grpSpPr>
          <a:xfrm>
            <a:off x="1007461" y="4045947"/>
            <a:ext cx="2135590" cy="2116666"/>
            <a:chOff x="1086135" y="4035303"/>
            <a:chExt cx="2135590" cy="211666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AF00AF4-65DE-0EC4-775F-C6740CD26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86135" y="4041305"/>
              <a:ext cx="2135590" cy="2104661"/>
            </a:xfrm>
            <a:prstGeom prst="rect">
              <a:avLst/>
            </a:prstGeom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D7AAAD-F7D4-6B0D-C0D7-0A7DD55EDA98}"/>
                </a:ext>
              </a:extLst>
            </p:cNvPr>
            <p:cNvSpPr/>
            <p:nvPr/>
          </p:nvSpPr>
          <p:spPr>
            <a:xfrm>
              <a:off x="1086135" y="4035303"/>
              <a:ext cx="2135590" cy="2116666"/>
            </a:xfrm>
            <a:prstGeom prst="ellipse">
              <a:avLst/>
            </a:prstGeom>
            <a:noFill/>
            <a:ln w="57150">
              <a:solidFill>
                <a:srgbClr val="030C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93D330-5763-92D2-DB06-E50FD72B641B}"/>
              </a:ext>
            </a:extLst>
          </p:cNvPr>
          <p:cNvGrpSpPr/>
          <p:nvPr/>
        </p:nvGrpSpPr>
        <p:grpSpPr>
          <a:xfrm>
            <a:off x="15086805" y="4010841"/>
            <a:ext cx="2172228" cy="2146907"/>
            <a:chOff x="15086805" y="4010841"/>
            <a:chExt cx="2172228" cy="2146907"/>
          </a:xfrm>
        </p:grpSpPr>
        <p:pic>
          <p:nvPicPr>
            <p:cNvPr id="20" name="Image 11">
              <a:extLst>
                <a:ext uri="{FF2B5EF4-FFF2-40B4-BE49-F238E27FC236}">
                  <a16:creationId xmlns:a16="http://schemas.microsoft.com/office/drawing/2014/main" id="{A4E03BA3-9944-4C5D-4C62-95EC340E0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147" b="85049" l="12500" r="84804">
                          <a14:foregroundMark x1="45588" y1="17647" x2="45588" y2="17647"/>
                          <a14:foregroundMark x1="45588" y1="18627" x2="44363" y2="13480"/>
                          <a14:foregroundMark x1="51225" y1="24755" x2="51225" y2="12500"/>
                          <a14:foregroundMark x1="41912" y1="19118" x2="46569" y2="8824"/>
                          <a14:foregroundMark x1="27941" y1="59314" x2="24265" y2="73775"/>
                          <a14:foregroundMark x1="26471" y1="72059" x2="25000" y2="79902"/>
                          <a14:foregroundMark x1="64461" y1="70588" x2="72794" y2="76225"/>
                          <a14:foregroundMark x1="73284" y1="54657" x2="75245" y2="67402"/>
                          <a14:foregroundMark x1="28922" y1="59314" x2="23284" y2="74265"/>
                          <a14:foregroundMark x1="23775" y1="48529" x2="22794" y2="51961"/>
                          <a14:foregroundMark x1="51225" y1="9804" x2="46569" y2="5147"/>
                          <a14:foregroundMark x1="19363" y1="55637" x2="23284" y2="49020"/>
                        </a14:backgroundRemoval>
                      </a14:imgEffect>
                    </a14:imgLayer>
                  </a14:imgProps>
                </a:ext>
              </a:extLst>
            </a:blip>
            <a:srcRect l="3728" t="3837" r="5441" b="5332"/>
            <a:stretch/>
          </p:blipFill>
          <p:spPr>
            <a:xfrm>
              <a:off x="15142367" y="4041082"/>
              <a:ext cx="2116666" cy="2116666"/>
            </a:xfrm>
            <a:prstGeom prst="ellipse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76CE494-425F-0CBB-3B0B-50970A4BB802}"/>
                </a:ext>
              </a:extLst>
            </p:cNvPr>
            <p:cNvSpPr/>
            <p:nvPr/>
          </p:nvSpPr>
          <p:spPr>
            <a:xfrm>
              <a:off x="15086805" y="4010841"/>
              <a:ext cx="2135590" cy="2116666"/>
            </a:xfrm>
            <a:prstGeom prst="ellipse">
              <a:avLst/>
            </a:prstGeom>
            <a:noFill/>
            <a:ln w="57150">
              <a:solidFill>
                <a:srgbClr val="030C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AEF4E29-EE50-6C03-1378-6917274158A4}"/>
              </a:ext>
            </a:extLst>
          </p:cNvPr>
          <p:cNvGrpSpPr/>
          <p:nvPr/>
        </p:nvGrpSpPr>
        <p:grpSpPr>
          <a:xfrm>
            <a:off x="10742166" y="4010841"/>
            <a:ext cx="2135590" cy="2116666"/>
            <a:chOff x="10742166" y="4010841"/>
            <a:chExt cx="2135590" cy="211666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9B945E4-1BD8-ED3D-D45D-4846BDF5A084}"/>
                </a:ext>
              </a:extLst>
            </p:cNvPr>
            <p:cNvSpPr/>
            <p:nvPr/>
          </p:nvSpPr>
          <p:spPr>
            <a:xfrm>
              <a:off x="10742166" y="4010841"/>
              <a:ext cx="2135590" cy="211666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rgbClr val="030C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5C6841-0B49-6913-D799-4D9B74C1C86E}"/>
                </a:ext>
              </a:extLst>
            </p:cNvPr>
            <p:cNvCxnSpPr>
              <a:stCxn id="23" idx="7"/>
              <a:endCxn id="23" idx="3"/>
            </p:cNvCxnSpPr>
            <p:nvPr/>
          </p:nvCxnSpPr>
          <p:spPr>
            <a:xfrm flipH="1">
              <a:off x="11054916" y="4320820"/>
              <a:ext cx="1510090" cy="1496708"/>
            </a:xfrm>
            <a:prstGeom prst="line">
              <a:avLst/>
            </a:prstGeom>
            <a:ln w="57150">
              <a:solidFill>
                <a:srgbClr val="030C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Graphic 30" descr="Close with solid fill">
              <a:extLst>
                <a:ext uri="{FF2B5EF4-FFF2-40B4-BE49-F238E27FC236}">
                  <a16:creationId xmlns:a16="http://schemas.microsoft.com/office/drawing/2014/main" id="{7112AC68-2AE6-90D8-18D3-59D216BA71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815080" y="5012040"/>
              <a:ext cx="805488" cy="805488"/>
            </a:xfrm>
            <a:prstGeom prst="rect">
              <a:avLst/>
            </a:prstGeom>
          </p:spPr>
        </p:pic>
        <p:pic>
          <p:nvPicPr>
            <p:cNvPr id="33" name="Graphic 32" descr="Tick with solid fill">
              <a:extLst>
                <a:ext uri="{FF2B5EF4-FFF2-40B4-BE49-F238E27FC236}">
                  <a16:creationId xmlns:a16="http://schemas.microsoft.com/office/drawing/2014/main" id="{193D1339-F15A-38A2-387C-49EB3519AF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900482" y="4429732"/>
              <a:ext cx="805488" cy="8054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711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17" grpId="0" animBg="1"/>
      <p:bldP spid="17" grpId="1" animBg="1"/>
      <p:bldP spid="18" grpId="0" animBg="1"/>
      <p:bldP spid="18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F5B1E8-51E9-BD1E-2520-8CFE61146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7E8AED9-9754-F8AB-ADED-91CBCB35DF49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2D87A69-CFEE-AC79-555E-387378CBDC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225A900-867E-D8A5-504D-FD676310484D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606540-80A3-5830-DB0C-8197FCA84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2DE4A25F-D4FE-D00B-CF9E-4AB21667A905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3.0x10 Scoring &amp; 3.5x20 NC balloon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72a">
            <a:hlinkClick r:id="" action="ppaction://media"/>
            <a:extLst>
              <a:ext uri="{FF2B5EF4-FFF2-40B4-BE49-F238E27FC236}">
                <a16:creationId xmlns:a16="http://schemas.microsoft.com/office/drawing/2014/main" id="{4E179874-B205-A8E1-C3A1-2FE7C1697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6246" t="3281" r="18092" b="16299"/>
          <a:stretch/>
        </p:blipFill>
        <p:spPr>
          <a:xfrm>
            <a:off x="172568" y="1720246"/>
            <a:ext cx="8377156" cy="7695993"/>
          </a:xfrm>
          <a:prstGeom prst="roundRect">
            <a:avLst>
              <a:gd name="adj" fmla="val 1648"/>
            </a:avLst>
          </a:prstGeom>
        </p:spPr>
      </p:pic>
      <p:pic>
        <p:nvPicPr>
          <p:cNvPr id="4" name="72b">
            <a:hlinkClick r:id="" action="ppaction://media"/>
            <a:extLst>
              <a:ext uri="{FF2B5EF4-FFF2-40B4-BE49-F238E27FC236}">
                <a16:creationId xmlns:a16="http://schemas.microsoft.com/office/drawing/2014/main" id="{5C41D622-060B-088A-133A-A74A1546066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15619" t="3280" r="16014" b="13427"/>
          <a:stretch/>
        </p:blipFill>
        <p:spPr>
          <a:xfrm>
            <a:off x="9109399" y="1720246"/>
            <a:ext cx="8421434" cy="7695993"/>
          </a:xfrm>
          <a:prstGeom prst="roundRect">
            <a:avLst>
              <a:gd name="adj" fmla="val 1648"/>
            </a:avLst>
          </a:prstGeom>
        </p:spPr>
      </p:pic>
    </p:spTree>
    <p:extLst>
      <p:ext uri="{BB962C8B-B14F-4D97-AF65-F5344CB8AC3E}">
        <p14:creationId xmlns:p14="http://schemas.microsoft.com/office/powerpoint/2010/main" val="30180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74a">
            <a:hlinkClick r:id="" action="ppaction://media"/>
            <a:extLst>
              <a:ext uri="{FF2B5EF4-FFF2-40B4-BE49-F238E27FC236}">
                <a16:creationId xmlns:a16="http://schemas.microsoft.com/office/drawing/2014/main" id="{8C98D793-100B-7A68-186C-FBA8E9EA821A}"/>
              </a:ext>
            </a:extLst>
          </p:cNvPr>
          <p:cNvPicPr>
            <a:picLocks noGrp="1" noChangeAspect="1"/>
          </p:cNvPicPr>
          <p:nvPr>
            <p:ph type="media" sz="quarter" idx="2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43735.9688"/>
                </p14:media>
              </p:ext>
            </p:extLst>
          </p:nvPr>
        </p:nvPicPr>
        <p:blipFill rotWithShape="1">
          <a:blip r:embed="rId5"/>
          <a:srcRect l="11793" r="11848"/>
          <a:stretch/>
        </p:blipFill>
        <p:spPr>
          <a:xfrm>
            <a:off x="1178718" y="2164556"/>
            <a:ext cx="6981531" cy="6857999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BAE538F-4105-23A1-5AB8-A21CEE7F21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00" t="10856" r="1" b="2636"/>
          <a:stretch/>
        </p:blipFill>
        <p:spPr>
          <a:xfrm>
            <a:off x="10190406" y="2164556"/>
            <a:ext cx="6854580" cy="6857999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9B74A-87C5-7AA6-A525-E941E86B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Case 1 - Simple Bifurcation 1,1,0 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A76F8-E99F-9DB8-AF1A-7F25D97C5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7367" y="677995"/>
            <a:ext cx="17910633" cy="738665"/>
          </a:xfrm>
        </p:spPr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Evidence of </a:t>
            </a:r>
            <a:r>
              <a:rPr lang="en-GB">
                <a:cs typeface="Segoe UI" panose="020B0502040204020203" pitchFamily="34" charset="0"/>
              </a:rPr>
              <a:t>120</a:t>
            </a:r>
            <a:r>
              <a:rPr lang="en-GB" baseline="30000">
                <a:cs typeface="Segoe UI" panose="020B0502040204020203" pitchFamily="34" charset="0"/>
              </a:rPr>
              <a:t>0</a:t>
            </a:r>
            <a:r>
              <a:rPr lang="en-GB">
                <a:cs typeface="Segoe UI" panose="020B0502040204020203" pitchFamily="34" charset="0"/>
              </a:rPr>
              <a:t> Medial Dissection</a:t>
            </a:r>
          </a:p>
          <a:p>
            <a:pPr defTabSz="137160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8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4A41D4-B5A2-0F2E-C935-756600FC4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4F7F716-45D5-4BBD-44FA-8A5CA1DD1C6F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AC4FA31-9BB2-5D9F-0515-C291B577E5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3210C8E-694D-7BB8-40A6-DCF75C8BC89F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57479E0-7398-852A-F21A-E467FC04F4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90F6B034-EA08-8598-0373-4F328C019845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IVUS and angiogram &lt;30% stenosis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73b">
            <a:hlinkClick r:id="" action="ppaction://media"/>
            <a:extLst>
              <a:ext uri="{FF2B5EF4-FFF2-40B4-BE49-F238E27FC236}">
                <a16:creationId xmlns:a16="http://schemas.microsoft.com/office/drawing/2014/main" id="{590D3FCE-79A3-50BA-B676-DE165D29C433}"/>
              </a:ext>
            </a:extLst>
          </p:cNvPr>
          <p:cNvPicPr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316.6784" end="25596.0849"/>
                </p14:media>
              </p:ext>
            </p:extLst>
          </p:nvPr>
        </p:nvPicPr>
        <p:blipFill rotWithShape="1">
          <a:blip r:embed="rId9"/>
          <a:srcRect l="12203" r="11570"/>
          <a:stretch/>
        </p:blipFill>
        <p:spPr>
          <a:xfrm>
            <a:off x="9601753" y="2077659"/>
            <a:ext cx="7501268" cy="7344169"/>
          </a:xfrm>
          <a:prstGeom prst="ellipse">
            <a:avLst/>
          </a:prstGeom>
        </p:spPr>
      </p:pic>
      <p:pic>
        <p:nvPicPr>
          <p:cNvPr id="4" name="73a">
            <a:hlinkClick r:id="" action="ppaction://media"/>
            <a:extLst>
              <a:ext uri="{FF2B5EF4-FFF2-40B4-BE49-F238E27FC236}">
                <a16:creationId xmlns:a16="http://schemas.microsoft.com/office/drawing/2014/main" id="{F30E47B2-37D6-6F55-7F89-20B33DB6525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15980" t="2053" r="17179" b="16080"/>
          <a:stretch/>
        </p:blipFill>
        <p:spPr>
          <a:xfrm>
            <a:off x="172568" y="1720246"/>
            <a:ext cx="8571938" cy="7874939"/>
          </a:xfrm>
          <a:prstGeom prst="roundRect">
            <a:avLst>
              <a:gd name="adj" fmla="val 1648"/>
            </a:avLst>
          </a:prstGeom>
        </p:spPr>
      </p:pic>
    </p:spTree>
    <p:extLst>
      <p:ext uri="{BB962C8B-B14F-4D97-AF65-F5344CB8AC3E}">
        <p14:creationId xmlns:p14="http://schemas.microsoft.com/office/powerpoint/2010/main" val="363805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FB830F-7545-DF1E-6748-947AC167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3DB02D4-C7DF-866D-EE6B-B070E4F5849A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64073CE-CDE2-1838-3A41-4C99533688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28FE99FA-FEAD-AAF9-65AB-71B67DA83A9C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0A92E8C-06B9-7431-8C99-D72DA93098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A6653865-BE7D-72DB-E7E4-7FF7C8601779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3.0x30 &amp; 3.5x20 DCBs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75a">
            <a:hlinkClick r:id="" action="ppaction://media"/>
            <a:extLst>
              <a:ext uri="{FF2B5EF4-FFF2-40B4-BE49-F238E27FC236}">
                <a16:creationId xmlns:a16="http://schemas.microsoft.com/office/drawing/2014/main" id="{6E6EDDE1-9701-04A2-D811-B9E198A59E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20753" t="4459" r="21412" b="26162"/>
          <a:stretch/>
        </p:blipFill>
        <p:spPr>
          <a:xfrm>
            <a:off x="172568" y="1720246"/>
            <a:ext cx="8631367" cy="7766371"/>
          </a:xfrm>
          <a:prstGeom prst="roundRect">
            <a:avLst>
              <a:gd name="adj" fmla="val 1485"/>
            </a:avLst>
          </a:prstGeom>
        </p:spPr>
      </p:pic>
      <p:pic>
        <p:nvPicPr>
          <p:cNvPr id="4" name="75b">
            <a:hlinkClick r:id="" action="ppaction://media"/>
            <a:extLst>
              <a:ext uri="{FF2B5EF4-FFF2-40B4-BE49-F238E27FC236}">
                <a16:creationId xmlns:a16="http://schemas.microsoft.com/office/drawing/2014/main" id="{78B65FA2-7A53-7822-BBBC-58AF521C2DC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21644" t="4459" r="20520" b="26163"/>
          <a:stretch/>
        </p:blipFill>
        <p:spPr>
          <a:xfrm>
            <a:off x="9130853" y="1720245"/>
            <a:ext cx="8631367" cy="7766373"/>
          </a:xfrm>
          <a:prstGeom prst="roundRect">
            <a:avLst>
              <a:gd name="adj" fmla="val 1648"/>
            </a:avLst>
          </a:prstGeom>
        </p:spPr>
      </p:pic>
    </p:spTree>
    <p:extLst>
      <p:ext uri="{BB962C8B-B14F-4D97-AF65-F5344CB8AC3E}">
        <p14:creationId xmlns:p14="http://schemas.microsoft.com/office/powerpoint/2010/main" val="354864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62F5D2-0949-B9D9-10F4-53A188A6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1CA27F4-D218-A30A-1DB9-46B45037F18A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0ABDE78-7112-43DC-9E27-FB9E95F28C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D5623A4-332A-B90C-AC1F-4C6E1D8320BF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D1A2C7-20CF-39DB-86A5-63F323385A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7D91CB9C-9695-C868-5B3C-C191ADC59749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Final views   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2" name="76b">
            <a:hlinkClick r:id="" action="ppaction://media"/>
            <a:extLst>
              <a:ext uri="{FF2B5EF4-FFF2-40B4-BE49-F238E27FC236}">
                <a16:creationId xmlns:a16="http://schemas.microsoft.com/office/drawing/2014/main" id="{F58FF8C9-1BA6-00A2-0CDA-68F827AB26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3464" t="2204" r="16312" b="13557"/>
          <a:stretch/>
        </p:blipFill>
        <p:spPr>
          <a:xfrm>
            <a:off x="9130852" y="1715145"/>
            <a:ext cx="8642271" cy="7776185"/>
          </a:xfrm>
          <a:prstGeom prst="roundRect">
            <a:avLst>
              <a:gd name="adj" fmla="val 1730"/>
            </a:avLst>
          </a:prstGeom>
        </p:spPr>
      </p:pic>
      <p:pic>
        <p:nvPicPr>
          <p:cNvPr id="4" name="76a">
            <a:hlinkClick r:id="" action="ppaction://media"/>
            <a:extLst>
              <a:ext uri="{FF2B5EF4-FFF2-40B4-BE49-F238E27FC236}">
                <a16:creationId xmlns:a16="http://schemas.microsoft.com/office/drawing/2014/main" id="{12F00B38-264A-0198-1644-88F48FA437C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14570" t="1866" r="14895" b="13523"/>
          <a:stretch/>
        </p:blipFill>
        <p:spPr>
          <a:xfrm>
            <a:off x="172568" y="1715146"/>
            <a:ext cx="8642272" cy="7776184"/>
          </a:xfrm>
          <a:prstGeom prst="roundRect">
            <a:avLst>
              <a:gd name="adj" fmla="val 1688"/>
            </a:avLst>
          </a:prstGeom>
        </p:spPr>
      </p:pic>
    </p:spTree>
    <p:extLst>
      <p:ext uri="{BB962C8B-B14F-4D97-AF65-F5344CB8AC3E}">
        <p14:creationId xmlns:p14="http://schemas.microsoft.com/office/powerpoint/2010/main" val="251025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7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C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22343A-5E78-77B5-4578-38774A1DE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E00B46A-5568-D3B1-6D33-50AA4E0242EF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ECBAC99-F63A-547B-5D4D-1D6BC238F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D6BC1FC-5367-C8A8-5D0F-D4630DF2853F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6B669D-3FAC-6751-099F-DBD7ED409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3936A46B-3E0C-A090-036F-431230E925B1}"/>
              </a:ext>
            </a:extLst>
          </p:cNvPr>
          <p:cNvSpPr/>
          <p:nvPr/>
        </p:nvSpPr>
        <p:spPr>
          <a:xfrm>
            <a:off x="172568" y="338605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One year later…  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BC3525F3-EAD5-A6F0-58AF-2A36DA8F9FA2}"/>
              </a:ext>
            </a:extLst>
          </p:cNvPr>
          <p:cNvSpPr/>
          <p:nvPr/>
        </p:nvSpPr>
        <p:spPr>
          <a:xfrm>
            <a:off x="5280932" y="6222334"/>
            <a:ext cx="7726136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Patient is asymptomatic   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B6AB14-B99B-2416-F01A-B4C6D5B207FF}"/>
              </a:ext>
            </a:extLst>
          </p:cNvPr>
          <p:cNvGrpSpPr/>
          <p:nvPr/>
        </p:nvGrpSpPr>
        <p:grpSpPr>
          <a:xfrm>
            <a:off x="7802704" y="3717265"/>
            <a:ext cx="2682591" cy="2505069"/>
            <a:chOff x="7651486" y="4793154"/>
            <a:chExt cx="650141" cy="65014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8CBC388-DA5A-9225-09B5-691B78E19DE0}"/>
                </a:ext>
              </a:extLst>
            </p:cNvPr>
            <p:cNvSpPr>
              <a:spLocks/>
            </p:cNvSpPr>
            <p:nvPr/>
          </p:nvSpPr>
          <p:spPr>
            <a:xfrm>
              <a:off x="7651486" y="4793154"/>
              <a:ext cx="650141" cy="65014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CA1801D-5FA1-B85D-3920-0B51720E74BE}"/>
                </a:ext>
              </a:extLst>
            </p:cNvPr>
            <p:cNvGrpSpPr>
              <a:grpSpLocks/>
            </p:cNvGrpSpPr>
            <p:nvPr/>
          </p:nvGrpSpPr>
          <p:grpSpPr>
            <a:xfrm>
              <a:off x="7651486" y="4793154"/>
              <a:ext cx="650141" cy="650141"/>
              <a:chOff x="8202882" y="1950210"/>
              <a:chExt cx="1440000" cy="1440000"/>
            </a:xfrm>
          </p:grpSpPr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688AD7F4-FA10-B43B-12CF-0481DEA78D6D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-2909" t="-6702" r="-1481" b="6702"/>
              <a:stretch/>
            </p:blipFill>
            <p:spPr>
              <a:xfrm>
                <a:off x="8202882" y="1950210"/>
                <a:ext cx="1440000" cy="1440000"/>
              </a:xfrm>
              <a:prstGeom prst="ellipse">
                <a:avLst/>
              </a:prstGeom>
            </p:spPr>
          </p:pic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A8217D3-0476-608A-A890-FFDA72505DE2}"/>
                  </a:ext>
                </a:extLst>
              </p:cNvPr>
              <p:cNvSpPr/>
              <p:nvPr/>
            </p:nvSpPr>
            <p:spPr>
              <a:xfrm>
                <a:off x="8202882" y="1950210"/>
                <a:ext cx="1440000" cy="1440000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9" name="Picture 8" descr="Silhouettes of people walking with canes&#10;&#10;Description automatically generated">
            <a:extLst>
              <a:ext uri="{FF2B5EF4-FFF2-40B4-BE49-F238E27FC236}">
                <a16:creationId xmlns:a16="http://schemas.microsoft.com/office/drawing/2014/main" id="{4B0F1234-A337-9908-75A0-A7202A80DB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3" r="46353"/>
          <a:stretch>
            <a:fillRect/>
          </a:stretch>
        </p:blipFill>
        <p:spPr>
          <a:xfrm>
            <a:off x="-8456059" y="9906000"/>
            <a:ext cx="2431354" cy="521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3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9AE883-4834-2E07-0904-492E62834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CDC69B0-CDA7-5412-B0A0-9C09D0CD8ADF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What did we discuss?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C359A70-58D3-E910-0D16-744320CEECD9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Summary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8AABCCC-980E-3ED6-7721-C3AA9885C5D0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D256D0B-E45D-A355-079F-30DE6CDFBE3C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27143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13EC0-5397-7763-F7D5-DE34460A4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87A989-F7F9-A7E3-B6DA-A06AE6651A83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BA99DF12-F1A4-28D5-F5ED-6BBF379C0F75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B7EB6BB-6F89-7629-A001-156AF1724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FE147B3-7F10-D609-4382-FF5CD4AD7DF3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668BB7-905F-FD9B-1699-1FCC3232F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9464EC26-C407-094A-7482-839A8BF14700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Summary   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55D17F-612B-F2BD-5B6E-A2581957BABD}"/>
              </a:ext>
            </a:extLst>
          </p:cNvPr>
          <p:cNvSpPr txBox="1"/>
          <p:nvPr/>
        </p:nvSpPr>
        <p:spPr>
          <a:xfrm>
            <a:off x="172568" y="6188598"/>
            <a:ext cx="44857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DCBs are reliable option and not a replacement for DES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25F96-3ED5-0C97-10C0-09D0A487FEE7}"/>
              </a:ext>
            </a:extLst>
          </p:cNvPr>
          <p:cNvSpPr txBox="1"/>
          <p:nvPr/>
        </p:nvSpPr>
        <p:spPr>
          <a:xfrm>
            <a:off x="9578831" y="6188598"/>
            <a:ext cx="46386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Teamwork is essential for patient safety &amp; efficiency</a:t>
            </a:r>
          </a:p>
          <a:p>
            <a:pPr algn="ctr"/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3C5CDF-F593-1304-EDEB-55A857DAF6EF}"/>
              </a:ext>
            </a:extLst>
          </p:cNvPr>
          <p:cNvSpPr txBox="1"/>
          <p:nvPr/>
        </p:nvSpPr>
        <p:spPr>
          <a:xfrm>
            <a:off x="14239170" y="6188598"/>
            <a:ext cx="387626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&amp; upcoming evidence is promising</a:t>
            </a:r>
          </a:p>
          <a:p>
            <a:pPr algn="ctr"/>
            <a:endParaRPr lang="en-GB" sz="20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43B64C-3AD7-CCB7-C9E3-AA3D05EB5491}"/>
              </a:ext>
            </a:extLst>
          </p:cNvPr>
          <p:cNvSpPr txBox="1"/>
          <p:nvPr/>
        </p:nvSpPr>
        <p:spPr>
          <a:xfrm>
            <a:off x="4679955" y="6188598"/>
            <a:ext cx="48772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&amp; lesion prep is critical for good outcomes</a:t>
            </a:r>
          </a:p>
          <a:p>
            <a:pPr algn="ctr"/>
            <a:endParaRPr lang="en-US" sz="2800" b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08C22-1750-08BC-FF74-08A8A531B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4875" y="3934380"/>
            <a:ext cx="2264851" cy="22542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148537-607D-FD56-6413-C860819D3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7718" y="3934380"/>
            <a:ext cx="2301675" cy="22542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EDE77F-9240-269D-8846-A1614C1ABA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871" y="3934378"/>
            <a:ext cx="2228891" cy="225421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E3C6531-0710-71F7-6879-40B968BF0392}"/>
              </a:ext>
            </a:extLst>
          </p:cNvPr>
          <p:cNvGrpSpPr/>
          <p:nvPr/>
        </p:nvGrpSpPr>
        <p:grpSpPr>
          <a:xfrm>
            <a:off x="1333035" y="4098404"/>
            <a:ext cx="2164777" cy="2090193"/>
            <a:chOff x="1086135" y="4035303"/>
            <a:chExt cx="2135590" cy="211666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0BEFD3D-B18D-0717-2AD1-27CBF0027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86135" y="4041305"/>
              <a:ext cx="2135590" cy="2104661"/>
            </a:xfrm>
            <a:prstGeom prst="rect">
              <a:avLst/>
            </a:prstGeom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B9789FD-4C37-E49B-7494-CC79A7514DC1}"/>
                </a:ext>
              </a:extLst>
            </p:cNvPr>
            <p:cNvSpPr/>
            <p:nvPr/>
          </p:nvSpPr>
          <p:spPr>
            <a:xfrm>
              <a:off x="1086135" y="4035303"/>
              <a:ext cx="2135590" cy="2116666"/>
            </a:xfrm>
            <a:prstGeom prst="ellipse">
              <a:avLst/>
            </a:prstGeom>
            <a:noFill/>
            <a:ln w="57150">
              <a:solidFill>
                <a:srgbClr val="030C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940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7" grpId="0"/>
      <p:bldP spid="8" grpId="0"/>
      <p:bldP spid="8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D3606-AA69-2D40-2693-98719EBE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547153-62F2-4C31-6612-35F073362CCC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B0BBF65-684A-98EE-2FB6-0439D78F51E2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6F61C4A-220A-2C19-E9B7-0B2D376BC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97E612F3-46B0-C8C3-DB30-02B8B74C0845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FDF50D-9472-161B-66C1-AD7454DD3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A911461F-164E-57C6-A5AE-E7913662AD21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References and Acknowledgments   </a:t>
            </a:r>
            <a:endParaRPr lang="en-US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1A54B7-F0B5-277A-4D86-19BB947806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01989"/>
            <a:ext cx="3795275" cy="9889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B12FD8-DDB3-29DA-D14B-E408F8A90A9E}"/>
              </a:ext>
            </a:extLst>
          </p:cNvPr>
          <p:cNvSpPr txBox="1"/>
          <p:nvPr/>
        </p:nvSpPr>
        <p:spPr>
          <a:xfrm>
            <a:off x="3795274" y="1501989"/>
            <a:ext cx="11898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 to Dr John Hung &amp; Dr Andrew </a:t>
            </a:r>
            <a:r>
              <a:rPr lang="en-US" sz="2800" b="1" i="1" dirty="0" err="1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Ladwiniec</a:t>
            </a:r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 cases.</a:t>
            </a:r>
          </a:p>
          <a:p>
            <a:endParaRPr lang="en-US" sz="28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 to OPTIMA for illustrations.</a:t>
            </a:r>
          </a:p>
          <a:p>
            <a:endParaRPr lang="en-US" sz="28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F1FA24-46DD-0C5A-1215-66F0CFF8F73E}"/>
              </a:ext>
            </a:extLst>
          </p:cNvPr>
          <p:cNvSpPr txBox="1"/>
          <p:nvPr/>
        </p:nvSpPr>
        <p:spPr>
          <a:xfrm>
            <a:off x="172568" y="3056355"/>
            <a:ext cx="146685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</a:p>
          <a:p>
            <a:endParaRPr lang="en-US" sz="28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Scheller B, et al. Lancet. 2018;392:849–856. (BASKET-SMALL 2)</a:t>
            </a: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Cortese B, et al. JACC Cardiovasc </a:t>
            </a:r>
            <a:r>
              <a:rPr lang="en-US" sz="2800" b="1" i="1" dirty="0" err="1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2020. (PICCOLETO II)</a:t>
            </a: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i="1" dirty="0" err="1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Unverdorben</a:t>
            </a:r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et al. Circulation. 2009;119:2986–2994. (PEPCAD II)</a:t>
            </a: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Byrne RA, et al. Lancet. 2013;381:461–467. (ISAR-DESIRE 3)</a:t>
            </a: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Gao C, et al. Lancet. 2024. (REC-CAGEFREE I)</a:t>
            </a:r>
          </a:p>
          <a:p>
            <a:r>
              <a:rPr lang="en-US" sz="2800" b="1" i="1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BASKET-SMALL 3 Trial (ongoing).</a:t>
            </a:r>
          </a:p>
          <a:p>
            <a:endParaRPr lang="en-US" sz="28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i="1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505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3230" y="4202202"/>
            <a:ext cx="5182106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100" b="1" kern="0" spc="-8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8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154" y="9689829"/>
            <a:ext cx="419100" cy="4191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27844" y="9689829"/>
            <a:ext cx="545141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#BCISAHP</a:t>
            </a:r>
            <a:endParaRPr lang="en-US" sz="2250" dirty="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B836D3A-1464-4B0C-2E7A-577FBEBF9C6E}"/>
              </a:ext>
            </a:extLst>
          </p:cNvPr>
          <p:cNvSpPr/>
          <p:nvPr/>
        </p:nvSpPr>
        <p:spPr>
          <a:xfrm>
            <a:off x="4697126" y="2422000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D287C7A-3061-90E7-DDEE-FD4A662DE8A7}"/>
              </a:ext>
            </a:extLst>
          </p:cNvPr>
          <p:cNvSpPr/>
          <p:nvPr/>
        </p:nvSpPr>
        <p:spPr>
          <a:xfrm>
            <a:off x="6177154" y="2988114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 dirty="0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C5488F-1771-F509-6222-81F3075C3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712" y="958707"/>
            <a:ext cx="6682427" cy="1302070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75A4E95A-7B51-8401-1D7A-C6D354361918}"/>
              </a:ext>
            </a:extLst>
          </p:cNvPr>
          <p:cNvSpPr/>
          <p:nvPr/>
        </p:nvSpPr>
        <p:spPr>
          <a:xfrm>
            <a:off x="3256321" y="6071676"/>
            <a:ext cx="11775202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Kenny Christian</a:t>
            </a:r>
          </a:p>
          <a:p>
            <a:pPr marL="0" indent="0" algn="ctr">
              <a:buNone/>
            </a:pPr>
            <a:endParaRPr lang="en-US" sz="2700" b="1" dirty="0">
              <a:solidFill>
                <a:srgbClr val="F8F8F8">
                  <a:alpha val="62000"/>
                </a:srgbClr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Let’s keep the conversation going on LinkedIn: </a:t>
            </a:r>
          </a:p>
          <a:p>
            <a:pPr marL="0" indent="0" algn="ctr">
              <a:buNone/>
            </a:pPr>
            <a:endParaRPr lang="en-US" sz="2700" b="1" dirty="0">
              <a:solidFill>
                <a:srgbClr val="F8F8F8">
                  <a:alpha val="62000"/>
                </a:srgbClr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16FED-A3C0-9065-8EF5-823DAF4CF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6" t="27884" r="36520" b="28269"/>
          <a:stretch>
            <a:fillRect/>
          </a:stretch>
        </p:blipFill>
        <p:spPr>
          <a:xfrm>
            <a:off x="8217326" y="7744325"/>
            <a:ext cx="1853347" cy="17318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001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The Problem with Permanent Metal 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Why DCBs are used?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3138346" y="9662948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5025E-B2A1-6AA6-B14D-AD50349CD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C89A52-2AD0-0D2C-D294-70B9D4C144B9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A659A87-1AE3-B133-3CDA-1437ABA8B3C9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0B8138-51D9-33BC-0F28-7046F43EF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3559BA26-53B7-8714-3890-77EAF1221542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Why DCBs? </a:t>
            </a:r>
            <a:endParaRPr lang="en-US" sz="54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018C365A-D12A-24B5-5A08-F8CE7F7CAF8F}"/>
              </a:ext>
            </a:extLst>
          </p:cNvPr>
          <p:cNvSpPr/>
          <p:nvPr/>
        </p:nvSpPr>
        <p:spPr>
          <a:xfrm>
            <a:off x="4828616" y="2565494"/>
            <a:ext cx="8630768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Drug Eluting Stents remain the gold standard for PCI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78EE390-05D6-12E3-2384-FB749D2AA51A}"/>
              </a:ext>
            </a:extLst>
          </p:cNvPr>
          <p:cNvSpPr/>
          <p:nvPr/>
        </p:nvSpPr>
        <p:spPr>
          <a:xfrm>
            <a:off x="4828616" y="3098894"/>
            <a:ext cx="8630768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i="1" dirty="0">
                <a:solidFill>
                  <a:srgbClr val="C00000"/>
                </a:solidFill>
                <a:latin typeface="Arial" pitchFamily="34" charset="0"/>
                <a:cs typeface="Arial" pitchFamily="34" charset="-120"/>
              </a:rPr>
              <a:t>But they come with trade offs:</a:t>
            </a:r>
            <a:endParaRPr lang="en-US" sz="3000" i="1" dirty="0">
              <a:solidFill>
                <a:srgbClr val="C00000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5668971F-A2B1-BC6C-3DE7-F617770CF035}"/>
              </a:ext>
            </a:extLst>
          </p:cNvPr>
          <p:cNvSpPr/>
          <p:nvPr/>
        </p:nvSpPr>
        <p:spPr>
          <a:xfrm>
            <a:off x="172568" y="5831483"/>
            <a:ext cx="3591485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2% annual rate of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30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stent failure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982F88E-3CB6-7E77-6D3D-6C0E3ACB4AA9}"/>
              </a:ext>
            </a:extLst>
          </p:cNvPr>
          <p:cNvSpPr/>
          <p:nvPr/>
        </p:nvSpPr>
        <p:spPr>
          <a:xfrm>
            <a:off x="4828616" y="5856790"/>
            <a:ext cx="3591485" cy="10414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Limitations in tortuous &amp; small vessels  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AE2DB9A2-594F-910C-C620-549036D2933E}"/>
              </a:ext>
            </a:extLst>
          </p:cNvPr>
          <p:cNvSpPr txBox="1">
            <a:spLocks/>
          </p:cNvSpPr>
          <p:nvPr/>
        </p:nvSpPr>
        <p:spPr>
          <a:xfrm>
            <a:off x="10655344" y="9900530"/>
            <a:ext cx="7435927" cy="23083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Madhavan MV et al. J Am Coll </a:t>
            </a:r>
            <a:r>
              <a:rPr lang="en-US" sz="1200" dirty="0" err="1"/>
              <a:t>Cardiol</a:t>
            </a:r>
            <a:r>
              <a:rPr lang="en-US" sz="1200" dirty="0"/>
              <a:t>. 2020;75(6):590-604. </a:t>
            </a:r>
            <a:endParaRPr lang="en-GB" sz="12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5DB4D658-7919-554F-3A02-22BBFFC16C55}"/>
              </a:ext>
            </a:extLst>
          </p:cNvPr>
          <p:cNvSpPr/>
          <p:nvPr/>
        </p:nvSpPr>
        <p:spPr>
          <a:xfrm>
            <a:off x="9867900" y="5831483"/>
            <a:ext cx="3591484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Increased bleeding risk  </a:t>
            </a:r>
            <a:endParaRPr lang="en-US" sz="2800" dirty="0">
              <a:solidFill>
                <a:srgbClr val="030C27"/>
              </a:solidFill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4E5AB12D-1891-E91B-C208-C4D698E9DFC0}"/>
              </a:ext>
            </a:extLst>
          </p:cNvPr>
          <p:cNvSpPr/>
          <p:nvPr/>
        </p:nvSpPr>
        <p:spPr>
          <a:xfrm>
            <a:off x="14523948" y="5869304"/>
            <a:ext cx="3591484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  Limiting future surgical options</a:t>
            </a:r>
            <a:endParaRPr lang="en-US" sz="3000" dirty="0">
              <a:solidFill>
                <a:srgbClr val="030C27"/>
              </a:solidFill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C79D1CA0-5025-AEE2-C56B-D5BE8C9873F9}"/>
              </a:ext>
            </a:extLst>
          </p:cNvPr>
          <p:cNvSpPr/>
          <p:nvPr/>
        </p:nvSpPr>
        <p:spPr>
          <a:xfrm>
            <a:off x="3764053" y="8916104"/>
            <a:ext cx="10744602" cy="11822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DCBs emerged as part of “Leave Nothing Behind” strategy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Commercially available since 2006</a:t>
            </a:r>
            <a:endParaRPr lang="en-US" sz="2800" dirty="0">
              <a:solidFill>
                <a:srgbClr val="030C27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BB2479-CAF7-A901-989A-F258FB98A20E}"/>
              </a:ext>
            </a:extLst>
          </p:cNvPr>
          <p:cNvGrpSpPr/>
          <p:nvPr/>
        </p:nvGrpSpPr>
        <p:grpSpPr>
          <a:xfrm>
            <a:off x="10719951" y="3861008"/>
            <a:ext cx="1980000" cy="1980000"/>
            <a:chOff x="10719951" y="3865082"/>
            <a:chExt cx="1980000" cy="1980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D3980A-D8DA-3103-6BA4-71EF67EA8008}"/>
                </a:ext>
              </a:extLst>
            </p:cNvPr>
            <p:cNvSpPr/>
            <p:nvPr/>
          </p:nvSpPr>
          <p:spPr>
            <a:xfrm>
              <a:off x="10719951" y="3865082"/>
              <a:ext cx="1980000" cy="198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Water with solid fill">
              <a:extLst>
                <a:ext uri="{FF2B5EF4-FFF2-40B4-BE49-F238E27FC236}">
                  <a16:creationId xmlns:a16="http://schemas.microsoft.com/office/drawing/2014/main" id="{7BAB7E35-8C2E-CA7D-ABA7-D7E455DE25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21847" y="3956265"/>
              <a:ext cx="1766434" cy="1766434"/>
            </a:xfrm>
            <a:prstGeom prst="rect">
              <a:avLst/>
            </a:prstGeom>
          </p:spPr>
        </p:pic>
        <p:pic>
          <p:nvPicPr>
            <p:cNvPr id="19" name="Graphic 18" descr="Exclamation mark with solid fill">
              <a:extLst>
                <a:ext uri="{FF2B5EF4-FFF2-40B4-BE49-F238E27FC236}">
                  <a16:creationId xmlns:a16="http://schemas.microsoft.com/office/drawing/2014/main" id="{3225A3F4-4FC6-B2A1-AD71-8DBB8D57E73E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47824" y="4518231"/>
              <a:ext cx="914400" cy="914400"/>
            </a:xfrm>
            <a:prstGeom prst="rect">
              <a:avLst/>
            </a:prstGeom>
          </p:spPr>
        </p:pic>
      </p:grpSp>
      <p:pic>
        <p:nvPicPr>
          <p:cNvPr id="24" name="Picture 23" descr="A red and white line&#10;&#10;Description automatically generated">
            <a:extLst>
              <a:ext uri="{FF2B5EF4-FFF2-40B4-BE49-F238E27FC236}">
                <a16:creationId xmlns:a16="http://schemas.microsoft.com/office/drawing/2014/main" id="{B79D9FBD-6F64-C3EC-34AE-58822391E065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37" t="33079" r="-50882" b="3845"/>
          <a:stretch/>
        </p:blipFill>
        <p:spPr>
          <a:xfrm>
            <a:off x="5634359" y="3845408"/>
            <a:ext cx="1980000" cy="1980000"/>
          </a:xfrm>
          <a:prstGeom prst="ellipse">
            <a:avLst/>
          </a:prstGeom>
          <a:ln w="38100">
            <a:solidFill>
              <a:srgbClr val="030C27"/>
            </a:solidFill>
          </a:ln>
        </p:spPr>
      </p:pic>
      <p:pic>
        <p:nvPicPr>
          <p:cNvPr id="26" name="Picture 25" descr="A red and white stent&#10;&#10;Description automatically generated with medium confidence">
            <a:extLst>
              <a:ext uri="{FF2B5EF4-FFF2-40B4-BE49-F238E27FC236}">
                <a16:creationId xmlns:a16="http://schemas.microsoft.com/office/drawing/2014/main" id="{9B22AA40-45F3-B4B2-A453-B144F30069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2" t="17087" r="24015" b="26961"/>
          <a:stretch/>
        </p:blipFill>
        <p:spPr>
          <a:xfrm>
            <a:off x="978310" y="3845408"/>
            <a:ext cx="1980000" cy="1980000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E62E699F-DAB0-B5B6-4DE2-9DA967924694}"/>
              </a:ext>
            </a:extLst>
          </p:cNvPr>
          <p:cNvGrpSpPr/>
          <p:nvPr/>
        </p:nvGrpSpPr>
        <p:grpSpPr>
          <a:xfrm>
            <a:off x="15329690" y="3845408"/>
            <a:ext cx="1980000" cy="1980000"/>
            <a:chOff x="15452606" y="3981214"/>
            <a:chExt cx="1980000" cy="198000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F60B06D-A4C1-21DC-8EDA-3217F50D7E69}"/>
                </a:ext>
              </a:extLst>
            </p:cNvPr>
            <p:cNvSpPr/>
            <p:nvPr/>
          </p:nvSpPr>
          <p:spPr>
            <a:xfrm>
              <a:off x="15452606" y="3981214"/>
              <a:ext cx="1980000" cy="198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852D6F9-F4B3-D79F-DFB2-BB08E8E57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03" t="24256"/>
            <a:stretch>
              <a:fillRect/>
            </a:stretch>
          </p:blipFill>
          <p:spPr>
            <a:xfrm rot="20707220">
              <a:off x="15907314" y="4133457"/>
              <a:ext cx="1187072" cy="1729183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A7831F56-0997-0146-29DB-80E4FF2FF0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7488" y="6936104"/>
            <a:ext cx="1980000" cy="198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99876D2-A2DC-93AE-AEC9-E1CC2596732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60" t="53236" r="98" b="19379"/>
          <a:stretch/>
        </p:blipFill>
        <p:spPr>
          <a:xfrm>
            <a:off x="5440313" y="1474233"/>
            <a:ext cx="7127735" cy="99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4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D8ABB6-555B-6CD4-0241-FADB644C0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B36AA08-A2EF-B985-EE80-2C571A2C18B5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INTRODUCTION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7558BE4-D1F5-F61A-6079-91E028C65063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DCBs - A Cage Free Solution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3B37C59-4B8D-8E13-3178-FA5D289512DF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E76D614-B107-BE88-47CC-E8326130D21D}"/>
              </a:ext>
            </a:extLst>
          </p:cNvPr>
          <p:cNvSpPr/>
          <p:nvPr/>
        </p:nvSpPr>
        <p:spPr>
          <a:xfrm>
            <a:off x="13138346" y="9662948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439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A34E9-D478-EEBD-30BB-FA64E8951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49E4E1-BD07-7C82-147B-3D37FF945C36}"/>
              </a:ext>
            </a:extLst>
          </p:cNvPr>
          <p:cNvSpPr/>
          <p:nvPr/>
        </p:nvSpPr>
        <p:spPr>
          <a:xfrm>
            <a:off x="0" y="0"/>
            <a:ext cx="18288000" cy="1245476"/>
          </a:xfrm>
          <a:prstGeom prst="rect">
            <a:avLst/>
          </a:prstGeom>
          <a:solidFill>
            <a:srgbClr val="030C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B345F21-69A5-4049-8E7A-084E2724C63B}"/>
              </a:ext>
            </a:extLst>
          </p:cNvPr>
          <p:cNvSpPr/>
          <p:nvPr/>
        </p:nvSpPr>
        <p:spPr>
          <a:xfrm>
            <a:off x="513232" y="731283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05ADDFD-9A79-C510-135E-7CB7D5561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6852" y="99060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2457F0B4-A309-5DB5-EAB7-571C7826821C}"/>
              </a:ext>
            </a:extLst>
          </p:cNvPr>
          <p:cNvSpPr/>
          <p:nvPr/>
        </p:nvSpPr>
        <p:spPr>
          <a:xfrm>
            <a:off x="14021202" y="99536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D00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>
              <a:solidFill>
                <a:srgbClr val="D0011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954DF5-1AE7-73CC-0132-69123218B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5255" y="155638"/>
            <a:ext cx="2870177" cy="559253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A489E41-BA9D-5538-2746-F9F6E0F64CB3}"/>
              </a:ext>
            </a:extLst>
          </p:cNvPr>
          <p:cNvSpPr/>
          <p:nvPr/>
        </p:nvSpPr>
        <p:spPr>
          <a:xfrm>
            <a:off x="172568" y="256513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54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What are Drug Coated Balloons? </a:t>
            </a:r>
            <a:endParaRPr lang="en-US" sz="54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23D653E2-FC4E-EFBC-C256-5648228BEF0D}"/>
              </a:ext>
            </a:extLst>
          </p:cNvPr>
          <p:cNvSpPr/>
          <p:nvPr/>
        </p:nvSpPr>
        <p:spPr>
          <a:xfrm>
            <a:off x="6961792" y="6669237"/>
            <a:ext cx="4291392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b="1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Drug Coated Balloons</a:t>
            </a:r>
            <a:endParaRPr lang="en-US" sz="3200" b="1" dirty="0">
              <a:solidFill>
                <a:srgbClr val="030C27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1A64B04-3F32-585B-F89F-157F6E45D1EF}"/>
              </a:ext>
            </a:extLst>
          </p:cNvPr>
          <p:cNvSpPr/>
          <p:nvPr/>
        </p:nvSpPr>
        <p:spPr>
          <a:xfrm>
            <a:off x="5694620" y="1501989"/>
            <a:ext cx="6825736" cy="16998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D0011A"/>
                </a:solidFill>
                <a:latin typeface="Arial" pitchFamily="34" charset="0"/>
                <a:cs typeface="Arial" pitchFamily="34" charset="-120"/>
              </a:rPr>
              <a:t>The Balloon (Delivery vehicle):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030C27"/>
                </a:solidFill>
                <a:latin typeface="Arial" pitchFamily="34" charset="0"/>
                <a:cs typeface="Arial" pitchFamily="34" charset="-120"/>
              </a:rPr>
              <a:t>Standard semi-compliant balloon acts as delivery vehicle</a:t>
            </a: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0278724E-F54C-2045-96FD-3E7CC0452E9B}"/>
              </a:ext>
            </a:extLst>
          </p:cNvPr>
          <p:cNvSpPr/>
          <p:nvPr/>
        </p:nvSpPr>
        <p:spPr>
          <a:xfrm>
            <a:off x="11289696" y="7202637"/>
            <a:ext cx="6825736" cy="16998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D0011A"/>
                </a:solidFill>
                <a:latin typeface="Arial" pitchFamily="34" charset="0"/>
                <a:cs typeface="Arial" pitchFamily="34" charset="-120"/>
              </a:rPr>
              <a:t>The Drug (The package):</a:t>
            </a:r>
          </a:p>
          <a:p>
            <a:pPr algn="ctr">
              <a:lnSpc>
                <a:spcPct val="130000"/>
              </a:lnSpc>
            </a:pPr>
            <a:r>
              <a:rPr lang="en-US" sz="30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 lipophilic (fat-soluble) medication that absorbs rapidly into the vessel wall</a:t>
            </a:r>
            <a:r>
              <a:rPr lang="en-US" sz="32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30000"/>
              </a:lnSpc>
              <a:buNone/>
            </a:pPr>
            <a:endParaRPr lang="en-US" sz="3000" dirty="0">
              <a:solidFill>
                <a:srgbClr val="030C27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37EC023-5ACD-1E4E-8F09-870527051F3C}"/>
              </a:ext>
            </a:extLst>
          </p:cNvPr>
          <p:cNvSpPr/>
          <p:nvPr/>
        </p:nvSpPr>
        <p:spPr>
          <a:xfrm>
            <a:off x="99544" y="7202637"/>
            <a:ext cx="6825736" cy="22160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D0011A"/>
                </a:solidFill>
                <a:latin typeface="Arial" pitchFamily="34" charset="0"/>
                <a:cs typeface="Arial" pitchFamily="34" charset="-120"/>
              </a:rPr>
              <a:t>The Excipient (Carrier):</a:t>
            </a:r>
          </a:p>
          <a:p>
            <a:pPr algn="ctr">
              <a:lnSpc>
                <a:spcPct val="130000"/>
              </a:lnSpc>
            </a:pPr>
            <a:r>
              <a:rPr lang="en-US" sz="2800" dirty="0">
                <a:solidFill>
                  <a:srgbClr val="030C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Coating that binds the drug to the balloon, transfers it to the arterial tissue upon inflation.</a:t>
            </a:r>
          </a:p>
          <a:p>
            <a:pPr algn="ctr">
              <a:lnSpc>
                <a:spcPct val="130000"/>
              </a:lnSpc>
            </a:pPr>
            <a:endParaRPr lang="en-US" sz="2800" dirty="0">
              <a:solidFill>
                <a:srgbClr val="030C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30000"/>
              </a:lnSpc>
              <a:buNone/>
            </a:pPr>
            <a:endParaRPr lang="en-US" sz="2800" dirty="0">
              <a:solidFill>
                <a:srgbClr val="030C27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9C89BA-40AE-0ADE-8D1D-195C609BF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886" y="3773898"/>
            <a:ext cx="2739204" cy="273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011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A90998-D12D-2E5A-A46A-1DA698E0F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305A910-8352-B29A-A7E5-E3D0DD5823CF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cs typeface="Arial" pitchFamily="34" charset="-120"/>
              </a:rPr>
              <a:t>What dose the data say? 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38B999A-3D6F-2DC3-4613-27B390D9B20D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Evidence on DCBs 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071D55D-49FA-4A31-2DEF-C1F38E614E87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049E44C-A8FA-E250-F5ED-42DC863F2389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50095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094B6CC6EB64F8B5CE1AEDA71A534" ma:contentTypeVersion="13" ma:contentTypeDescription="Create a new document." ma:contentTypeScope="" ma:versionID="57713b2b3aa747f3da3f077be9bcea11">
  <xsd:schema xmlns:xsd="http://www.w3.org/2001/XMLSchema" xmlns:xs="http://www.w3.org/2001/XMLSchema" xmlns:p="http://schemas.microsoft.com/office/2006/metadata/properties" xmlns:ns2="679015b2-4150-4105-a800-b64c0c97dbd1" xmlns:ns3="b067475b-5d88-43a2-bd85-459932a305fd" targetNamespace="http://schemas.microsoft.com/office/2006/metadata/properties" ma:root="true" ma:fieldsID="1959c6be763e68d889d418c8d51fcc9b" ns2:_="" ns3:_="">
    <xsd:import namespace="679015b2-4150-4105-a800-b64c0c97dbd1"/>
    <xsd:import namespace="b067475b-5d88-43a2-bd85-459932a305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015b2-4150-4105-a800-b64c0c97d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b9dd3f-a18a-4d9b-9ebc-38943c9fd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7475b-5d88-43a2-bd85-459932a305f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2b2fd7-e512-43c4-b434-f74bb7d10efd}" ma:internalName="TaxCatchAll" ma:showField="CatchAllData" ma:web="b067475b-5d88-43a2-bd85-459932a305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9015b2-4150-4105-a800-b64c0c97dbd1">
      <Terms xmlns="http://schemas.microsoft.com/office/infopath/2007/PartnerControls"/>
    </lcf76f155ced4ddcb4097134ff3c332f>
    <TaxCatchAll xmlns="b067475b-5d88-43a2-bd85-459932a305fd" xsi:nil="true"/>
  </documentManagement>
</p:properties>
</file>

<file path=customXml/itemProps1.xml><?xml version="1.0" encoding="utf-8"?>
<ds:datastoreItem xmlns:ds="http://schemas.openxmlformats.org/officeDocument/2006/customXml" ds:itemID="{7F5F6BD8-F68B-46DC-988D-7BF6FEB1EF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2EAA7E-B4F9-4F3F-B180-78B5A2E56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9015b2-4150-4105-a800-b64c0c97dbd1"/>
    <ds:schemaRef ds:uri="b067475b-5d88-43a2-bd85-459932a30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3C83FE-16E7-40A2-A470-7D48BBAE2AB0}">
  <ds:schemaRefs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679015b2-4150-4105-a800-b64c0c97dbd1"/>
    <ds:schemaRef ds:uri="b067475b-5d88-43a2-bd85-459932a305fd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4642</TotalTime>
  <Words>2940</Words>
  <Application>Microsoft Office PowerPoint</Application>
  <PresentationFormat>Custom</PresentationFormat>
  <Paragraphs>521</Paragraphs>
  <Slides>49</Slides>
  <Notes>48</Notes>
  <HiddenSlides>5</HiddenSlides>
  <MMClips>32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Aptos</vt:lpstr>
      <vt:lpstr>Arial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1 - Simple Bifurcation 1,1,0 </vt:lpstr>
      <vt:lpstr>PowerPoint Presentation</vt:lpstr>
      <vt:lpstr>PowerPoint Presentation</vt:lpstr>
      <vt:lpstr>PowerPoint Presentation</vt:lpstr>
      <vt:lpstr>Case 1 - Simple Bifurcation 1,1,0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Charlotte Jones</cp:lastModifiedBy>
  <cp:revision>5</cp:revision>
  <dcterms:created xsi:type="dcterms:W3CDTF">2026-06-18T11:37:42Z</dcterms:created>
  <dcterms:modified xsi:type="dcterms:W3CDTF">2026-08-13T10:16:16Z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0x010100D51094B6CC6EB64F8B5CE1AEDA71A534</vt:lpwstr>
  </property>
</Properties>
</file>