
<file path=[Content_Types].xml><?xml version="1.0" encoding="utf-8"?>
<Types xmlns="http://schemas.openxmlformats.org/package/2006/content-types">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6_FA2AD859.xml" ContentType="application/vnd.ms-powerpoint.comment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sldIdLst>
    <p:sldId id="256" r:id="rId5"/>
    <p:sldId id="257" r:id="rId6"/>
    <p:sldId id="258" r:id="rId7"/>
    <p:sldId id="262" r:id="rId8"/>
    <p:sldId id="273" r:id="rId9"/>
    <p:sldId id="274" r:id="rId10"/>
    <p:sldId id="275" r:id="rId11"/>
    <p:sldId id="276" r:id="rId12"/>
    <p:sldId id="263" r:id="rId13"/>
    <p:sldId id="265" r:id="rId14"/>
    <p:sldId id="264" r:id="rId15"/>
    <p:sldId id="267" r:id="rId16"/>
    <p:sldId id="270" r:id="rId17"/>
    <p:sldId id="271" r:id="rId18"/>
    <p:sldId id="277" r:id="rId19"/>
    <p:sldId id="278" r:id="rId20"/>
    <p:sldId id="281" r:id="rId21"/>
    <p:sldId id="283" r:id="rId22"/>
    <p:sldId id="301" r:id="rId23"/>
    <p:sldId id="314" r:id="rId24"/>
    <p:sldId id="282" r:id="rId25"/>
    <p:sldId id="302" r:id="rId26"/>
    <p:sldId id="284" r:id="rId27"/>
    <p:sldId id="308" r:id="rId28"/>
    <p:sldId id="300" r:id="rId29"/>
    <p:sldId id="304" r:id="rId30"/>
    <p:sldId id="288" r:id="rId31"/>
    <p:sldId id="306" r:id="rId32"/>
    <p:sldId id="305" r:id="rId33"/>
    <p:sldId id="312" r:id="rId34"/>
    <p:sldId id="285" r:id="rId35"/>
    <p:sldId id="309" r:id="rId36"/>
    <p:sldId id="289" r:id="rId37"/>
    <p:sldId id="310" r:id="rId38"/>
    <p:sldId id="313" r:id="rId39"/>
    <p:sldId id="311" r:id="rId40"/>
    <p:sldId id="299" r:id="rId41"/>
    <p:sldId id="291" r:id="rId42"/>
    <p:sldId id="294" r:id="rId43"/>
    <p:sldId id="261" r:id="rId44"/>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0E4DAB-A1DA-5807-F415-EFAD05B4933D}" name="PARZA, Henry (TORBAY AND SOUTH DEVON NHS FOUNDATION TRUST)" initials="HP" userId="S::henry.parza@nhs.net::7b509082-e430-4a08-8aae-05bf079415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21B"/>
    <a:srgbClr val="C80000"/>
    <a:srgbClr val="E883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0484" autoAdjust="0"/>
  </p:normalViewPr>
  <p:slideViewPr>
    <p:cSldViewPr snapToGrid="0" snapToObjects="1">
      <p:cViewPr>
        <p:scale>
          <a:sx n="37" d="100"/>
          <a:sy n="37" d="100"/>
        </p:scale>
        <p:origin x="504" y="0"/>
      </p:cViewPr>
      <p:guideLst/>
    </p:cSldViewPr>
  </p:slideViewPr>
  <p:notesTextViewPr>
    <p:cViewPr>
      <p:scale>
        <a:sx n="1" d="1"/>
        <a:sy n="1" d="1"/>
      </p:scale>
      <p:origin x="0" y="-30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comments/modernComment_106_FA2AD859.xml><?xml version="1.0" encoding="utf-8"?>
<p188:cmLst xmlns:a="http://schemas.openxmlformats.org/drawingml/2006/main" xmlns:r="http://schemas.openxmlformats.org/officeDocument/2006/relationships" xmlns:p188="http://schemas.microsoft.com/office/powerpoint/2018/8/main">
  <p188:cm id="{0D650B68-E59F-42CE-9432-29332BFA33C8}" authorId="{110E4DAB-A1DA-5807-F415-EFAD05B4933D}" created="2026-07-08T14:11:33.494">
    <pc:sldMkLst xmlns:pc="http://schemas.microsoft.com/office/powerpoint/2013/main/command">
      <pc:docMk/>
      <pc:sldMk cId="4197111897" sldId="262"/>
    </pc:sldMkLst>
    <p188:txBody>
      <a:bodyPr/>
      <a:lstStyle/>
      <a:p>
        <a:r>
          <a:rPr lang="en-GB"/>
          <a:t>Today we’ll present a rare but significant complication during primary PCI. Apart from focusing solely on the technical management, we’ll explore how communication, human factors and multidisciplinary collaboration influenced patient care before, during and after the complication</a:t>
        </a:r>
      </a:p>
    </p188:txBody>
  </p188:cm>
</p188: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C4F1F2-75B5-49DB-BED9-027F36148DB6}"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GB"/>
        </a:p>
      </dgm:t>
    </dgm:pt>
    <dgm:pt modelId="{D2FD4B5C-259A-41BD-AC70-B1D37A9D1E24}">
      <dgm:prSet custT="1"/>
      <dgm:spPr>
        <a:xfrm>
          <a:off x="6498" y="1305401"/>
          <a:ext cx="3382943" cy="1740535"/>
        </a:xfrm>
        <a:prstGeom prst="roundRect">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2800" b="0" dirty="0">
              <a:solidFill>
                <a:sysClr val="window" lastClr="FFFFFF"/>
              </a:solidFill>
              <a:latin typeface="Arial" panose="020B0604020202020204" pitchFamily="34" charset="0"/>
              <a:ea typeface="+mn-ea"/>
              <a:cs typeface="Arial" panose="020B0604020202020204" pitchFamily="34" charset="0"/>
            </a:rPr>
            <a:t>66-year-old male</a:t>
          </a:r>
        </a:p>
      </dgm:t>
    </dgm:pt>
    <dgm:pt modelId="{B2117579-EA03-4572-900D-70112384712D}" type="parTrans" cxnId="{27006002-9875-4491-B655-A99DCAB23FD5}">
      <dgm:prSet/>
      <dgm:spPr/>
      <dgm:t>
        <a:bodyPr/>
        <a:lstStyle/>
        <a:p>
          <a:endParaRPr lang="en-GB">
            <a:latin typeface="Arial" panose="020B0604020202020204" pitchFamily="34" charset="0"/>
            <a:cs typeface="Arial" panose="020B0604020202020204" pitchFamily="34" charset="0"/>
          </a:endParaRPr>
        </a:p>
      </dgm:t>
    </dgm:pt>
    <dgm:pt modelId="{11F2C50F-6C1A-4DDF-92EB-FCB674BFD97F}" type="sibTrans" cxnId="{27006002-9875-4491-B655-A99DCAB23FD5}">
      <dgm:prSet/>
      <dgm:spPr/>
      <dgm:t>
        <a:bodyPr/>
        <a:lstStyle/>
        <a:p>
          <a:endParaRPr lang="en-GB">
            <a:latin typeface="Arial" panose="020B0604020202020204" pitchFamily="34" charset="0"/>
            <a:cs typeface="Arial" panose="020B0604020202020204" pitchFamily="34" charset="0"/>
          </a:endParaRPr>
        </a:p>
      </dgm:t>
    </dgm:pt>
    <dgm:pt modelId="{76FC625C-444B-4C95-8C17-832A73F6CE30}">
      <dgm:prSet custT="1"/>
      <dgm:spPr>
        <a:xfrm>
          <a:off x="3566328" y="1305401"/>
          <a:ext cx="3382943" cy="1740535"/>
        </a:xfrm>
        <a:prstGeom prst="roundRect">
          <a:avLst/>
        </a:prstGeom>
        <a:solidFill>
          <a:srgbClr val="A02B93">
            <a:hueOff val="-6076075"/>
            <a:satOff val="-413"/>
            <a:lumOff val="981"/>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sz="2400" b="1" dirty="0">
              <a:solidFill>
                <a:sysClr val="window" lastClr="FFFFFF"/>
              </a:solidFill>
              <a:latin typeface="Arial" panose="020B0604020202020204" pitchFamily="34" charset="0"/>
              <a:ea typeface="+mn-ea"/>
              <a:cs typeface="Arial" panose="020B0604020202020204" pitchFamily="34" charset="0"/>
            </a:rPr>
            <a:t>PMH: </a:t>
          </a:r>
          <a:r>
            <a:rPr lang="en-GB" sz="2400" b="0" dirty="0">
              <a:solidFill>
                <a:sysClr val="window" lastClr="FFFFFF"/>
              </a:solidFill>
              <a:latin typeface="Arial" panose="020B0604020202020204" pitchFamily="34" charset="0"/>
              <a:ea typeface="+mn-ea"/>
              <a:cs typeface="Arial" panose="020B0604020202020204" pitchFamily="34" charset="0"/>
            </a:rPr>
            <a:t>IDDM, Anxiety. </a:t>
          </a:r>
          <a:r>
            <a:rPr lang="en-GB" sz="2400" dirty="0">
              <a:solidFill>
                <a:sysClr val="window" lastClr="FFFFFF"/>
              </a:solidFill>
              <a:latin typeface="Arial" panose="020B0604020202020204" pitchFamily="34" charset="0"/>
              <a:ea typeface="+mn-ea"/>
              <a:cs typeface="Arial" panose="020B0604020202020204" pitchFamily="34" charset="0"/>
            </a:rPr>
            <a:t>NAFLD gastric reflux, prolapsed lumber intervertebral disc. </a:t>
          </a:r>
        </a:p>
        <a:p>
          <a:pPr>
            <a:buNone/>
          </a:pPr>
          <a:r>
            <a:rPr lang="en-GB" sz="2400" dirty="0">
              <a:solidFill>
                <a:sysClr val="window" lastClr="FFFFFF"/>
              </a:solidFill>
              <a:latin typeface="Arial" panose="020B0604020202020204" pitchFamily="34" charset="0"/>
              <a:ea typeface="+mn-ea"/>
              <a:cs typeface="Arial" panose="020B0604020202020204" pitchFamily="34" charset="0"/>
            </a:rPr>
            <a:t>Medically managed late presenting STEMI 2015, mild LVSD</a:t>
          </a:r>
          <a:endParaRPr lang="en-GB" sz="2400" b="1" dirty="0">
            <a:solidFill>
              <a:sysClr val="window" lastClr="FFFFFF"/>
            </a:solidFill>
            <a:latin typeface="Arial" panose="020B0604020202020204" pitchFamily="34" charset="0"/>
            <a:ea typeface="+mn-ea"/>
            <a:cs typeface="Arial" panose="020B0604020202020204" pitchFamily="34" charset="0"/>
          </a:endParaRPr>
        </a:p>
      </dgm:t>
    </dgm:pt>
    <dgm:pt modelId="{D9C97935-353C-4AD7-B44D-B12CB65A3AF5}" type="parTrans" cxnId="{79E6A30B-A46C-4A2A-AF20-DDFF3A4C8777}">
      <dgm:prSet/>
      <dgm:spPr/>
      <dgm:t>
        <a:bodyPr/>
        <a:lstStyle/>
        <a:p>
          <a:endParaRPr lang="en-GB">
            <a:latin typeface="Arial" panose="020B0604020202020204" pitchFamily="34" charset="0"/>
            <a:cs typeface="Arial" panose="020B0604020202020204" pitchFamily="34" charset="0"/>
          </a:endParaRPr>
        </a:p>
      </dgm:t>
    </dgm:pt>
    <dgm:pt modelId="{52631892-A188-4375-A0E0-3BDC3CF27408}" type="sibTrans" cxnId="{79E6A30B-A46C-4A2A-AF20-DDFF3A4C8777}">
      <dgm:prSet/>
      <dgm:spPr/>
      <dgm:t>
        <a:bodyPr/>
        <a:lstStyle/>
        <a:p>
          <a:endParaRPr lang="en-GB">
            <a:latin typeface="Arial" panose="020B0604020202020204" pitchFamily="34" charset="0"/>
            <a:cs typeface="Arial" panose="020B0604020202020204" pitchFamily="34" charset="0"/>
          </a:endParaRPr>
        </a:p>
      </dgm:t>
    </dgm:pt>
    <dgm:pt modelId="{13AAD4C1-1466-4F0C-9F2D-09FD975D8CA3}">
      <dgm:prSet custT="1"/>
      <dgm:spPr>
        <a:xfrm>
          <a:off x="7126157" y="1305401"/>
          <a:ext cx="3382943" cy="1740535"/>
        </a:xfrm>
        <a:prstGeom prst="roundRect">
          <a:avLst/>
        </a:prstGeom>
        <a:solidFill>
          <a:srgbClr val="A02B93">
            <a:hueOff val="-12152150"/>
            <a:satOff val="-826"/>
            <a:lumOff val="1961"/>
            <a:alphaOff val="0"/>
          </a:srgbClr>
        </a:solidFill>
        <a:ln w="19050" cap="flat" cmpd="sng" algn="ctr">
          <a:solidFill>
            <a:sysClr val="window" lastClr="FFFFFF">
              <a:hueOff val="0"/>
              <a:satOff val="0"/>
              <a:lumOff val="0"/>
              <a:alphaOff val="0"/>
            </a:sysClr>
          </a:solidFill>
          <a:prstDash val="solid"/>
          <a:miter lim="800000"/>
        </a:ln>
        <a:effectLst/>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GB" sz="2800" dirty="0">
            <a:solidFill>
              <a:sysClr val="window" lastClr="FFFFFF"/>
            </a:solidFill>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GB" sz="2800" dirty="0">
              <a:solidFill>
                <a:sysClr val="window" lastClr="FFFFFF"/>
              </a:solidFill>
              <a:latin typeface="Arial" panose="020B0604020202020204" pitchFamily="34" charset="0"/>
              <a:ea typeface="+mn-ea"/>
              <a:cs typeface="Arial" panose="020B0604020202020204" pitchFamily="34" charset="0"/>
            </a:rPr>
            <a:t>Chest pain </a:t>
          </a:r>
          <a:r>
            <a:rPr lang="en-GB" sz="2800" b="1" dirty="0">
              <a:solidFill>
                <a:sysClr val="window" lastClr="FFFFFF"/>
              </a:solidFill>
              <a:latin typeface="Arial" panose="020B0604020202020204" pitchFamily="34" charset="0"/>
              <a:ea typeface="+mn-ea"/>
              <a:cs typeface="Arial" panose="020B0604020202020204" pitchFamily="34" charset="0"/>
            </a:rPr>
            <a:t>16:30</a:t>
          </a:r>
          <a:br>
            <a:rPr lang="en-GB" sz="2800" dirty="0">
              <a:solidFill>
                <a:sysClr val="window" lastClr="FFFFFF"/>
              </a:solidFill>
              <a:latin typeface="Arial" panose="020B0604020202020204" pitchFamily="34" charset="0"/>
              <a:ea typeface="+mn-ea"/>
              <a:cs typeface="Arial" panose="020B0604020202020204" pitchFamily="34" charset="0"/>
            </a:rPr>
          </a:br>
          <a:r>
            <a:rPr lang="en-GB" sz="2800" dirty="0">
              <a:solidFill>
                <a:sysClr val="window" lastClr="FFFFFF"/>
              </a:solidFill>
              <a:latin typeface="Arial" panose="020B0604020202020204" pitchFamily="34" charset="0"/>
              <a:ea typeface="+mn-ea"/>
              <a:cs typeface="Arial" panose="020B0604020202020204" pitchFamily="34" charset="0"/>
            </a:rPr>
            <a:t>Call for help </a:t>
          </a:r>
          <a:r>
            <a:rPr lang="en-GB" sz="2800" b="1" dirty="0">
              <a:solidFill>
                <a:sysClr val="window" lastClr="FFFFFF"/>
              </a:solidFill>
              <a:latin typeface="Arial" panose="020B0604020202020204" pitchFamily="34" charset="0"/>
              <a:ea typeface="+mn-ea"/>
              <a:cs typeface="Arial" panose="020B0604020202020204" pitchFamily="34" charset="0"/>
            </a:rPr>
            <a:t>16:38</a:t>
          </a:r>
          <a:br>
            <a:rPr lang="en-GB" sz="2800" dirty="0">
              <a:solidFill>
                <a:sysClr val="window" lastClr="FFFFFF"/>
              </a:solidFill>
              <a:latin typeface="Arial" panose="020B0604020202020204" pitchFamily="34" charset="0"/>
              <a:ea typeface="+mn-ea"/>
              <a:cs typeface="Arial" panose="020B0604020202020204" pitchFamily="34" charset="0"/>
            </a:rPr>
          </a:br>
          <a:r>
            <a:rPr lang="en-GB" sz="2800" dirty="0">
              <a:solidFill>
                <a:sysClr val="window" lastClr="FFFFFF"/>
              </a:solidFill>
              <a:latin typeface="Arial" panose="020B0604020202020204" pitchFamily="34" charset="0"/>
              <a:ea typeface="+mn-ea"/>
              <a:cs typeface="Arial" panose="020B0604020202020204" pitchFamily="34" charset="0"/>
            </a:rPr>
            <a:t>ECG </a:t>
          </a:r>
          <a:r>
            <a:rPr lang="en-GB" sz="2800" b="1" dirty="0">
              <a:solidFill>
                <a:sysClr val="window" lastClr="FFFFFF"/>
              </a:solidFill>
              <a:latin typeface="Arial" panose="020B0604020202020204" pitchFamily="34" charset="0"/>
              <a:ea typeface="+mn-ea"/>
              <a:cs typeface="Arial" panose="020B0604020202020204" pitchFamily="34" charset="0"/>
            </a:rPr>
            <a:t>17: 23</a:t>
          </a:r>
        </a:p>
        <a:p>
          <a:pPr marL="0" lvl="0" defTabSz="1066800">
            <a:lnSpc>
              <a:spcPct val="90000"/>
            </a:lnSpc>
            <a:spcBef>
              <a:spcPct val="0"/>
            </a:spcBef>
            <a:spcAft>
              <a:spcPct val="35000"/>
            </a:spcAft>
            <a:buNone/>
          </a:pPr>
          <a:endParaRPr lang="en-GB" sz="2800" dirty="0">
            <a:solidFill>
              <a:sysClr val="window" lastClr="FFFFFF"/>
            </a:solidFill>
            <a:latin typeface="Arial" panose="020B0604020202020204" pitchFamily="34" charset="0"/>
            <a:ea typeface="+mn-ea"/>
            <a:cs typeface="Arial" panose="020B0604020202020204" pitchFamily="34" charset="0"/>
          </a:endParaRPr>
        </a:p>
      </dgm:t>
    </dgm:pt>
    <dgm:pt modelId="{CC851CE5-0600-4FBB-B679-983CE7AC20CB}" type="parTrans" cxnId="{E58BE355-CD33-4B28-96DD-82D565F372CA}">
      <dgm:prSet/>
      <dgm:spPr/>
      <dgm:t>
        <a:bodyPr/>
        <a:lstStyle/>
        <a:p>
          <a:endParaRPr lang="en-GB">
            <a:latin typeface="Arial" panose="020B0604020202020204" pitchFamily="34" charset="0"/>
            <a:cs typeface="Arial" panose="020B0604020202020204" pitchFamily="34" charset="0"/>
          </a:endParaRPr>
        </a:p>
      </dgm:t>
    </dgm:pt>
    <dgm:pt modelId="{CD7F0E31-59FE-4761-9EB0-D6BA49F0ABEA}" type="sibTrans" cxnId="{E58BE355-CD33-4B28-96DD-82D565F372CA}">
      <dgm:prSet/>
      <dgm:spPr/>
      <dgm:t>
        <a:bodyPr/>
        <a:lstStyle/>
        <a:p>
          <a:endParaRPr lang="en-GB">
            <a:latin typeface="Arial" panose="020B0604020202020204" pitchFamily="34" charset="0"/>
            <a:cs typeface="Arial" panose="020B0604020202020204" pitchFamily="34" charset="0"/>
          </a:endParaRPr>
        </a:p>
      </dgm:t>
    </dgm:pt>
    <dgm:pt modelId="{659D6DB1-A834-4E58-B3AC-24FBFBDFCEE9}" type="pres">
      <dgm:prSet presAssocID="{1FC4F1F2-75B5-49DB-BED9-027F36148DB6}" presName="CompostProcess" presStyleCnt="0">
        <dgm:presLayoutVars>
          <dgm:dir/>
          <dgm:resizeHandles val="exact"/>
        </dgm:presLayoutVars>
      </dgm:prSet>
      <dgm:spPr/>
    </dgm:pt>
    <dgm:pt modelId="{8EFF7DCE-1C29-4877-857E-7B4080D782F7}" type="pres">
      <dgm:prSet presAssocID="{1FC4F1F2-75B5-49DB-BED9-027F36148DB6}" presName="arrow" presStyleLbl="bgShp" presStyleIdx="0" presStyleCnt="1" custLinFactNeighborX="0" custLinFactNeighborY="-1061"/>
      <dgm:spPr>
        <a:xfrm>
          <a:off x="788669" y="0"/>
          <a:ext cx="8938260" cy="4351338"/>
        </a:xfrm>
        <a:prstGeom prst="rightArrow">
          <a:avLst/>
        </a:prstGeom>
        <a:solidFill>
          <a:srgbClr val="A02B93">
            <a:tint val="40000"/>
            <a:hueOff val="0"/>
            <a:satOff val="0"/>
            <a:lumOff val="0"/>
            <a:alphaOff val="0"/>
          </a:srgbClr>
        </a:solidFill>
        <a:ln>
          <a:noFill/>
        </a:ln>
        <a:effectLst/>
      </dgm:spPr>
    </dgm:pt>
    <dgm:pt modelId="{AB3B57B3-C521-4D28-B95D-3D81DADDF3C7}" type="pres">
      <dgm:prSet presAssocID="{1FC4F1F2-75B5-49DB-BED9-027F36148DB6}" presName="linearProcess" presStyleCnt="0"/>
      <dgm:spPr/>
    </dgm:pt>
    <dgm:pt modelId="{2964536A-8E7A-48F3-8C2F-0C1CF2153C59}" type="pres">
      <dgm:prSet presAssocID="{D2FD4B5C-259A-41BD-AC70-B1D37A9D1E24}" presName="textNode" presStyleLbl="node1" presStyleIdx="0" presStyleCnt="3">
        <dgm:presLayoutVars>
          <dgm:bulletEnabled val="1"/>
        </dgm:presLayoutVars>
      </dgm:prSet>
      <dgm:spPr/>
    </dgm:pt>
    <dgm:pt modelId="{0B86CCC4-C985-4B35-AB0E-D317F5922949}" type="pres">
      <dgm:prSet presAssocID="{11F2C50F-6C1A-4DDF-92EB-FCB674BFD97F}" presName="sibTrans" presStyleCnt="0"/>
      <dgm:spPr/>
    </dgm:pt>
    <dgm:pt modelId="{FABA4E4B-9E4D-4737-B92E-0783B79D6C32}" type="pres">
      <dgm:prSet presAssocID="{76FC625C-444B-4C95-8C17-832A73F6CE30}" presName="textNode" presStyleLbl="node1" presStyleIdx="1" presStyleCnt="3" custLinFactNeighborX="-34779" custLinFactNeighborY="1412">
        <dgm:presLayoutVars>
          <dgm:bulletEnabled val="1"/>
        </dgm:presLayoutVars>
      </dgm:prSet>
      <dgm:spPr/>
    </dgm:pt>
    <dgm:pt modelId="{2333256A-1991-4AA9-B856-1139BD9DD5DF}" type="pres">
      <dgm:prSet presAssocID="{52631892-A188-4375-A0E0-3BDC3CF27408}" presName="sibTrans" presStyleCnt="0"/>
      <dgm:spPr/>
    </dgm:pt>
    <dgm:pt modelId="{80AA645C-C329-471E-A434-EC96B7974F7B}" type="pres">
      <dgm:prSet presAssocID="{13AAD4C1-1466-4F0C-9F2D-09FD975D8CA3}" presName="textNode" presStyleLbl="node1" presStyleIdx="2" presStyleCnt="3" custLinFactNeighborX="-85752" custLinFactNeighborY="372">
        <dgm:presLayoutVars>
          <dgm:bulletEnabled val="1"/>
        </dgm:presLayoutVars>
      </dgm:prSet>
      <dgm:spPr/>
    </dgm:pt>
  </dgm:ptLst>
  <dgm:cxnLst>
    <dgm:cxn modelId="{27006002-9875-4491-B655-A99DCAB23FD5}" srcId="{1FC4F1F2-75B5-49DB-BED9-027F36148DB6}" destId="{D2FD4B5C-259A-41BD-AC70-B1D37A9D1E24}" srcOrd="0" destOrd="0" parTransId="{B2117579-EA03-4572-900D-70112384712D}" sibTransId="{11F2C50F-6C1A-4DDF-92EB-FCB674BFD97F}"/>
    <dgm:cxn modelId="{79E6A30B-A46C-4A2A-AF20-DDFF3A4C8777}" srcId="{1FC4F1F2-75B5-49DB-BED9-027F36148DB6}" destId="{76FC625C-444B-4C95-8C17-832A73F6CE30}" srcOrd="1" destOrd="0" parTransId="{D9C97935-353C-4AD7-B44D-B12CB65A3AF5}" sibTransId="{52631892-A188-4375-A0E0-3BDC3CF27408}"/>
    <dgm:cxn modelId="{E58BE355-CD33-4B28-96DD-82D565F372CA}" srcId="{1FC4F1F2-75B5-49DB-BED9-027F36148DB6}" destId="{13AAD4C1-1466-4F0C-9F2D-09FD975D8CA3}" srcOrd="2" destOrd="0" parTransId="{CC851CE5-0600-4FBB-B679-983CE7AC20CB}" sibTransId="{CD7F0E31-59FE-4761-9EB0-D6BA49F0ABEA}"/>
    <dgm:cxn modelId="{887EE5B4-DFA2-4730-9350-2C45A0C9FA0F}" type="presOf" srcId="{1FC4F1F2-75B5-49DB-BED9-027F36148DB6}" destId="{659D6DB1-A834-4E58-B3AC-24FBFBDFCEE9}" srcOrd="0" destOrd="0" presId="urn:microsoft.com/office/officeart/2005/8/layout/hProcess9"/>
    <dgm:cxn modelId="{1E3706C8-9BAD-4C75-A0EF-7250E4F13ECE}" type="presOf" srcId="{76FC625C-444B-4C95-8C17-832A73F6CE30}" destId="{FABA4E4B-9E4D-4737-B92E-0783B79D6C32}" srcOrd="0" destOrd="0" presId="urn:microsoft.com/office/officeart/2005/8/layout/hProcess9"/>
    <dgm:cxn modelId="{7E2CB6D3-4C56-4486-B55E-F94F5F540EBF}" type="presOf" srcId="{13AAD4C1-1466-4F0C-9F2D-09FD975D8CA3}" destId="{80AA645C-C329-471E-A434-EC96B7974F7B}" srcOrd="0" destOrd="0" presId="urn:microsoft.com/office/officeart/2005/8/layout/hProcess9"/>
    <dgm:cxn modelId="{D42612F5-89F0-4E23-A08A-2124784E9F40}" type="presOf" srcId="{D2FD4B5C-259A-41BD-AC70-B1D37A9D1E24}" destId="{2964536A-8E7A-48F3-8C2F-0C1CF2153C59}" srcOrd="0" destOrd="0" presId="urn:microsoft.com/office/officeart/2005/8/layout/hProcess9"/>
    <dgm:cxn modelId="{5A44099D-3302-4641-B574-C97DE9202004}" type="presParOf" srcId="{659D6DB1-A834-4E58-B3AC-24FBFBDFCEE9}" destId="{8EFF7DCE-1C29-4877-857E-7B4080D782F7}" srcOrd="0" destOrd="0" presId="urn:microsoft.com/office/officeart/2005/8/layout/hProcess9"/>
    <dgm:cxn modelId="{745E68A4-3CC9-49BE-A4D5-5654FB0E3824}" type="presParOf" srcId="{659D6DB1-A834-4E58-B3AC-24FBFBDFCEE9}" destId="{AB3B57B3-C521-4D28-B95D-3D81DADDF3C7}" srcOrd="1" destOrd="0" presId="urn:microsoft.com/office/officeart/2005/8/layout/hProcess9"/>
    <dgm:cxn modelId="{C062146D-47B8-4CF0-A0F3-E04778C51D3F}" type="presParOf" srcId="{AB3B57B3-C521-4D28-B95D-3D81DADDF3C7}" destId="{2964536A-8E7A-48F3-8C2F-0C1CF2153C59}" srcOrd="0" destOrd="0" presId="urn:microsoft.com/office/officeart/2005/8/layout/hProcess9"/>
    <dgm:cxn modelId="{327F2B3D-0234-478B-9425-F456B26C13C3}" type="presParOf" srcId="{AB3B57B3-C521-4D28-B95D-3D81DADDF3C7}" destId="{0B86CCC4-C985-4B35-AB0E-D317F5922949}" srcOrd="1" destOrd="0" presId="urn:microsoft.com/office/officeart/2005/8/layout/hProcess9"/>
    <dgm:cxn modelId="{D7290A56-709D-461B-8819-90E91FD308BE}" type="presParOf" srcId="{AB3B57B3-C521-4D28-B95D-3D81DADDF3C7}" destId="{FABA4E4B-9E4D-4737-B92E-0783B79D6C32}" srcOrd="2" destOrd="0" presId="urn:microsoft.com/office/officeart/2005/8/layout/hProcess9"/>
    <dgm:cxn modelId="{01EAF149-38B0-42A4-BD3C-B09C937ABDBF}" type="presParOf" srcId="{AB3B57B3-C521-4D28-B95D-3D81DADDF3C7}" destId="{2333256A-1991-4AA9-B856-1139BD9DD5DF}" srcOrd="3" destOrd="0" presId="urn:microsoft.com/office/officeart/2005/8/layout/hProcess9"/>
    <dgm:cxn modelId="{05C64650-2853-44E1-AB21-AA98AF657B7C}" type="presParOf" srcId="{AB3B57B3-C521-4D28-B95D-3D81DADDF3C7}" destId="{80AA645C-C329-471E-A434-EC96B7974F7B}"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D2C4E7-F494-466B-8D4F-E9142A92B44C}"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GB"/>
        </a:p>
      </dgm:t>
    </dgm:pt>
    <dgm:pt modelId="{D3C440E1-E33D-48E0-899D-68D2B418F284}">
      <dgm:prSet/>
      <dgm:spPr>
        <a:xfrm>
          <a:off x="3364992" y="0"/>
          <a:ext cx="3785616" cy="1325563"/>
        </a:xfrm>
        <a:prstGeom prst="roundRect">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Arial" panose="020B0604020202020204" pitchFamily="34" charset="0"/>
              <a:ea typeface="+mn-ea"/>
              <a:cs typeface="Arial" panose="020B0604020202020204" pitchFamily="34" charset="0"/>
            </a:rPr>
            <a:t>How to proceed here?</a:t>
          </a:r>
        </a:p>
      </dgm:t>
    </dgm:pt>
    <dgm:pt modelId="{9B367159-C0B3-4F2D-B0ED-91C34CA86B40}" type="parTrans" cxnId="{57FD572B-A365-453F-9003-F32B40BA764F}">
      <dgm:prSet/>
      <dgm:spPr/>
      <dgm:t>
        <a:bodyPr/>
        <a:lstStyle/>
        <a:p>
          <a:endParaRPr lang="en-GB">
            <a:latin typeface="Arial" panose="020B0604020202020204" pitchFamily="34" charset="0"/>
            <a:cs typeface="Arial" panose="020B0604020202020204" pitchFamily="34" charset="0"/>
          </a:endParaRPr>
        </a:p>
      </dgm:t>
    </dgm:pt>
    <dgm:pt modelId="{CB94EC7A-C128-491E-A2FC-A042573B1F3E}" type="sibTrans" cxnId="{57FD572B-A365-453F-9003-F32B40BA764F}">
      <dgm:prSet/>
      <dgm:spPr/>
      <dgm:t>
        <a:bodyPr/>
        <a:lstStyle/>
        <a:p>
          <a:endParaRPr lang="en-GB">
            <a:latin typeface="Arial" panose="020B0604020202020204" pitchFamily="34" charset="0"/>
            <a:cs typeface="Arial" panose="020B0604020202020204" pitchFamily="34" charset="0"/>
          </a:endParaRPr>
        </a:p>
      </dgm:t>
    </dgm:pt>
    <dgm:pt modelId="{AFF9EACC-E314-466C-9788-411D9D084AAF}" type="pres">
      <dgm:prSet presAssocID="{DBD2C4E7-F494-466B-8D4F-E9142A92B44C}" presName="Name0" presStyleCnt="0">
        <dgm:presLayoutVars>
          <dgm:dir/>
          <dgm:animLvl val="lvl"/>
          <dgm:resizeHandles val="exact"/>
        </dgm:presLayoutVars>
      </dgm:prSet>
      <dgm:spPr/>
    </dgm:pt>
    <dgm:pt modelId="{6CD6B320-E7F1-4187-9713-8E0188F1BA26}" type="pres">
      <dgm:prSet presAssocID="{D3C440E1-E33D-48E0-899D-68D2B418F284}" presName="linNode" presStyleCnt="0"/>
      <dgm:spPr/>
    </dgm:pt>
    <dgm:pt modelId="{B63DB8C5-E64E-4FE0-BC3B-DBE34F2F5C7E}" type="pres">
      <dgm:prSet presAssocID="{D3C440E1-E33D-48E0-899D-68D2B418F284}" presName="parentText" presStyleLbl="node1" presStyleIdx="0" presStyleCnt="1">
        <dgm:presLayoutVars>
          <dgm:chMax val="1"/>
          <dgm:bulletEnabled val="1"/>
        </dgm:presLayoutVars>
      </dgm:prSet>
      <dgm:spPr/>
    </dgm:pt>
  </dgm:ptLst>
  <dgm:cxnLst>
    <dgm:cxn modelId="{57FD572B-A365-453F-9003-F32B40BA764F}" srcId="{DBD2C4E7-F494-466B-8D4F-E9142A92B44C}" destId="{D3C440E1-E33D-48E0-899D-68D2B418F284}" srcOrd="0" destOrd="0" parTransId="{9B367159-C0B3-4F2D-B0ED-91C34CA86B40}" sibTransId="{CB94EC7A-C128-491E-A2FC-A042573B1F3E}"/>
    <dgm:cxn modelId="{3D727641-CD77-406E-93F9-85B2D72BD895}" type="presOf" srcId="{D3C440E1-E33D-48E0-899D-68D2B418F284}" destId="{B63DB8C5-E64E-4FE0-BC3B-DBE34F2F5C7E}" srcOrd="0" destOrd="0" presId="urn:microsoft.com/office/officeart/2005/8/layout/vList5"/>
    <dgm:cxn modelId="{0C2643C2-6AB5-4C47-9A6F-C268F892F083}" type="presOf" srcId="{DBD2C4E7-F494-466B-8D4F-E9142A92B44C}" destId="{AFF9EACC-E314-466C-9788-411D9D084AAF}" srcOrd="0" destOrd="0" presId="urn:microsoft.com/office/officeart/2005/8/layout/vList5"/>
    <dgm:cxn modelId="{852400CE-4429-417B-BBA2-8E5DE13C456B}" type="presParOf" srcId="{AFF9EACC-E314-466C-9788-411D9D084AAF}" destId="{6CD6B320-E7F1-4187-9713-8E0188F1BA26}" srcOrd="0" destOrd="0" presId="urn:microsoft.com/office/officeart/2005/8/layout/vList5"/>
    <dgm:cxn modelId="{C0370532-E6F0-4EF3-9DE5-1094DF8957EA}" type="presParOf" srcId="{6CD6B320-E7F1-4187-9713-8E0188F1BA26}" destId="{B63DB8C5-E64E-4FE0-BC3B-DBE34F2F5C7E}"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A18EDC-DB52-4452-8D32-7F2D509FC2F0}"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GB"/>
        </a:p>
      </dgm:t>
    </dgm:pt>
    <dgm:pt modelId="{8103A2B0-DBF9-4753-84B8-44F6F3283BC6}">
      <dgm:prSet/>
      <dgm:spPr>
        <a:xfrm>
          <a:off x="5573268" y="0"/>
          <a:ext cx="3364992" cy="1827561"/>
        </a:xfrm>
        <a:prstGeom prst="rect">
          <a:avLst/>
        </a:prstGeom>
        <a:noFill/>
        <a:ln>
          <a:noFill/>
        </a:ln>
        <a:effectLst/>
      </dgm:spPr>
      <dgm:t>
        <a:bodyPr/>
        <a:lstStyle/>
        <a:p>
          <a:pPr>
            <a:buNone/>
          </a:pPr>
          <a:r>
            <a:rPr lang="en-GB" dirty="0">
              <a:solidFill>
                <a:schemeClr val="bg1"/>
              </a:solidFill>
              <a:latin typeface="Arial" panose="020B0604020202020204" pitchFamily="34" charset="0"/>
              <a:ea typeface="+mn-ea"/>
              <a:cs typeface="Arial" panose="020B0604020202020204" pitchFamily="34" charset="0"/>
            </a:rPr>
            <a:t>Proceed as usual</a:t>
          </a:r>
        </a:p>
      </dgm:t>
    </dgm:pt>
    <dgm:pt modelId="{8C9416CD-3F25-4BE3-ABD6-09DF0A43DAFA}" type="parTrans" cxnId="{4020B939-0C54-4FF8-B36E-4E0B86A36CF4}">
      <dgm:prSet/>
      <dgm:spPr/>
      <dgm:t>
        <a:bodyPr/>
        <a:lstStyle/>
        <a:p>
          <a:endParaRPr lang="en-GB">
            <a:latin typeface="Arial" panose="020B0604020202020204" pitchFamily="34" charset="0"/>
            <a:cs typeface="Arial" panose="020B0604020202020204" pitchFamily="34" charset="0"/>
          </a:endParaRPr>
        </a:p>
      </dgm:t>
    </dgm:pt>
    <dgm:pt modelId="{8F7C7086-1CF6-4743-95EA-C8A8AD18D0A6}" type="sibTrans" cxnId="{4020B939-0C54-4FF8-B36E-4E0B86A36CF4}">
      <dgm:prSet/>
      <dgm:spPr/>
      <dgm:t>
        <a:bodyPr/>
        <a:lstStyle/>
        <a:p>
          <a:endParaRPr lang="en-GB">
            <a:latin typeface="Arial" panose="020B0604020202020204" pitchFamily="34" charset="0"/>
            <a:cs typeface="Arial" panose="020B0604020202020204" pitchFamily="34" charset="0"/>
          </a:endParaRPr>
        </a:p>
      </dgm:t>
    </dgm:pt>
    <dgm:pt modelId="{0528F51C-C990-4A25-BDCA-BE030336351B}">
      <dgm:prSet/>
      <dgm:spPr>
        <a:xfrm>
          <a:off x="1577340" y="2523776"/>
          <a:ext cx="3364992" cy="1827561"/>
        </a:xfrm>
        <a:prstGeom prst="rect">
          <a:avLst/>
        </a:prstGeom>
        <a:noFill/>
        <a:ln>
          <a:noFill/>
        </a:ln>
        <a:effectLst/>
      </dgm:spPr>
      <dgm:t>
        <a:bodyPr/>
        <a:lstStyle/>
        <a:p>
          <a:pPr>
            <a:buNone/>
          </a:pPr>
          <a:r>
            <a:rPr lang="en-GB" dirty="0">
              <a:solidFill>
                <a:schemeClr val="bg1"/>
              </a:solidFill>
              <a:latin typeface="Arial" panose="020B0604020202020204" pitchFamily="34" charset="0"/>
              <a:ea typeface="+mn-ea"/>
              <a:cs typeface="Arial" panose="020B0604020202020204" pitchFamily="34" charset="0"/>
            </a:rPr>
            <a:t>Decline</a:t>
          </a:r>
        </a:p>
      </dgm:t>
    </dgm:pt>
    <dgm:pt modelId="{4EC5B8C1-EB75-4D2F-9995-902B8454D04B}" type="parTrans" cxnId="{6E97658D-A94E-4C4C-B96A-43ACF1E134AA}">
      <dgm:prSet/>
      <dgm:spPr/>
      <dgm:t>
        <a:bodyPr/>
        <a:lstStyle/>
        <a:p>
          <a:endParaRPr lang="en-GB">
            <a:latin typeface="Arial" panose="020B0604020202020204" pitchFamily="34" charset="0"/>
            <a:cs typeface="Arial" panose="020B0604020202020204" pitchFamily="34" charset="0"/>
          </a:endParaRPr>
        </a:p>
      </dgm:t>
    </dgm:pt>
    <dgm:pt modelId="{C0CB0848-9129-4DCA-9DE4-D618CC1B4678}" type="sibTrans" cxnId="{6E97658D-A94E-4C4C-B96A-43ACF1E134AA}">
      <dgm:prSet/>
      <dgm:spPr/>
      <dgm:t>
        <a:bodyPr/>
        <a:lstStyle/>
        <a:p>
          <a:endParaRPr lang="en-GB">
            <a:latin typeface="Arial" panose="020B0604020202020204" pitchFamily="34" charset="0"/>
            <a:cs typeface="Arial" panose="020B0604020202020204" pitchFamily="34" charset="0"/>
          </a:endParaRPr>
        </a:p>
      </dgm:t>
    </dgm:pt>
    <dgm:pt modelId="{EDAFEE27-FA1A-4EF2-A010-AEE58C015DD7}">
      <dgm:prSet/>
      <dgm:spPr/>
      <dgm:t>
        <a:bodyPr/>
        <a:lstStyle/>
        <a:p>
          <a:endParaRPr lang="en-GB">
            <a:latin typeface="Arial" panose="020B0604020202020204" pitchFamily="34" charset="0"/>
            <a:cs typeface="Arial" panose="020B0604020202020204" pitchFamily="34" charset="0"/>
          </a:endParaRPr>
        </a:p>
      </dgm:t>
    </dgm:pt>
    <dgm:pt modelId="{0CD190D1-E3BD-402B-882E-C5AC22F89CAE}" type="parTrans" cxnId="{0CE584FD-5260-46A1-8338-13563DBC1F14}">
      <dgm:prSet/>
      <dgm:spPr/>
      <dgm:t>
        <a:bodyPr/>
        <a:lstStyle/>
        <a:p>
          <a:endParaRPr lang="en-GB">
            <a:latin typeface="Arial" panose="020B0604020202020204" pitchFamily="34" charset="0"/>
            <a:cs typeface="Arial" panose="020B0604020202020204" pitchFamily="34" charset="0"/>
          </a:endParaRPr>
        </a:p>
      </dgm:t>
    </dgm:pt>
    <dgm:pt modelId="{5B5EB6B8-1DFD-41CE-B590-280146B9B605}" type="sibTrans" cxnId="{0CE584FD-5260-46A1-8338-13563DBC1F14}">
      <dgm:prSet/>
      <dgm:spPr/>
      <dgm:t>
        <a:bodyPr/>
        <a:lstStyle/>
        <a:p>
          <a:endParaRPr lang="en-GB">
            <a:latin typeface="Arial" panose="020B0604020202020204" pitchFamily="34" charset="0"/>
            <a:cs typeface="Arial" panose="020B0604020202020204" pitchFamily="34" charset="0"/>
          </a:endParaRPr>
        </a:p>
      </dgm:t>
    </dgm:pt>
    <dgm:pt modelId="{DE10A810-D82A-49D5-8E16-92C72A85659E}" type="pres">
      <dgm:prSet presAssocID="{69A18EDC-DB52-4452-8D32-7F2D509FC2F0}" presName="compositeShape" presStyleCnt="0">
        <dgm:presLayoutVars>
          <dgm:chMax val="2"/>
          <dgm:dir/>
          <dgm:resizeHandles val="exact"/>
        </dgm:presLayoutVars>
      </dgm:prSet>
      <dgm:spPr/>
    </dgm:pt>
    <dgm:pt modelId="{67D49E97-BEF3-4D8E-BD3F-C61AB196DA31}" type="pres">
      <dgm:prSet presAssocID="{69A18EDC-DB52-4452-8D32-7F2D509FC2F0}" presName="divider" presStyleLbl="fgShp" presStyleIdx="0" presStyleCnt="1" custScaleY="199225"/>
      <dgm:spPr>
        <a:xfrm rot="21300000">
          <a:off x="92647" y="887147"/>
          <a:ext cx="10330305" cy="2577042"/>
        </a:xfrm>
        <a:prstGeom prst="mathMinus">
          <a:avLst/>
        </a:prstGeom>
        <a:solidFill>
          <a:srgbClr val="FFFF00"/>
        </a:solidFill>
        <a:ln w="19050" cap="flat" cmpd="sng" algn="ctr">
          <a:solidFill>
            <a:sysClr val="window" lastClr="FFFFFF">
              <a:hueOff val="0"/>
              <a:satOff val="0"/>
              <a:lumOff val="0"/>
              <a:alphaOff val="0"/>
            </a:sysClr>
          </a:solidFill>
          <a:prstDash val="solid"/>
          <a:miter lim="800000"/>
        </a:ln>
        <a:effectLst/>
      </dgm:spPr>
    </dgm:pt>
    <dgm:pt modelId="{B1E06F28-FE6C-47AA-9AE8-9B3C7996ACD2}" type="pres">
      <dgm:prSet presAssocID="{8103A2B0-DBF9-4753-84B8-44F6F3283BC6}" presName="downArrow" presStyleLbl="node1" presStyleIdx="0" presStyleCnt="2"/>
      <dgm:spPr>
        <a:xfrm>
          <a:off x="1261872" y="217566"/>
          <a:ext cx="3154680" cy="1740535"/>
        </a:xfrm>
        <a:prstGeom prst="downArrow">
          <a:avLst/>
        </a:prstGeom>
        <a:solidFill>
          <a:srgbClr val="FF0000"/>
        </a:solidFill>
        <a:ln w="19050" cap="flat" cmpd="sng" algn="ctr">
          <a:solidFill>
            <a:sysClr val="window" lastClr="FFFFFF">
              <a:hueOff val="0"/>
              <a:satOff val="0"/>
              <a:lumOff val="0"/>
              <a:alphaOff val="0"/>
            </a:sysClr>
          </a:solidFill>
          <a:prstDash val="solid"/>
          <a:miter lim="800000"/>
        </a:ln>
        <a:effectLst/>
      </dgm:spPr>
    </dgm:pt>
    <dgm:pt modelId="{52AAAA88-2DAC-4229-B19F-F8977607383F}" type="pres">
      <dgm:prSet presAssocID="{8103A2B0-DBF9-4753-84B8-44F6F3283BC6}" presName="downArrowText" presStyleLbl="revTx" presStyleIdx="0" presStyleCnt="2">
        <dgm:presLayoutVars>
          <dgm:bulletEnabled val="1"/>
        </dgm:presLayoutVars>
      </dgm:prSet>
      <dgm:spPr/>
    </dgm:pt>
    <dgm:pt modelId="{8DF89BE4-D22E-4470-A45A-2B492E9625C6}" type="pres">
      <dgm:prSet presAssocID="{0528F51C-C990-4A25-BDCA-BE030336351B}" presName="upArrow" presStyleLbl="node1" presStyleIdx="1" presStyleCnt="2"/>
      <dgm:spPr>
        <a:xfrm>
          <a:off x="6099048" y="2393235"/>
          <a:ext cx="3154680" cy="1740535"/>
        </a:xfrm>
        <a:prstGeom prst="upArrow">
          <a:avLst/>
        </a:prstGeom>
        <a:solidFill>
          <a:srgbClr val="00B050"/>
        </a:solidFill>
        <a:ln w="19050" cap="flat" cmpd="sng" algn="ctr">
          <a:solidFill>
            <a:sysClr val="window" lastClr="FFFFFF">
              <a:hueOff val="0"/>
              <a:satOff val="0"/>
              <a:lumOff val="0"/>
              <a:alphaOff val="0"/>
            </a:sysClr>
          </a:solidFill>
          <a:prstDash val="solid"/>
          <a:miter lim="800000"/>
        </a:ln>
        <a:effectLst/>
      </dgm:spPr>
    </dgm:pt>
    <dgm:pt modelId="{283AA3F3-4614-4646-8D38-BFFE005D548A}" type="pres">
      <dgm:prSet presAssocID="{0528F51C-C990-4A25-BDCA-BE030336351B}" presName="upArrowText" presStyleLbl="revTx" presStyleIdx="1" presStyleCnt="2">
        <dgm:presLayoutVars>
          <dgm:bulletEnabled val="1"/>
        </dgm:presLayoutVars>
      </dgm:prSet>
      <dgm:spPr/>
    </dgm:pt>
  </dgm:ptLst>
  <dgm:cxnLst>
    <dgm:cxn modelId="{B456822F-D15B-405A-A2E9-3F8956ECF593}" type="presOf" srcId="{8103A2B0-DBF9-4753-84B8-44F6F3283BC6}" destId="{52AAAA88-2DAC-4229-B19F-F8977607383F}" srcOrd="0" destOrd="0" presId="urn:microsoft.com/office/officeart/2005/8/layout/arrow3"/>
    <dgm:cxn modelId="{4020B939-0C54-4FF8-B36E-4E0B86A36CF4}" srcId="{69A18EDC-DB52-4452-8D32-7F2D509FC2F0}" destId="{8103A2B0-DBF9-4753-84B8-44F6F3283BC6}" srcOrd="0" destOrd="0" parTransId="{8C9416CD-3F25-4BE3-ABD6-09DF0A43DAFA}" sibTransId="{8F7C7086-1CF6-4743-95EA-C8A8AD18D0A6}"/>
    <dgm:cxn modelId="{BE58793A-FFF3-4836-8A03-10B9E2A24F4C}" type="presOf" srcId="{0528F51C-C990-4A25-BDCA-BE030336351B}" destId="{283AA3F3-4614-4646-8D38-BFFE005D548A}" srcOrd="0" destOrd="0" presId="urn:microsoft.com/office/officeart/2005/8/layout/arrow3"/>
    <dgm:cxn modelId="{9C7DC57B-285E-429D-96B9-CD334C58E86D}" type="presOf" srcId="{69A18EDC-DB52-4452-8D32-7F2D509FC2F0}" destId="{DE10A810-D82A-49D5-8E16-92C72A85659E}" srcOrd="0" destOrd="0" presId="urn:microsoft.com/office/officeart/2005/8/layout/arrow3"/>
    <dgm:cxn modelId="{6E97658D-A94E-4C4C-B96A-43ACF1E134AA}" srcId="{69A18EDC-DB52-4452-8D32-7F2D509FC2F0}" destId="{0528F51C-C990-4A25-BDCA-BE030336351B}" srcOrd="1" destOrd="0" parTransId="{4EC5B8C1-EB75-4D2F-9995-902B8454D04B}" sibTransId="{C0CB0848-9129-4DCA-9DE4-D618CC1B4678}"/>
    <dgm:cxn modelId="{0CE584FD-5260-46A1-8338-13563DBC1F14}" srcId="{69A18EDC-DB52-4452-8D32-7F2D509FC2F0}" destId="{EDAFEE27-FA1A-4EF2-A010-AEE58C015DD7}" srcOrd="2" destOrd="0" parTransId="{0CD190D1-E3BD-402B-882E-C5AC22F89CAE}" sibTransId="{5B5EB6B8-1DFD-41CE-B590-280146B9B605}"/>
    <dgm:cxn modelId="{114B14EF-19FA-4E41-AE1E-624FDDCEA318}" type="presParOf" srcId="{DE10A810-D82A-49D5-8E16-92C72A85659E}" destId="{67D49E97-BEF3-4D8E-BD3F-C61AB196DA31}" srcOrd="0" destOrd="0" presId="urn:microsoft.com/office/officeart/2005/8/layout/arrow3"/>
    <dgm:cxn modelId="{E30526CF-2483-4E92-8C86-ECE1AEFC55E4}" type="presParOf" srcId="{DE10A810-D82A-49D5-8E16-92C72A85659E}" destId="{B1E06F28-FE6C-47AA-9AE8-9B3C7996ACD2}" srcOrd="1" destOrd="0" presId="urn:microsoft.com/office/officeart/2005/8/layout/arrow3"/>
    <dgm:cxn modelId="{E3E08844-BE62-4946-A8CD-267B6C514EBC}" type="presParOf" srcId="{DE10A810-D82A-49D5-8E16-92C72A85659E}" destId="{52AAAA88-2DAC-4229-B19F-F8977607383F}" srcOrd="2" destOrd="0" presId="urn:microsoft.com/office/officeart/2005/8/layout/arrow3"/>
    <dgm:cxn modelId="{CE768A23-475C-4AB5-9C31-CF164A96C360}" type="presParOf" srcId="{DE10A810-D82A-49D5-8E16-92C72A85659E}" destId="{8DF89BE4-D22E-4470-A45A-2B492E9625C6}" srcOrd="3" destOrd="0" presId="urn:microsoft.com/office/officeart/2005/8/layout/arrow3"/>
    <dgm:cxn modelId="{31216E13-0675-49B3-86C7-0F9A4987510E}" type="presParOf" srcId="{DE10A810-D82A-49D5-8E16-92C72A85659E}" destId="{283AA3F3-4614-4646-8D38-BFFE005D548A}" srcOrd="4" destOrd="0" presId="urn:microsoft.com/office/officeart/2005/8/layout/arrow3"/>
  </dgm:cxnLst>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FF7DCE-1C29-4877-857E-7B4080D782F7}">
      <dsp:nvSpPr>
        <dsp:cNvPr id="0" name=""/>
        <dsp:cNvSpPr/>
      </dsp:nvSpPr>
      <dsp:spPr>
        <a:xfrm>
          <a:off x="1124651" y="0"/>
          <a:ext cx="12746053" cy="5727031"/>
        </a:xfrm>
        <a:prstGeom prst="rightArrow">
          <a:avLst/>
        </a:prstGeom>
        <a:solidFill>
          <a:srgbClr val="A02B93">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964536A-8E7A-48F3-8C2F-0C1CF2153C59}">
      <dsp:nvSpPr>
        <dsp:cNvPr id="0" name=""/>
        <dsp:cNvSpPr/>
      </dsp:nvSpPr>
      <dsp:spPr>
        <a:xfrm>
          <a:off x="1601" y="1718109"/>
          <a:ext cx="4555626" cy="2290812"/>
        </a:xfrm>
        <a:prstGeom prst="roundRect">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0" kern="1200" dirty="0">
              <a:solidFill>
                <a:sysClr val="window" lastClr="FFFFFF"/>
              </a:solidFill>
              <a:latin typeface="Arial" panose="020B0604020202020204" pitchFamily="34" charset="0"/>
              <a:ea typeface="+mn-ea"/>
              <a:cs typeface="Arial" panose="020B0604020202020204" pitchFamily="34" charset="0"/>
            </a:rPr>
            <a:t>66-year-old male</a:t>
          </a:r>
        </a:p>
      </dsp:txBody>
      <dsp:txXfrm>
        <a:off x="113429" y="1829937"/>
        <a:ext cx="4331970" cy="2067156"/>
      </dsp:txXfrm>
    </dsp:sp>
    <dsp:sp modelId="{FABA4E4B-9E4D-4737-B92E-0783B79D6C32}">
      <dsp:nvSpPr>
        <dsp:cNvPr id="0" name=""/>
        <dsp:cNvSpPr/>
      </dsp:nvSpPr>
      <dsp:spPr>
        <a:xfrm>
          <a:off x="4989406" y="1750455"/>
          <a:ext cx="4555626" cy="2290812"/>
        </a:xfrm>
        <a:prstGeom prst="roundRect">
          <a:avLst/>
        </a:prstGeom>
        <a:solidFill>
          <a:srgbClr val="A02B93">
            <a:hueOff val="-6076075"/>
            <a:satOff val="-413"/>
            <a:lumOff val="981"/>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ysClr val="window" lastClr="FFFFFF"/>
              </a:solidFill>
              <a:latin typeface="Arial" panose="020B0604020202020204" pitchFamily="34" charset="0"/>
              <a:ea typeface="+mn-ea"/>
              <a:cs typeface="Arial" panose="020B0604020202020204" pitchFamily="34" charset="0"/>
            </a:rPr>
            <a:t>PMH: </a:t>
          </a:r>
          <a:r>
            <a:rPr lang="en-GB" sz="2400" b="0" kern="1200" dirty="0">
              <a:solidFill>
                <a:sysClr val="window" lastClr="FFFFFF"/>
              </a:solidFill>
              <a:latin typeface="Arial" panose="020B0604020202020204" pitchFamily="34" charset="0"/>
              <a:ea typeface="+mn-ea"/>
              <a:cs typeface="Arial" panose="020B0604020202020204" pitchFamily="34" charset="0"/>
            </a:rPr>
            <a:t>IDDM, Anxiety. </a:t>
          </a:r>
          <a:r>
            <a:rPr lang="en-GB" sz="2400" kern="1200" dirty="0">
              <a:solidFill>
                <a:sysClr val="window" lastClr="FFFFFF"/>
              </a:solidFill>
              <a:latin typeface="Arial" panose="020B0604020202020204" pitchFamily="34" charset="0"/>
              <a:ea typeface="+mn-ea"/>
              <a:cs typeface="Arial" panose="020B0604020202020204" pitchFamily="34" charset="0"/>
            </a:rPr>
            <a:t>NAFLD gastric reflux, prolapsed lumber intervertebral disc. </a:t>
          </a:r>
        </a:p>
        <a:p>
          <a:pPr marL="0" lvl="0" indent="0" algn="ctr" defTabSz="1066800">
            <a:lnSpc>
              <a:spcPct val="90000"/>
            </a:lnSpc>
            <a:spcBef>
              <a:spcPct val="0"/>
            </a:spcBef>
            <a:spcAft>
              <a:spcPct val="35000"/>
            </a:spcAft>
            <a:buNone/>
          </a:pPr>
          <a:r>
            <a:rPr lang="en-GB" sz="2400" kern="1200" dirty="0">
              <a:solidFill>
                <a:sysClr val="window" lastClr="FFFFFF"/>
              </a:solidFill>
              <a:latin typeface="Arial" panose="020B0604020202020204" pitchFamily="34" charset="0"/>
              <a:ea typeface="+mn-ea"/>
              <a:cs typeface="Arial" panose="020B0604020202020204" pitchFamily="34" charset="0"/>
            </a:rPr>
            <a:t>Medically managed late presenting STEMI 2015, mild LVSD</a:t>
          </a:r>
          <a:endParaRPr lang="en-GB" sz="2400" b="1" kern="1200" dirty="0">
            <a:solidFill>
              <a:sysClr val="window" lastClr="FFFFFF"/>
            </a:solidFill>
            <a:latin typeface="Arial" panose="020B0604020202020204" pitchFamily="34" charset="0"/>
            <a:ea typeface="+mn-ea"/>
            <a:cs typeface="Arial" panose="020B0604020202020204" pitchFamily="34" charset="0"/>
          </a:endParaRPr>
        </a:p>
      </dsp:txBody>
      <dsp:txXfrm>
        <a:off x="5101234" y="1862283"/>
        <a:ext cx="4331970" cy="2067156"/>
      </dsp:txXfrm>
    </dsp:sp>
    <dsp:sp modelId="{80AA645C-C329-471E-A434-EC96B7974F7B}">
      <dsp:nvSpPr>
        <dsp:cNvPr id="0" name=""/>
        <dsp:cNvSpPr/>
      </dsp:nvSpPr>
      <dsp:spPr>
        <a:xfrm>
          <a:off x="9869904" y="1726631"/>
          <a:ext cx="4555626" cy="2290812"/>
        </a:xfrm>
        <a:prstGeom prst="roundRect">
          <a:avLst/>
        </a:prstGeom>
        <a:solidFill>
          <a:srgbClr val="A02B93">
            <a:hueOff val="-12152150"/>
            <a:satOff val="-826"/>
            <a:lumOff val="1961"/>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2800" kern="1200" dirty="0">
            <a:solidFill>
              <a:sysClr val="window" lastClr="FFFFFF"/>
            </a:solidFill>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2800" kern="1200" dirty="0">
              <a:solidFill>
                <a:sysClr val="window" lastClr="FFFFFF"/>
              </a:solidFill>
              <a:latin typeface="Arial" panose="020B0604020202020204" pitchFamily="34" charset="0"/>
              <a:ea typeface="+mn-ea"/>
              <a:cs typeface="Arial" panose="020B0604020202020204" pitchFamily="34" charset="0"/>
            </a:rPr>
            <a:t>Chest pain </a:t>
          </a:r>
          <a:r>
            <a:rPr lang="en-GB" sz="2800" b="1" kern="1200" dirty="0">
              <a:solidFill>
                <a:sysClr val="window" lastClr="FFFFFF"/>
              </a:solidFill>
              <a:latin typeface="Arial" panose="020B0604020202020204" pitchFamily="34" charset="0"/>
              <a:ea typeface="+mn-ea"/>
              <a:cs typeface="Arial" panose="020B0604020202020204" pitchFamily="34" charset="0"/>
            </a:rPr>
            <a:t>16:30</a:t>
          </a:r>
          <a:br>
            <a:rPr lang="en-GB" sz="2800" kern="1200" dirty="0">
              <a:solidFill>
                <a:sysClr val="window" lastClr="FFFFFF"/>
              </a:solidFill>
              <a:latin typeface="Arial" panose="020B0604020202020204" pitchFamily="34" charset="0"/>
              <a:ea typeface="+mn-ea"/>
              <a:cs typeface="Arial" panose="020B0604020202020204" pitchFamily="34" charset="0"/>
            </a:rPr>
          </a:br>
          <a:r>
            <a:rPr lang="en-GB" sz="2800" kern="1200" dirty="0">
              <a:solidFill>
                <a:sysClr val="window" lastClr="FFFFFF"/>
              </a:solidFill>
              <a:latin typeface="Arial" panose="020B0604020202020204" pitchFamily="34" charset="0"/>
              <a:ea typeface="+mn-ea"/>
              <a:cs typeface="Arial" panose="020B0604020202020204" pitchFamily="34" charset="0"/>
            </a:rPr>
            <a:t>Call for help </a:t>
          </a:r>
          <a:r>
            <a:rPr lang="en-GB" sz="2800" b="1" kern="1200" dirty="0">
              <a:solidFill>
                <a:sysClr val="window" lastClr="FFFFFF"/>
              </a:solidFill>
              <a:latin typeface="Arial" panose="020B0604020202020204" pitchFamily="34" charset="0"/>
              <a:ea typeface="+mn-ea"/>
              <a:cs typeface="Arial" panose="020B0604020202020204" pitchFamily="34" charset="0"/>
            </a:rPr>
            <a:t>16:38</a:t>
          </a:r>
          <a:br>
            <a:rPr lang="en-GB" sz="2800" kern="1200" dirty="0">
              <a:solidFill>
                <a:sysClr val="window" lastClr="FFFFFF"/>
              </a:solidFill>
              <a:latin typeface="Arial" panose="020B0604020202020204" pitchFamily="34" charset="0"/>
              <a:ea typeface="+mn-ea"/>
              <a:cs typeface="Arial" panose="020B0604020202020204" pitchFamily="34" charset="0"/>
            </a:rPr>
          </a:br>
          <a:r>
            <a:rPr lang="en-GB" sz="2800" kern="1200" dirty="0">
              <a:solidFill>
                <a:sysClr val="window" lastClr="FFFFFF"/>
              </a:solidFill>
              <a:latin typeface="Arial" panose="020B0604020202020204" pitchFamily="34" charset="0"/>
              <a:ea typeface="+mn-ea"/>
              <a:cs typeface="Arial" panose="020B0604020202020204" pitchFamily="34" charset="0"/>
            </a:rPr>
            <a:t>ECG </a:t>
          </a:r>
          <a:r>
            <a:rPr lang="en-GB" sz="2800" b="1" kern="1200" dirty="0">
              <a:solidFill>
                <a:sysClr val="window" lastClr="FFFFFF"/>
              </a:solidFill>
              <a:latin typeface="Arial" panose="020B0604020202020204" pitchFamily="34" charset="0"/>
              <a:ea typeface="+mn-ea"/>
              <a:cs typeface="Arial" panose="020B0604020202020204" pitchFamily="34" charset="0"/>
            </a:rPr>
            <a:t>17: 23</a:t>
          </a:r>
        </a:p>
        <a:p>
          <a:pPr marL="0" lvl="0" algn="ctr" defTabSz="1066800">
            <a:lnSpc>
              <a:spcPct val="90000"/>
            </a:lnSpc>
            <a:spcBef>
              <a:spcPct val="0"/>
            </a:spcBef>
            <a:spcAft>
              <a:spcPct val="35000"/>
            </a:spcAft>
            <a:buNone/>
          </a:pPr>
          <a:endParaRPr lang="en-GB" sz="2800" kern="1200" dirty="0">
            <a:solidFill>
              <a:sysClr val="window" lastClr="FFFFFF"/>
            </a:solidFill>
            <a:latin typeface="Arial" panose="020B0604020202020204" pitchFamily="34" charset="0"/>
            <a:ea typeface="+mn-ea"/>
            <a:cs typeface="Arial" panose="020B0604020202020204" pitchFamily="34" charset="0"/>
          </a:endParaRPr>
        </a:p>
      </dsp:txBody>
      <dsp:txXfrm>
        <a:off x="9981732" y="1838459"/>
        <a:ext cx="4331970" cy="2067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DB8C5-E64E-4FE0-BC3B-DBE34F2F5C7E}">
      <dsp:nvSpPr>
        <dsp:cNvPr id="0" name=""/>
        <dsp:cNvSpPr/>
      </dsp:nvSpPr>
      <dsp:spPr>
        <a:xfrm>
          <a:off x="3364992" y="0"/>
          <a:ext cx="3785616" cy="1325563"/>
        </a:xfrm>
        <a:prstGeom prst="roundRect">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GB" sz="3900" kern="1200" dirty="0">
              <a:solidFill>
                <a:sysClr val="window" lastClr="FFFFFF"/>
              </a:solidFill>
              <a:latin typeface="Arial" panose="020B0604020202020204" pitchFamily="34" charset="0"/>
              <a:ea typeface="+mn-ea"/>
              <a:cs typeface="Arial" panose="020B0604020202020204" pitchFamily="34" charset="0"/>
            </a:rPr>
            <a:t>How to proceed here?</a:t>
          </a:r>
        </a:p>
      </dsp:txBody>
      <dsp:txXfrm>
        <a:off x="3429701" y="64709"/>
        <a:ext cx="3656198" cy="11961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49E97-BEF3-4D8E-BD3F-C61AB196DA31}">
      <dsp:nvSpPr>
        <dsp:cNvPr id="0" name=""/>
        <dsp:cNvSpPr/>
      </dsp:nvSpPr>
      <dsp:spPr>
        <a:xfrm rot="21300000">
          <a:off x="92647" y="887147"/>
          <a:ext cx="10330305" cy="2577042"/>
        </a:xfrm>
        <a:prstGeom prst="mathMinus">
          <a:avLst/>
        </a:prstGeom>
        <a:solidFill>
          <a:srgbClr val="FFFF0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B1E06F28-FE6C-47AA-9AE8-9B3C7996ACD2}">
      <dsp:nvSpPr>
        <dsp:cNvPr id="0" name=""/>
        <dsp:cNvSpPr/>
      </dsp:nvSpPr>
      <dsp:spPr>
        <a:xfrm>
          <a:off x="1261872" y="217566"/>
          <a:ext cx="3154680" cy="1740535"/>
        </a:xfrm>
        <a:prstGeom prst="downArrow">
          <a:avLst/>
        </a:prstGeom>
        <a:solidFill>
          <a:srgbClr val="FF000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AAAA88-2DAC-4229-B19F-F8977607383F}">
      <dsp:nvSpPr>
        <dsp:cNvPr id="0" name=""/>
        <dsp:cNvSpPr/>
      </dsp:nvSpPr>
      <dsp:spPr>
        <a:xfrm>
          <a:off x="5573268" y="0"/>
          <a:ext cx="3364992" cy="1827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en-GB" sz="4500" kern="1200" dirty="0">
              <a:solidFill>
                <a:schemeClr val="bg1"/>
              </a:solidFill>
              <a:latin typeface="Arial" panose="020B0604020202020204" pitchFamily="34" charset="0"/>
              <a:ea typeface="+mn-ea"/>
              <a:cs typeface="Arial" panose="020B0604020202020204" pitchFamily="34" charset="0"/>
            </a:rPr>
            <a:t>Proceed as usual</a:t>
          </a:r>
        </a:p>
      </dsp:txBody>
      <dsp:txXfrm>
        <a:off x="5573268" y="0"/>
        <a:ext cx="3364992" cy="1827561"/>
      </dsp:txXfrm>
    </dsp:sp>
    <dsp:sp modelId="{8DF89BE4-D22E-4470-A45A-2B492E9625C6}">
      <dsp:nvSpPr>
        <dsp:cNvPr id="0" name=""/>
        <dsp:cNvSpPr/>
      </dsp:nvSpPr>
      <dsp:spPr>
        <a:xfrm>
          <a:off x="6099048" y="2393235"/>
          <a:ext cx="3154680" cy="1740535"/>
        </a:xfrm>
        <a:prstGeom prst="upArrow">
          <a:avLst/>
        </a:prstGeom>
        <a:solidFill>
          <a:srgbClr val="00B05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3AA3F3-4614-4646-8D38-BFFE005D548A}">
      <dsp:nvSpPr>
        <dsp:cNvPr id="0" name=""/>
        <dsp:cNvSpPr/>
      </dsp:nvSpPr>
      <dsp:spPr>
        <a:xfrm>
          <a:off x="1577340" y="2523776"/>
          <a:ext cx="3364992" cy="1827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en-GB" sz="4500" kern="1200" dirty="0">
              <a:solidFill>
                <a:schemeClr val="bg1"/>
              </a:solidFill>
              <a:latin typeface="Arial" panose="020B0604020202020204" pitchFamily="34" charset="0"/>
              <a:ea typeface="+mn-ea"/>
              <a:cs typeface="Arial" panose="020B0604020202020204" pitchFamily="34" charset="0"/>
            </a:rPr>
            <a:t>Decline</a:t>
          </a:r>
        </a:p>
      </dsp:txBody>
      <dsp:txXfrm>
        <a:off x="1577340" y="2523776"/>
        <a:ext cx="3364992" cy="182756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53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names, delighted to be sharing this case with you.</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0B21F-D965-D96B-9C54-03985E21D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C646-6853-ECB5-FFC8-91DDF0D400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68C057-B821-4644-D066-31668AFAF822}"/>
              </a:ext>
            </a:extLst>
          </p:cNvPr>
          <p:cNvSpPr>
            <a:spLocks noGrp="1"/>
          </p:cNvSpPr>
          <p:nvPr>
            <p:ph type="body" idx="1"/>
          </p:nvPr>
        </p:nvSpPr>
        <p:spPr/>
        <p:txBody>
          <a:bodyPr/>
          <a:lstStyle/>
          <a:p>
            <a:r>
              <a:rPr lang="en-US" dirty="0"/>
              <a:t>ALICE: Operator obtained 6F RRA, with the ECG showing an anterior STEMI, we started with a Diagnostic JR4 to shoot the RCA.</a:t>
            </a:r>
          </a:p>
        </p:txBody>
      </p:sp>
      <p:sp>
        <p:nvSpPr>
          <p:cNvPr id="4" name="Slide Number Placeholder 3">
            <a:extLst>
              <a:ext uri="{FF2B5EF4-FFF2-40B4-BE49-F238E27FC236}">
                <a16:creationId xmlns:a16="http://schemas.microsoft.com/office/drawing/2014/main" id="{39C2CEC4-2328-4826-5FD5-A9BEB2EE752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7288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35671-B2E1-46C6-CE63-453D55646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DA432-6657-31B2-9E36-0D3D55BDC2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CB5C2-36ED-3659-243C-E99F353B6883}"/>
              </a:ext>
            </a:extLst>
          </p:cNvPr>
          <p:cNvSpPr>
            <a:spLocks noGrp="1"/>
          </p:cNvSpPr>
          <p:nvPr>
            <p:ph type="body" idx="1"/>
          </p:nvPr>
        </p:nvSpPr>
        <p:spPr/>
        <p:txBody>
          <a:bodyPr/>
          <a:lstStyle/>
          <a:p>
            <a:r>
              <a:rPr lang="en-US" dirty="0"/>
              <a:t>ALICE: As you can see, this will be a left dominant system, RCA is small and with calcific disease. </a:t>
            </a:r>
          </a:p>
        </p:txBody>
      </p:sp>
      <p:sp>
        <p:nvSpPr>
          <p:cNvPr id="4" name="Slide Number Placeholder 3">
            <a:extLst>
              <a:ext uri="{FF2B5EF4-FFF2-40B4-BE49-F238E27FC236}">
                <a16:creationId xmlns:a16="http://schemas.microsoft.com/office/drawing/2014/main" id="{D96E1B3C-AC5F-5579-71B8-A9877FFC065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9640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10B76-A760-DE65-EDD7-5BCF15ADB2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60C69-8BF3-0D42-CC5A-8A30C89D4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2DCAB-DA13-B6F1-653B-34C724AEAEA8}"/>
              </a:ext>
            </a:extLst>
          </p:cNvPr>
          <p:cNvSpPr>
            <a:spLocks noGrp="1"/>
          </p:cNvSpPr>
          <p:nvPr>
            <p:ph type="body" idx="1"/>
          </p:nvPr>
        </p:nvSpPr>
        <p:spPr/>
        <p:txBody>
          <a:bodyPr/>
          <a:lstStyle/>
          <a:p>
            <a:r>
              <a:rPr lang="en-US" dirty="0"/>
              <a:t>ALICE: We then took an EBU3.5 Guide Cath to look at the Left System…here’s the images we were met with…</a:t>
            </a:r>
          </a:p>
        </p:txBody>
      </p:sp>
      <p:sp>
        <p:nvSpPr>
          <p:cNvPr id="4" name="Slide Number Placeholder 3">
            <a:extLst>
              <a:ext uri="{FF2B5EF4-FFF2-40B4-BE49-F238E27FC236}">
                <a16:creationId xmlns:a16="http://schemas.microsoft.com/office/drawing/2014/main" id="{E2637423-A2F9-85FB-97FA-8367BB6B095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3415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1CE7C-124D-DCFB-9857-503C16F7E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B16F8-D8ED-0849-3977-8B6309517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D65C91-DE1F-C10C-4CC5-5BFC1CFBB72D}"/>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ALICE: As you can see the </a:t>
            </a:r>
            <a:r>
              <a:rPr lang="en-GB" sz="1200" kern="1200" dirty="0" err="1">
                <a:solidFill>
                  <a:schemeClr val="tx1"/>
                </a:solidFill>
                <a:effectLst/>
                <a:latin typeface="+mn-lt"/>
                <a:ea typeface="+mn-ea"/>
                <a:cs typeface="+mn-cs"/>
              </a:rPr>
              <a:t>prox</a:t>
            </a:r>
            <a:r>
              <a:rPr lang="en-GB" sz="1200" kern="1200" dirty="0">
                <a:solidFill>
                  <a:schemeClr val="tx1"/>
                </a:solidFill>
                <a:effectLst/>
                <a:latin typeface="+mn-lt"/>
                <a:ea typeface="+mn-ea"/>
                <a:cs typeface="+mn-cs"/>
              </a:rPr>
              <a:t> - mid LAD, 95-99% stenosed with TIMI 1 flow. The 1</a:t>
            </a:r>
            <a:r>
              <a:rPr lang="en-GB" sz="1200" kern="1200" baseline="30000" dirty="0">
                <a:solidFill>
                  <a:schemeClr val="tx1"/>
                </a:solidFill>
                <a:effectLst/>
                <a:latin typeface="+mn-lt"/>
                <a:ea typeface="+mn-ea"/>
                <a:cs typeface="+mn-cs"/>
              </a:rPr>
              <a:t>st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diag</a:t>
            </a:r>
            <a:r>
              <a:rPr lang="en-GB" sz="1200" kern="1200" dirty="0">
                <a:solidFill>
                  <a:schemeClr val="tx1"/>
                </a:solidFill>
                <a:effectLst/>
                <a:latin typeface="+mn-lt"/>
                <a:ea typeface="+mn-ea"/>
                <a:cs typeface="+mn-cs"/>
              </a:rPr>
              <a:t> also has 95-99% stenosis with TIMI 1 flow. </a:t>
            </a:r>
          </a:p>
          <a:p>
            <a:endParaRPr lang="en-US" dirty="0"/>
          </a:p>
        </p:txBody>
      </p:sp>
      <p:sp>
        <p:nvSpPr>
          <p:cNvPr id="4" name="Slide Number Placeholder 3">
            <a:extLst>
              <a:ext uri="{FF2B5EF4-FFF2-40B4-BE49-F238E27FC236}">
                <a16:creationId xmlns:a16="http://schemas.microsoft.com/office/drawing/2014/main" id="{C02460D4-9CD7-F647-B6C0-DE3EC6B484B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7266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8F6E1-D24A-953E-F441-DBEB71B325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0DE95-79CF-9CC6-AA48-936F3C8888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4E3287-44E3-93BD-B244-AF24D41E6DF3}"/>
              </a:ext>
            </a:extLst>
          </p:cNvPr>
          <p:cNvSpPr>
            <a:spLocks noGrp="1"/>
          </p:cNvSpPr>
          <p:nvPr>
            <p:ph type="body" idx="1"/>
          </p:nvPr>
        </p:nvSpPr>
        <p:spPr/>
        <p:txBody>
          <a:bodyPr/>
          <a:lstStyle/>
          <a:p>
            <a:r>
              <a:rPr lang="en-US" dirty="0"/>
              <a:t>HENRY: What’s next? – Await responses? Prompt: PCI/MDT/Med Management? If needed…</a:t>
            </a:r>
          </a:p>
        </p:txBody>
      </p:sp>
      <p:sp>
        <p:nvSpPr>
          <p:cNvPr id="4" name="Slide Number Placeholder 3">
            <a:extLst>
              <a:ext uri="{FF2B5EF4-FFF2-40B4-BE49-F238E27FC236}">
                <a16:creationId xmlns:a16="http://schemas.microsoft.com/office/drawing/2014/main" id="{DB7614F2-5167-D7A7-0048-B5D476201FC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9638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626AC-36A2-AE05-31BA-1DAA64EF7D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84EE6-9EE0-AC32-CE87-09C02A2B4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089775-F82E-562A-6026-523138FFDA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ALICE: Operator </a:t>
            </a:r>
            <a:r>
              <a:rPr lang="en-GB" sz="1200" kern="1200" dirty="0">
                <a:solidFill>
                  <a:schemeClr val="tx1"/>
                </a:solidFill>
                <a:effectLst/>
                <a:latin typeface="+mn-lt"/>
                <a:ea typeface="+mn-ea"/>
                <a:cs typeface="+mn-cs"/>
              </a:rPr>
              <a:t>decided to proceed and treat the LAD. Planning a bifurcation PCI approach so took 2 workhorse wires and wired the LAD and 1</a:t>
            </a:r>
            <a:r>
              <a:rPr lang="en-GB" sz="1200" kern="1200" baseline="30000" dirty="0">
                <a:solidFill>
                  <a:schemeClr val="tx1"/>
                </a:solidFill>
                <a:effectLst/>
                <a:latin typeface="+mn-lt"/>
                <a:ea typeface="+mn-ea"/>
                <a:cs typeface="+mn-cs"/>
              </a:rPr>
              <a:t>st</a:t>
            </a:r>
            <a:r>
              <a:rPr lang="en-GB" sz="1200" kern="1200" dirty="0">
                <a:solidFill>
                  <a:schemeClr val="tx1"/>
                </a:solidFill>
                <a:effectLst/>
                <a:latin typeface="+mn-lt"/>
                <a:ea typeface="+mn-ea"/>
                <a:cs typeface="+mn-cs"/>
              </a:rPr>
              <a:t> Diag. </a:t>
            </a:r>
          </a:p>
          <a:p>
            <a:endParaRPr lang="en-US" dirty="0"/>
          </a:p>
        </p:txBody>
      </p:sp>
      <p:sp>
        <p:nvSpPr>
          <p:cNvPr id="4" name="Slide Number Placeholder 3">
            <a:extLst>
              <a:ext uri="{FF2B5EF4-FFF2-40B4-BE49-F238E27FC236}">
                <a16:creationId xmlns:a16="http://schemas.microsoft.com/office/drawing/2014/main" id="{CE547A14-AC4F-6624-460D-338DFBBC01D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1994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3B16A-918D-9036-B14F-5615DF04C9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5EB38-23D8-9AB9-5746-63D2876FF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C02C1E-3E14-26FE-6E75-140B615678C6}"/>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ALICE: Then pre-dilated with a </a:t>
            </a:r>
            <a:r>
              <a:rPr lang="en-GB" sz="1200" b="1" kern="1200" dirty="0">
                <a:solidFill>
                  <a:schemeClr val="tx1"/>
                </a:solidFill>
                <a:effectLst/>
                <a:latin typeface="+mn-lt"/>
                <a:ea typeface="+mn-ea"/>
                <a:cs typeface="+mn-cs"/>
              </a:rPr>
              <a:t>2.5 x 15 NC</a:t>
            </a:r>
            <a:r>
              <a:rPr lang="en-GB" sz="1200" kern="1200" dirty="0">
                <a:solidFill>
                  <a:schemeClr val="tx1"/>
                </a:solidFill>
                <a:effectLst/>
                <a:latin typeface="+mn-lt"/>
                <a:ea typeface="+mn-ea"/>
                <a:cs typeface="+mn-cs"/>
              </a:rPr>
              <a:t> at nominal pressure, 12atm. Multiple inflations.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(NC used commonly used over SC in calcified lesions due to them exerting even force and uniform expansion – this force could crack the calcium. SC compliant balloons conform to the vessel wall when expanding and naturally may over-expand in healthier areas (this is dog-boning) and uneven expansion risks dissections or perforations)</a:t>
            </a:r>
            <a:endParaRPr lang="en-US" dirty="0"/>
          </a:p>
        </p:txBody>
      </p:sp>
      <p:sp>
        <p:nvSpPr>
          <p:cNvPr id="4" name="Slide Number Placeholder 3">
            <a:extLst>
              <a:ext uri="{FF2B5EF4-FFF2-40B4-BE49-F238E27FC236}">
                <a16:creationId xmlns:a16="http://schemas.microsoft.com/office/drawing/2014/main" id="{83BE3193-C89A-08BD-92F6-30E8F7CFEF0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611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1C839-353B-B7E4-2121-B13CA98D0D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F0F16-40D0-1E19-B8DC-A3968ED5B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5F2B3-35EA-DCB8-54E3-9EE6C7E738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ALICE: We then attempted to take IVUS, but were unable to pass it beyond the mid-LAD. </a:t>
            </a:r>
          </a:p>
          <a:p>
            <a:r>
              <a:rPr lang="en-US" dirty="0"/>
              <a:t>So we continued to pre-dilate with a 3.0 NC but as you can see we had some dog-boning across the lesion…</a:t>
            </a:r>
          </a:p>
          <a:p>
            <a:endParaRPr lang="en-US" dirty="0"/>
          </a:p>
          <a:p>
            <a:r>
              <a:rPr lang="en-US" dirty="0"/>
              <a:t>Dog-boning-Balloons tend to over-expand where there is least resistance…tight lesion restricts inflation, so the balloon over expands in the healthier segments/where there is less resistance, giving the appearance of a dog-bone. </a:t>
            </a:r>
          </a:p>
          <a:p>
            <a:endParaRPr lang="en-US" dirty="0"/>
          </a:p>
        </p:txBody>
      </p:sp>
      <p:sp>
        <p:nvSpPr>
          <p:cNvPr id="4" name="Slide Number Placeholder 3">
            <a:extLst>
              <a:ext uri="{FF2B5EF4-FFF2-40B4-BE49-F238E27FC236}">
                <a16:creationId xmlns:a16="http://schemas.microsoft.com/office/drawing/2014/main" id="{FC534E50-DEBA-0E3B-B4AB-E13A486B479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2885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3E808-04D8-1953-97A8-D4FBA4EE0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C0D5F-78A7-A001-350A-5729FEE74B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740F9C-5D84-A954-AF72-D63C55F294C0}"/>
              </a:ext>
            </a:extLst>
          </p:cNvPr>
          <p:cNvSpPr>
            <a:spLocks noGrp="1"/>
          </p:cNvSpPr>
          <p:nvPr>
            <p:ph type="body" idx="1"/>
          </p:nvPr>
        </p:nvSpPr>
        <p:spPr/>
        <p:txBody>
          <a:bodyPr/>
          <a:lstStyle/>
          <a:p>
            <a:r>
              <a:rPr lang="en-US" dirty="0"/>
              <a:t>ALICE: This is how the vessel looked after our pre-dilatation attempts.</a:t>
            </a:r>
          </a:p>
        </p:txBody>
      </p:sp>
      <p:sp>
        <p:nvSpPr>
          <p:cNvPr id="4" name="Slide Number Placeholder 3">
            <a:extLst>
              <a:ext uri="{FF2B5EF4-FFF2-40B4-BE49-F238E27FC236}">
                <a16:creationId xmlns:a16="http://schemas.microsoft.com/office/drawing/2014/main" id="{687BEE99-7969-D98B-24A5-78478C09EFE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6017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9D591-DD01-239C-0860-0C83D0CEC2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9706B-5E37-A2C7-774A-8D14822833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1FCA14-2036-2F4A-4A78-87A796EE7AA0}"/>
              </a:ext>
            </a:extLst>
          </p:cNvPr>
          <p:cNvSpPr>
            <a:spLocks noGrp="1"/>
          </p:cNvSpPr>
          <p:nvPr>
            <p:ph type="body" idx="1"/>
          </p:nvPr>
        </p:nvSpPr>
        <p:spPr/>
        <p:txBody>
          <a:bodyPr/>
          <a:lstStyle/>
          <a:p>
            <a:r>
              <a:rPr lang="en-US" dirty="0"/>
              <a:t>ALICE/HENRY: (Ideas re: next interventions…?IVL ?More Ballooning? ?Cutting balloons ?Scoring balloons?)</a:t>
            </a:r>
          </a:p>
        </p:txBody>
      </p:sp>
      <p:sp>
        <p:nvSpPr>
          <p:cNvPr id="4" name="Slide Number Placeholder 3">
            <a:extLst>
              <a:ext uri="{FF2B5EF4-FFF2-40B4-BE49-F238E27FC236}">
                <a16:creationId xmlns:a16="http://schemas.microsoft.com/office/drawing/2014/main" id="{3F59B122-8B0D-A961-C698-040C9DA6DFE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5973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Still no Interests to declare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A4961-6B9E-433A-C795-291314031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56C0E-2529-AF0F-7E4F-F3943FA5C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40E541-DDC9-A228-3E6F-24DA4B15FF35}"/>
              </a:ext>
            </a:extLst>
          </p:cNvPr>
          <p:cNvSpPr>
            <a:spLocks noGrp="1"/>
          </p:cNvSpPr>
          <p:nvPr>
            <p:ph type="body" idx="1"/>
          </p:nvPr>
        </p:nvSpPr>
        <p:spPr/>
        <p:txBody>
          <a:bodyPr/>
          <a:lstStyle/>
          <a:p>
            <a:r>
              <a:rPr lang="en-US" dirty="0"/>
              <a:t>HENRY: Update on patient – stable and still tolerating with sedation, not yet requiring a GA.</a:t>
            </a:r>
          </a:p>
        </p:txBody>
      </p:sp>
      <p:sp>
        <p:nvSpPr>
          <p:cNvPr id="4" name="Slide Number Placeholder 3">
            <a:extLst>
              <a:ext uri="{FF2B5EF4-FFF2-40B4-BE49-F238E27FC236}">
                <a16:creationId xmlns:a16="http://schemas.microsoft.com/office/drawing/2014/main" id="{1EB8A1C8-6FA8-0B24-0199-87CD2FEEDAD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9375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451A-4703-620D-5A01-4BC79F697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D03F5E-2A36-ABFE-3F92-9F3CDD608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22AB0-07D7-1560-BEE3-FCADC5D6A70D}"/>
              </a:ext>
            </a:extLst>
          </p:cNvPr>
          <p:cNvSpPr>
            <a:spLocks noGrp="1"/>
          </p:cNvSpPr>
          <p:nvPr>
            <p:ph type="body" idx="1"/>
          </p:nvPr>
        </p:nvSpPr>
        <p:spPr/>
        <p:txBody>
          <a:bodyPr/>
          <a:lstStyle/>
          <a:p>
            <a:r>
              <a:rPr lang="en-US" dirty="0"/>
              <a:t>ALICE: Thank you for all your ideas….Our Operator opted for IVL and we took a 3.5 x 12 IVL and delivered 40 pulses in the mid-LAD</a:t>
            </a:r>
          </a:p>
        </p:txBody>
      </p:sp>
      <p:sp>
        <p:nvSpPr>
          <p:cNvPr id="4" name="Slide Number Placeholder 3">
            <a:extLst>
              <a:ext uri="{FF2B5EF4-FFF2-40B4-BE49-F238E27FC236}">
                <a16:creationId xmlns:a16="http://schemas.microsoft.com/office/drawing/2014/main" id="{E8D44D78-CA70-5B4B-FE6A-DED556EA2E5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335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4D52E-B223-EBF4-2F97-F0BDA469B6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451D5-BCE8-1524-03B7-19FED0E19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CDAA7-C795-697A-98BD-DE3048B0F0D9}"/>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HENRY: At this point, the patient started c/o chest pain, STs were increasing in the anterior leads. The patient was becoming increasingly agitated and visibly anxious. </a:t>
            </a:r>
            <a:endParaRPr lang="en-US" dirty="0"/>
          </a:p>
        </p:txBody>
      </p:sp>
      <p:sp>
        <p:nvSpPr>
          <p:cNvPr id="4" name="Slide Number Placeholder 3">
            <a:extLst>
              <a:ext uri="{FF2B5EF4-FFF2-40B4-BE49-F238E27FC236}">
                <a16:creationId xmlns:a16="http://schemas.microsoft.com/office/drawing/2014/main" id="{C9DA125E-0D3C-1AF6-4A7E-C25F01A4303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8679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5FF59-DFA7-628E-18BB-1AB0163CC5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0FDEB5-4DEF-108C-629E-D9A5C586B0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E0846-DEEB-B1D0-BE59-6478D988D06F}"/>
              </a:ext>
            </a:extLst>
          </p:cNvPr>
          <p:cNvSpPr>
            <a:spLocks noGrp="1"/>
          </p:cNvSpPr>
          <p:nvPr>
            <p:ph type="body" idx="1"/>
          </p:nvPr>
        </p:nvSpPr>
        <p:spPr/>
        <p:txBody>
          <a:bodyPr/>
          <a:lstStyle/>
          <a:p>
            <a:r>
              <a:rPr lang="en-US" dirty="0"/>
              <a:t>HENRY: What do you think has happened to cause this change in the patients state?</a:t>
            </a:r>
          </a:p>
        </p:txBody>
      </p:sp>
      <p:sp>
        <p:nvSpPr>
          <p:cNvPr id="4" name="Slide Number Placeholder 3">
            <a:extLst>
              <a:ext uri="{FF2B5EF4-FFF2-40B4-BE49-F238E27FC236}">
                <a16:creationId xmlns:a16="http://schemas.microsoft.com/office/drawing/2014/main" id="{46B5937F-F0E8-6913-6F29-A60087AD8DD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2291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08012-6116-E81E-F2EB-9E35950A8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956866-D546-0604-ADAE-32197B0D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5AFFA-7A54-3D65-0CD1-58C82BDCAEA7}"/>
              </a:ext>
            </a:extLst>
          </p:cNvPr>
          <p:cNvSpPr>
            <a:spLocks noGrp="1"/>
          </p:cNvSpPr>
          <p:nvPr>
            <p:ph type="body" idx="1"/>
          </p:nvPr>
        </p:nvSpPr>
        <p:spPr/>
        <p:txBody>
          <a:bodyPr/>
          <a:lstStyle/>
          <a:p>
            <a:r>
              <a:rPr lang="en-US" dirty="0"/>
              <a:t>HENRY: Recognised complication – reassessed patient, stable…more pain relief, aware something was wrong but still tolerating procedure without GA</a:t>
            </a:r>
          </a:p>
        </p:txBody>
      </p:sp>
      <p:sp>
        <p:nvSpPr>
          <p:cNvPr id="4" name="Slide Number Placeholder 3">
            <a:extLst>
              <a:ext uri="{FF2B5EF4-FFF2-40B4-BE49-F238E27FC236}">
                <a16:creationId xmlns:a16="http://schemas.microsoft.com/office/drawing/2014/main" id="{B437480A-63A1-3AC4-DA6C-CE727A784A1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33941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3C0F7-7E09-886D-3FD2-7963C1E7E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2C7863-6CDB-E41D-6628-CB9AB2D36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6A90C3-37A1-6DA8-5C8E-38CFF1A2CA48}"/>
              </a:ext>
            </a:extLst>
          </p:cNvPr>
          <p:cNvSpPr>
            <a:spLocks noGrp="1"/>
          </p:cNvSpPr>
          <p:nvPr>
            <p:ph type="body" idx="1"/>
          </p:nvPr>
        </p:nvSpPr>
        <p:spPr/>
        <p:txBody>
          <a:bodyPr/>
          <a:lstStyle/>
          <a:p>
            <a:r>
              <a:rPr lang="en-US" dirty="0"/>
              <a:t>ALICE: Operator quickly realised the IVL balloon was entrapped…he was unable to advance or withdraw the balloon – it was indeed stuck within the calcium in the LAD. And he shifted his mind to the algorithm for attempting retrieval of entrapped devices.</a:t>
            </a:r>
          </a:p>
        </p:txBody>
      </p:sp>
      <p:sp>
        <p:nvSpPr>
          <p:cNvPr id="4" name="Slide Number Placeholder 3">
            <a:extLst>
              <a:ext uri="{FF2B5EF4-FFF2-40B4-BE49-F238E27FC236}">
                <a16:creationId xmlns:a16="http://schemas.microsoft.com/office/drawing/2014/main" id="{7CAA31DC-D160-EFDA-AC3E-D57238ACEBD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96801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FFD0E-8BB3-D669-33B5-381BF58AA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D27E1-817A-0CB4-3512-1F9E302CC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F8673F-58E6-0056-FD2B-0BA825E981B7}"/>
              </a:ext>
            </a:extLst>
          </p:cNvPr>
          <p:cNvSpPr>
            <a:spLocks noGrp="1"/>
          </p:cNvSpPr>
          <p:nvPr>
            <p:ph type="body" idx="1"/>
          </p:nvPr>
        </p:nvSpPr>
        <p:spPr/>
        <p:txBody>
          <a:bodyPr/>
          <a:lstStyle/>
          <a:p>
            <a:r>
              <a:rPr lang="en-US" dirty="0"/>
              <a:t>ALICE: Our first step in </a:t>
            </a:r>
            <a:r>
              <a:rPr lang="en-GB" sz="1200" kern="1200" dirty="0">
                <a:solidFill>
                  <a:schemeClr val="tx1"/>
                </a:solidFill>
                <a:effectLst/>
                <a:latin typeface="+mn-lt"/>
                <a:ea typeface="+mn-ea"/>
                <a:cs typeface="+mn-cs"/>
              </a:rPr>
              <a:t>attempted retrieval was to use the Sion Blue from the 1</a:t>
            </a:r>
            <a:r>
              <a:rPr lang="en-GB" sz="1200" kern="1200" baseline="30000" dirty="0">
                <a:solidFill>
                  <a:schemeClr val="tx1"/>
                </a:solidFill>
                <a:effectLst/>
                <a:latin typeface="+mn-lt"/>
                <a:ea typeface="+mn-ea"/>
                <a:cs typeface="+mn-cs"/>
              </a:rPr>
              <a:t>st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Diag</a:t>
            </a:r>
            <a:r>
              <a:rPr lang="en-GB" sz="1200" kern="1200" dirty="0">
                <a:solidFill>
                  <a:schemeClr val="tx1"/>
                </a:solidFill>
                <a:effectLst/>
                <a:latin typeface="+mn-lt"/>
                <a:ea typeface="+mn-ea"/>
                <a:cs typeface="+mn-cs"/>
              </a:rPr>
              <a:t> to </a:t>
            </a:r>
            <a:r>
              <a:rPr lang="en-GB" sz="1200" b="1" kern="1200" dirty="0">
                <a:solidFill>
                  <a:schemeClr val="tx1"/>
                </a:solidFill>
                <a:effectLst/>
                <a:latin typeface="+mn-lt"/>
                <a:ea typeface="+mn-ea"/>
                <a:cs typeface="+mn-cs"/>
              </a:rPr>
              <a:t>parallel wire</a:t>
            </a:r>
            <a:r>
              <a:rPr lang="en-GB" sz="1200" kern="1200" dirty="0">
                <a:solidFill>
                  <a:schemeClr val="tx1"/>
                </a:solidFill>
                <a:effectLst/>
                <a:latin typeface="+mn-lt"/>
                <a:ea typeface="+mn-ea"/>
                <a:cs typeface="+mn-cs"/>
              </a:rPr>
              <a:t> across the trapped balloon. (RUN next) </a:t>
            </a:r>
            <a:endParaRPr lang="en-US" dirty="0"/>
          </a:p>
        </p:txBody>
      </p:sp>
      <p:sp>
        <p:nvSpPr>
          <p:cNvPr id="4" name="Slide Number Placeholder 3">
            <a:extLst>
              <a:ext uri="{FF2B5EF4-FFF2-40B4-BE49-F238E27FC236}">
                <a16:creationId xmlns:a16="http://schemas.microsoft.com/office/drawing/2014/main" id="{6927544D-9D11-090F-76BA-BE26CD4A11C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68350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4CA86-17BA-6F85-AEAE-3808FCEF4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14E80-C28E-2883-B2CE-77B555C9A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13C1B0-B51F-C26F-0F7A-2F6327456420}"/>
              </a:ext>
            </a:extLst>
          </p:cNvPr>
          <p:cNvSpPr>
            <a:spLocks noGrp="1"/>
          </p:cNvSpPr>
          <p:nvPr>
            <p:ph type="body" idx="1"/>
          </p:nvPr>
        </p:nvSpPr>
        <p:spPr/>
        <p:txBody>
          <a:bodyPr/>
          <a:lstStyle/>
          <a:p>
            <a:r>
              <a:rPr lang="en-US" dirty="0"/>
              <a:t>ALICE: You can see both wires in the LAD…</a:t>
            </a:r>
          </a:p>
        </p:txBody>
      </p:sp>
      <p:sp>
        <p:nvSpPr>
          <p:cNvPr id="4" name="Slide Number Placeholder 3">
            <a:extLst>
              <a:ext uri="{FF2B5EF4-FFF2-40B4-BE49-F238E27FC236}">
                <a16:creationId xmlns:a16="http://schemas.microsoft.com/office/drawing/2014/main" id="{3FCB948C-660B-108B-3A69-B03BA931BBE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09243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4CA86-17BA-6F85-AEAE-3808FCEF4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14E80-C28E-2883-B2CE-77B555C9A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13C1B0-B51F-C26F-0F7A-2F632745642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ALICE: </a:t>
            </a:r>
            <a:r>
              <a:rPr lang="en-GB" sz="1200" kern="1200" dirty="0">
                <a:solidFill>
                  <a:schemeClr val="tx1"/>
                </a:solidFill>
                <a:effectLst/>
                <a:latin typeface="+mn-lt"/>
                <a:ea typeface="+mn-ea"/>
                <a:cs typeface="+mn-cs"/>
              </a:rPr>
              <a:t>Whilst locating a snare, we attempted to balloon the segment where the balloon was entrapped, with a balloon on the parallel wire. </a:t>
            </a:r>
          </a:p>
          <a:p>
            <a:endParaRPr lang="en-US" dirty="0"/>
          </a:p>
        </p:txBody>
      </p:sp>
      <p:sp>
        <p:nvSpPr>
          <p:cNvPr id="4" name="Slide Number Placeholder 3">
            <a:extLst>
              <a:ext uri="{FF2B5EF4-FFF2-40B4-BE49-F238E27FC236}">
                <a16:creationId xmlns:a16="http://schemas.microsoft.com/office/drawing/2014/main" id="{3FCB948C-660B-108B-3A69-B03BA931BBE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51238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6316F-2F57-0B4B-4CBC-0B91A7EB0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BF811-4767-422D-9799-93C325896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88FD4-577C-8E16-A432-3426C60DE4BD}"/>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ALICE: The next step was to advance the guide </a:t>
            </a:r>
            <a:r>
              <a:rPr lang="en-GB" sz="1200" kern="1200" dirty="0" err="1">
                <a:solidFill>
                  <a:schemeClr val="tx1"/>
                </a:solidFill>
                <a:effectLst/>
                <a:latin typeface="+mn-lt"/>
                <a:ea typeface="+mn-ea"/>
                <a:cs typeface="+mn-cs"/>
              </a:rPr>
              <a:t>cath</a:t>
            </a:r>
            <a:r>
              <a:rPr lang="en-GB" sz="1200" kern="1200" dirty="0">
                <a:solidFill>
                  <a:schemeClr val="tx1"/>
                </a:solidFill>
                <a:effectLst/>
                <a:latin typeface="+mn-lt"/>
                <a:ea typeface="+mn-ea"/>
                <a:cs typeface="+mn-cs"/>
              </a:rPr>
              <a:t> and attempt a </a:t>
            </a:r>
            <a:r>
              <a:rPr lang="en-GB" sz="1200" b="1" kern="1200" dirty="0">
                <a:solidFill>
                  <a:schemeClr val="tx1"/>
                </a:solidFill>
                <a:effectLst/>
                <a:latin typeface="+mn-lt"/>
                <a:ea typeface="+mn-ea"/>
                <a:cs typeface="+mn-cs"/>
              </a:rPr>
              <a:t>deep engagement</a:t>
            </a:r>
            <a:r>
              <a:rPr lang="en-GB" sz="1200" kern="1200" dirty="0">
                <a:solidFill>
                  <a:schemeClr val="tx1"/>
                </a:solidFill>
                <a:effectLst/>
                <a:latin typeface="+mn-lt"/>
                <a:ea typeface="+mn-ea"/>
                <a:cs typeface="+mn-cs"/>
              </a:rPr>
              <a:t> and a gentle pulling approach. </a:t>
            </a:r>
          </a:p>
          <a:p>
            <a:r>
              <a:rPr lang="en-GB" sz="1200" kern="1200" dirty="0">
                <a:solidFill>
                  <a:schemeClr val="tx1"/>
                </a:solidFill>
                <a:effectLst/>
                <a:latin typeface="+mn-lt"/>
                <a:ea typeface="+mn-ea"/>
                <a:cs typeface="+mn-cs"/>
              </a:rPr>
              <a:t>The operator took a trapping balloon within the guide </a:t>
            </a:r>
            <a:r>
              <a:rPr lang="en-GB" sz="1200" kern="1200" dirty="0" err="1">
                <a:solidFill>
                  <a:schemeClr val="tx1"/>
                </a:solidFill>
                <a:effectLst/>
                <a:latin typeface="+mn-lt"/>
                <a:ea typeface="+mn-ea"/>
                <a:cs typeface="+mn-cs"/>
              </a:rPr>
              <a:t>cath</a:t>
            </a:r>
            <a:r>
              <a:rPr lang="en-GB" sz="1200" kern="1200" dirty="0">
                <a:solidFill>
                  <a:schemeClr val="tx1"/>
                </a:solidFill>
                <a:effectLst/>
                <a:latin typeface="+mn-lt"/>
                <a:ea typeface="+mn-ea"/>
                <a:cs typeface="+mn-cs"/>
              </a:rPr>
              <a:t> to trap the shaft of the IVL balloon and pull as a unit. A few attempts of this manoeuvre was made… </a:t>
            </a:r>
            <a:r>
              <a:rPr lang="en-GB" sz="1200" b="1" kern="1200" dirty="0">
                <a:solidFill>
                  <a:schemeClr val="tx1"/>
                </a:solidFill>
                <a:effectLst/>
                <a:latin typeface="+mn-lt"/>
                <a:ea typeface="+mn-ea"/>
                <a:cs typeface="+mn-cs"/>
              </a:rPr>
              <a:t>before</a:t>
            </a:r>
            <a:r>
              <a:rPr lang="en-GB" sz="1200" kern="1200" dirty="0">
                <a:solidFill>
                  <a:schemeClr val="tx1"/>
                </a:solidFill>
                <a:effectLst/>
                <a:latin typeface="+mn-lt"/>
                <a:ea typeface="+mn-ea"/>
                <a:cs typeface="+mn-cs"/>
              </a:rPr>
              <a:t> the shaft of the balloon unfortunately snapped within the guide catheter….we lost wire positions at this point…</a:t>
            </a:r>
            <a:endParaRPr lang="en-US" dirty="0"/>
          </a:p>
        </p:txBody>
      </p:sp>
      <p:sp>
        <p:nvSpPr>
          <p:cNvPr id="4" name="Slide Number Placeholder 3">
            <a:extLst>
              <a:ext uri="{FF2B5EF4-FFF2-40B4-BE49-F238E27FC236}">
                <a16:creationId xmlns:a16="http://schemas.microsoft.com/office/drawing/2014/main" id="{B8DBE80B-B11F-7E45-8106-BE9DAE5961C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6513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HENRY – Introduce presentation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41D78-1BFB-352C-47A0-A11FCF495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5F29D9-418C-8C29-A996-F71C0C0D0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BCFDF4-B8A3-61FF-67FE-363AEF932C7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Audience question – </a:t>
            </a:r>
            <a:r>
              <a:rPr lang="en-GB" sz="1200" kern="1200" dirty="0">
                <a:solidFill>
                  <a:schemeClr val="tx1"/>
                </a:solidFill>
                <a:effectLst/>
                <a:latin typeface="+mn-lt"/>
                <a:ea typeface="+mn-ea"/>
                <a:cs typeface="+mn-cs"/>
              </a:rPr>
              <a:t>What would your thinking be at this point? What would you be anticipating next? (YES absolutely – the operator gained 6F RFA under US guidance.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F827D82B-FFBD-8BC1-AB14-E29A6D44D82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6665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EB922-C9A9-73EC-5A30-2C7B28897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E2EA8-9F11-BF3B-A693-C5512E76F1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D69E3-186F-2CB4-8F0B-412EC1CE2B2E}"/>
              </a:ext>
            </a:extLst>
          </p:cNvPr>
          <p:cNvSpPr>
            <a:spLocks noGrp="1"/>
          </p:cNvSpPr>
          <p:nvPr>
            <p:ph type="body" idx="1"/>
          </p:nvPr>
        </p:nvSpPr>
        <p:spPr/>
        <p:txBody>
          <a:bodyPr/>
          <a:lstStyle/>
          <a:p>
            <a:r>
              <a:rPr lang="en-US" dirty="0"/>
              <a:t>HENRY: </a:t>
            </a:r>
            <a:r>
              <a:rPr lang="en-GB" sz="1200" kern="1200" dirty="0">
                <a:solidFill>
                  <a:schemeClr val="tx1"/>
                </a:solidFill>
                <a:effectLst/>
                <a:latin typeface="+mn-lt"/>
                <a:ea typeface="+mn-ea"/>
                <a:cs typeface="+mn-cs"/>
              </a:rPr>
              <a:t>At this point the patient was becoming panicked…moving a lot on the table, increasingly anxious and agitated decision was made with the patient to start the GA at this point. Change in environment – more people entered, importance of communication.</a:t>
            </a:r>
            <a:endParaRPr lang="en-US" dirty="0"/>
          </a:p>
        </p:txBody>
      </p:sp>
      <p:sp>
        <p:nvSpPr>
          <p:cNvPr id="4" name="Slide Number Placeholder 3">
            <a:extLst>
              <a:ext uri="{FF2B5EF4-FFF2-40B4-BE49-F238E27FC236}">
                <a16:creationId xmlns:a16="http://schemas.microsoft.com/office/drawing/2014/main" id="{53B53F4C-F63A-4B05-7F72-1BDE17F5A77C}"/>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27567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88E2A-69FB-8449-72FB-18D774716E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50C22-8133-7A7A-3790-CC5A613F1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2E406-B0F8-E9AF-3E6E-B6F93C0A3DFC}"/>
              </a:ext>
            </a:extLst>
          </p:cNvPr>
          <p:cNvSpPr>
            <a:spLocks noGrp="1"/>
          </p:cNvSpPr>
          <p:nvPr>
            <p:ph type="body" idx="1"/>
          </p:nvPr>
        </p:nvSpPr>
        <p:spPr/>
        <p:txBody>
          <a:bodyPr/>
          <a:lstStyle/>
          <a:p>
            <a:r>
              <a:rPr lang="en-US" dirty="0"/>
              <a:t>ALICE: As the GA is being started, as the scrub nurse, myself and the operator were discussing the next steps…</a:t>
            </a:r>
          </a:p>
        </p:txBody>
      </p:sp>
      <p:sp>
        <p:nvSpPr>
          <p:cNvPr id="4" name="Slide Number Placeholder 3">
            <a:extLst>
              <a:ext uri="{FF2B5EF4-FFF2-40B4-BE49-F238E27FC236}">
                <a16:creationId xmlns:a16="http://schemas.microsoft.com/office/drawing/2014/main" id="{B1354CD8-A2CE-A076-6E79-C960894CAAA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7055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26778-C536-1A26-6ACD-B34130E9D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FCDBD-302E-F499-F932-F84860DA23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050C31-9443-D803-9D64-C335384BDE60}"/>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ALICE: The operator re-parallel wired with a Microcatheter &amp; Pilot50 and a Sion Blue. We attempted entanglement using wire wrapping but were unsuccessful. As you can see the wires come back without any impact on the entrapped balloon. </a:t>
            </a:r>
            <a:endParaRPr lang="en-US" dirty="0"/>
          </a:p>
        </p:txBody>
      </p:sp>
      <p:sp>
        <p:nvSpPr>
          <p:cNvPr id="4" name="Slide Number Placeholder 3">
            <a:extLst>
              <a:ext uri="{FF2B5EF4-FFF2-40B4-BE49-F238E27FC236}">
                <a16:creationId xmlns:a16="http://schemas.microsoft.com/office/drawing/2014/main" id="{7EEF4262-33EA-ECC6-50B3-A5A8500839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0175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26778-C536-1A26-6ACD-B34130E9D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FCDBD-302E-F499-F932-F84860DA23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050C31-9443-D803-9D64-C335384BDE60}"/>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ALICE: Using the RFA, the operator re-wired - then attempted to further pre-dilate &amp; modify the lesion around the trapped balloon… using a SC 1.25, 1.5 and then a 2.0 NC but were still unable to retrieve. </a:t>
            </a:r>
          </a:p>
        </p:txBody>
      </p:sp>
      <p:sp>
        <p:nvSpPr>
          <p:cNvPr id="4" name="Slide Number Placeholder 3">
            <a:extLst>
              <a:ext uri="{FF2B5EF4-FFF2-40B4-BE49-F238E27FC236}">
                <a16:creationId xmlns:a16="http://schemas.microsoft.com/office/drawing/2014/main" id="{7EEF4262-33EA-ECC6-50B3-A5A8500839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075791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2C14-209F-F712-997B-CAE23B9FA7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4B57F-EC0E-5774-B9E0-19054B61C0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C86DC5-DA4C-2160-7AF6-BDC7388C211D}"/>
              </a:ext>
            </a:extLst>
          </p:cNvPr>
          <p:cNvSpPr>
            <a:spLocks noGrp="1"/>
          </p:cNvSpPr>
          <p:nvPr>
            <p:ph type="body" idx="1"/>
          </p:nvPr>
        </p:nvSpPr>
        <p:spPr/>
        <p:txBody>
          <a:bodyPr/>
          <a:lstStyle/>
          <a:p>
            <a:r>
              <a:rPr lang="en-US" dirty="0"/>
              <a:t>HENRY: Found the only snare….too short…</a:t>
            </a:r>
          </a:p>
        </p:txBody>
      </p:sp>
      <p:sp>
        <p:nvSpPr>
          <p:cNvPr id="4" name="Slide Number Placeholder 3">
            <a:extLst>
              <a:ext uri="{FF2B5EF4-FFF2-40B4-BE49-F238E27FC236}">
                <a16:creationId xmlns:a16="http://schemas.microsoft.com/office/drawing/2014/main" id="{5CCE2600-D048-4C2D-3B2F-49E5B8018C0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74021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0F47C-5356-01C5-8757-C6AF4CA56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066A9-08A4-472D-19D1-0FEA61807E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0FCC7-3868-F169-07F2-3C34D39482BD}"/>
              </a:ext>
            </a:extLst>
          </p:cNvPr>
          <p:cNvSpPr>
            <a:spLocks noGrp="1"/>
          </p:cNvSpPr>
          <p:nvPr>
            <p:ph type="body" idx="1"/>
          </p:nvPr>
        </p:nvSpPr>
        <p:spPr/>
        <p:txBody>
          <a:bodyPr/>
          <a:lstStyle/>
          <a:p>
            <a:r>
              <a:rPr lang="en-US" dirty="0"/>
              <a:t>ALICE: The operator was transparent with the team, that we had </a:t>
            </a:r>
            <a:r>
              <a:rPr lang="en-GB" sz="1200" kern="1200" dirty="0">
                <a:solidFill>
                  <a:schemeClr val="tx1"/>
                </a:solidFill>
                <a:effectLst/>
                <a:latin typeface="+mn-lt"/>
                <a:ea typeface="+mn-ea"/>
                <a:cs typeface="+mn-cs"/>
              </a:rPr>
              <a:t>exhausted all options available to us at Torbay- he’d followed the recommended bailout options and what we had available… no longer a bailout-able in our centre….</a:t>
            </a:r>
            <a:endParaRPr lang="en-US" dirty="0"/>
          </a:p>
        </p:txBody>
      </p:sp>
      <p:sp>
        <p:nvSpPr>
          <p:cNvPr id="4" name="Slide Number Placeholder 3">
            <a:extLst>
              <a:ext uri="{FF2B5EF4-FFF2-40B4-BE49-F238E27FC236}">
                <a16:creationId xmlns:a16="http://schemas.microsoft.com/office/drawing/2014/main" id="{BFE5BA24-6C17-8CB9-806A-BC2B1A6A9AA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84520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09A61-275A-DF4C-7483-45750D031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FABC43-58B7-68E7-8EA8-1419A94550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740D2D-7D84-31DD-5EA5-45317EA08196}"/>
              </a:ext>
            </a:extLst>
          </p:cNvPr>
          <p:cNvSpPr>
            <a:spLocks noGrp="1"/>
          </p:cNvSpPr>
          <p:nvPr>
            <p:ph type="body" idx="1"/>
          </p:nvPr>
        </p:nvSpPr>
        <p:spPr/>
        <p:txBody>
          <a:bodyPr/>
          <a:lstStyle/>
          <a:p>
            <a:r>
              <a:rPr lang="en-US" dirty="0"/>
              <a:t>ALICE: What things would we be discussing with our operators as AHPs at this point??</a:t>
            </a:r>
          </a:p>
          <a:p>
            <a:endParaRPr lang="en-US" dirty="0"/>
          </a:p>
          <a:p>
            <a:r>
              <a:rPr lang="en-GB" sz="1200" kern="1200" dirty="0">
                <a:solidFill>
                  <a:schemeClr val="tx1"/>
                </a:solidFill>
                <a:effectLst/>
                <a:latin typeface="+mn-lt"/>
                <a:ea typeface="+mn-ea"/>
                <a:cs typeface="+mn-cs"/>
              </a:rPr>
              <a:t>Operator recognised patient was having </a:t>
            </a:r>
            <a:r>
              <a:rPr lang="en-GB" sz="1200" b="1" kern="1200" dirty="0">
                <a:solidFill>
                  <a:schemeClr val="tx1"/>
                </a:solidFill>
                <a:effectLst/>
                <a:latin typeface="+mn-lt"/>
                <a:ea typeface="+mn-ea"/>
                <a:cs typeface="+mn-cs"/>
              </a:rPr>
              <a:t>ongoing anterior STEMI</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unable to retrieve IVL</a:t>
            </a:r>
          </a:p>
          <a:p>
            <a:r>
              <a:rPr lang="en-GB" sz="1200" kern="1200" dirty="0">
                <a:solidFill>
                  <a:schemeClr val="tx1"/>
                </a:solidFill>
                <a:effectLst/>
                <a:latin typeface="+mn-lt"/>
                <a:ea typeface="+mn-ea"/>
                <a:cs typeface="+mn-cs"/>
              </a:rPr>
              <a:t>Operator called the </a:t>
            </a:r>
            <a:r>
              <a:rPr lang="en-GB" sz="1200" b="1" kern="1200" dirty="0">
                <a:solidFill>
                  <a:schemeClr val="tx1"/>
                </a:solidFill>
                <a:effectLst/>
                <a:latin typeface="+mn-lt"/>
                <a:ea typeface="+mn-ea"/>
                <a:cs typeface="+mn-cs"/>
              </a:rPr>
              <a:t>cardiac surgeons </a:t>
            </a:r>
            <a:r>
              <a:rPr lang="en-GB" sz="1200" kern="1200" dirty="0">
                <a:solidFill>
                  <a:schemeClr val="tx1"/>
                </a:solidFill>
                <a:effectLst/>
                <a:latin typeface="+mn-lt"/>
                <a:ea typeface="+mn-ea"/>
                <a:cs typeface="+mn-cs"/>
              </a:rPr>
              <a:t>at nearest tertiary centre</a:t>
            </a:r>
            <a:r>
              <a:rPr lang="en-GB" sz="1200" b="1" kern="1200" dirty="0">
                <a:solidFill>
                  <a:schemeClr val="tx1"/>
                </a:solidFill>
                <a:effectLst/>
                <a:latin typeface="+mn-lt"/>
                <a:ea typeface="+mn-ea"/>
                <a:cs typeface="+mn-cs"/>
              </a:rPr>
              <a:t>, pt accepted for surgery</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Before inserting the balloon pump, the operator felt it was important to attempt to restore some flow to the LAD</a:t>
            </a:r>
          </a:p>
          <a:p>
            <a:pPr lvl="0"/>
            <a:r>
              <a:rPr lang="en-GB" sz="1200" kern="1200" dirty="0">
                <a:solidFill>
                  <a:schemeClr val="tx1"/>
                </a:solidFill>
                <a:effectLst/>
                <a:latin typeface="+mn-lt"/>
                <a:ea typeface="+mn-ea"/>
                <a:cs typeface="+mn-cs"/>
              </a:rPr>
              <a:t>Wired the lesion (unsure if sub-intimal/intimal at this point)</a:t>
            </a:r>
          </a:p>
          <a:p>
            <a:pPr lvl="0"/>
            <a:r>
              <a:rPr lang="en-GB" sz="1200" kern="1200" dirty="0">
                <a:solidFill>
                  <a:schemeClr val="tx1"/>
                </a:solidFill>
                <a:effectLst/>
                <a:latin typeface="+mn-lt"/>
                <a:ea typeface="+mn-ea"/>
                <a:cs typeface="+mn-cs"/>
              </a:rPr>
              <a:t>Ballooned alongside the entrapped balloon </a:t>
            </a:r>
          </a:p>
          <a:p>
            <a:pPr lvl="0"/>
            <a:r>
              <a:rPr lang="en-GB" sz="1200" b="1" kern="1200" dirty="0">
                <a:solidFill>
                  <a:schemeClr val="tx1"/>
                </a:solidFill>
                <a:effectLst/>
                <a:latin typeface="+mn-lt"/>
                <a:ea typeface="+mn-ea"/>
                <a:cs typeface="+mn-cs"/>
              </a:rPr>
              <a:t>(RUN) </a:t>
            </a:r>
            <a:r>
              <a:rPr lang="en-GB" sz="1200" kern="1200" dirty="0">
                <a:solidFill>
                  <a:schemeClr val="tx1"/>
                </a:solidFill>
                <a:effectLst/>
                <a:latin typeface="+mn-lt"/>
                <a:ea typeface="+mn-ea"/>
                <a:cs typeface="+mn-cs"/>
              </a:rPr>
              <a:t>Restored TIMI 2 flow to LAD and Diagonals</a:t>
            </a:r>
          </a:p>
          <a:p>
            <a:endParaRPr lang="en-US" dirty="0"/>
          </a:p>
        </p:txBody>
      </p:sp>
      <p:sp>
        <p:nvSpPr>
          <p:cNvPr id="4" name="Slide Number Placeholder 3">
            <a:extLst>
              <a:ext uri="{FF2B5EF4-FFF2-40B4-BE49-F238E27FC236}">
                <a16:creationId xmlns:a16="http://schemas.microsoft.com/office/drawing/2014/main" id="{2D59384F-13A2-25A6-6B1F-5878379DF92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20368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63FA8-B2CD-88E2-0193-AFFD39CD4D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DF7877-99FE-5CBE-06CA-13CBDDF87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29A63-6F55-E0B6-0DE2-E4A7721C5A28}"/>
              </a:ext>
            </a:extLst>
          </p:cNvPr>
          <p:cNvSpPr>
            <a:spLocks noGrp="1"/>
          </p:cNvSpPr>
          <p:nvPr>
            <p:ph type="body" idx="1"/>
          </p:nvPr>
        </p:nvSpPr>
        <p:spPr/>
        <p:txBody>
          <a:bodyPr/>
          <a:lstStyle/>
          <a:p>
            <a:r>
              <a:rPr lang="en-US" dirty="0"/>
              <a:t>ALICE: Final Run – as you can see, IVL Balloon still in the LAD, with some flow having been restored down the LAD and the diagonals.</a:t>
            </a:r>
          </a:p>
        </p:txBody>
      </p:sp>
      <p:sp>
        <p:nvSpPr>
          <p:cNvPr id="4" name="Slide Number Placeholder 3">
            <a:extLst>
              <a:ext uri="{FF2B5EF4-FFF2-40B4-BE49-F238E27FC236}">
                <a16:creationId xmlns:a16="http://schemas.microsoft.com/office/drawing/2014/main" id="{ED1F4639-F4F8-8E49-9E41-BBE23973378C}"/>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54904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6EB90-F516-136C-025B-D7D7A2381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F357C-9E09-D7A3-3253-7684A2C34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F682AF-3C4F-7A40-AD1C-CD4488913DD0}"/>
              </a:ext>
            </a:extLst>
          </p:cNvPr>
          <p:cNvSpPr>
            <a:spLocks noGrp="1"/>
          </p:cNvSpPr>
          <p:nvPr>
            <p:ph type="body" idx="1"/>
          </p:nvPr>
        </p:nvSpPr>
        <p:spPr/>
        <p:txBody>
          <a:bodyPr/>
          <a:lstStyle/>
          <a:p>
            <a:r>
              <a:rPr lang="en-US" dirty="0"/>
              <a:t>ALICE: IABP inserted, Bedside Echo performed (moderate LVSD, previously mild) , patient prepped for immediate transfer, it was close to midnight by the time the transfer took place….patient was stable so they operated the following morning….and he survived and is doing well. </a:t>
            </a:r>
          </a:p>
          <a:p>
            <a:r>
              <a:rPr lang="en-US" dirty="0"/>
              <a:t>Let’s look at the outcomes/actions for the team….Debrief in this case didn’t happen as a hot debrief due to time of the case and changing over of staff – but operator open to discussing with any staff who wanted to debrief…ongoing team support, discussions, support offered – we now give people the chance to step back if they feel they can’t work in certain cases….Lessons learnt, we have taken forward some of the things we’ve learnt and feel better prepared…</a:t>
            </a:r>
          </a:p>
        </p:txBody>
      </p:sp>
      <p:sp>
        <p:nvSpPr>
          <p:cNvPr id="4" name="Slide Number Placeholder 3">
            <a:extLst>
              <a:ext uri="{FF2B5EF4-FFF2-40B4-BE49-F238E27FC236}">
                <a16:creationId xmlns:a16="http://schemas.microsoft.com/office/drawing/2014/main" id="{3FEF1C65-ACA0-287B-1C3C-DF6F2552B5E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4140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r>
              <a:rPr lang="en-US" dirty="0"/>
              <a:t>ALICE: Here are some of the </a:t>
            </a:r>
            <a:r>
              <a:rPr lang="en-US" b="1" dirty="0"/>
              <a:t>key themes and objectives </a:t>
            </a:r>
            <a:r>
              <a:rPr lang="en-US" dirty="0"/>
              <a:t>we’ll be covering during this case presentation: particularly noting the patient needs, communication and </a:t>
            </a:r>
            <a:r>
              <a:rPr lang="en-US" b="1" dirty="0"/>
              <a:t>most importantly </a:t>
            </a:r>
            <a:r>
              <a:rPr lang="en-US" dirty="0"/>
              <a:t>the role of AHPs.</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7509384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discussion? </a:t>
            </a:r>
          </a:p>
          <a:p>
            <a:r>
              <a:rPr lang="en-US" dirty="0"/>
              <a:t>What went well? What could’ve been done better? </a:t>
            </a:r>
          </a:p>
          <a:p>
            <a:endParaRPr lang="en-US" dirty="0"/>
          </a:p>
          <a:p>
            <a:r>
              <a:rPr lang="en-US" dirty="0"/>
              <a:t>Smaller IVL – the operator felt from the short IVUS run we were able to do, the LAD was appropriate for a 3.5mm IVL…however we appreciate the suggestion, as we recognise we’d previously used a 3.0 NC but not a 3.5 NC, and IVL balloons are bulkier.</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3E22A-1F9E-A56F-CC09-8876E7CFC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BA84B7-596B-B272-C19E-6E55FDDCE6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815E8F-4DF6-72C9-EE02-3388C0164B25}"/>
              </a:ext>
            </a:extLst>
          </p:cNvPr>
          <p:cNvSpPr>
            <a:spLocks noGrp="1"/>
          </p:cNvSpPr>
          <p:nvPr>
            <p:ph type="body" idx="1"/>
          </p:nvPr>
        </p:nvSpPr>
        <p:spPr/>
        <p:txBody>
          <a:bodyPr/>
          <a:lstStyle/>
          <a:p>
            <a:r>
              <a:rPr lang="en-US" dirty="0"/>
              <a:t>HENRY </a:t>
            </a:r>
          </a:p>
        </p:txBody>
      </p:sp>
      <p:sp>
        <p:nvSpPr>
          <p:cNvPr id="4" name="Slide Number Placeholder 3">
            <a:extLst>
              <a:ext uri="{FF2B5EF4-FFF2-40B4-BE49-F238E27FC236}">
                <a16:creationId xmlns:a16="http://schemas.microsoft.com/office/drawing/2014/main" id="{46202B3F-E181-C657-D3C3-45BBAD4FAE1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9214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5EB53-7107-8337-269D-B56DFD6CC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48646-34F1-597B-A419-30B580F55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5A537-3DF8-E26C-987E-B80776D3F5F8}"/>
              </a:ext>
            </a:extLst>
          </p:cNvPr>
          <p:cNvSpPr>
            <a:spLocks noGrp="1"/>
          </p:cNvSpPr>
          <p:nvPr>
            <p:ph type="body" idx="1"/>
          </p:nvPr>
        </p:nvSpPr>
        <p:spPr/>
        <p:txBody>
          <a:bodyPr/>
          <a:lstStyle/>
          <a:p>
            <a:r>
              <a:rPr lang="en-US" dirty="0"/>
              <a:t>HENRY – presenting ECG ….. </a:t>
            </a:r>
            <a:r>
              <a:rPr lang="en-US" b="1" dirty="0"/>
              <a:t>AUDIENCE Question</a:t>
            </a:r>
            <a:r>
              <a:rPr lang="en-US" dirty="0"/>
              <a:t>…..</a:t>
            </a:r>
          </a:p>
        </p:txBody>
      </p:sp>
      <p:sp>
        <p:nvSpPr>
          <p:cNvPr id="4" name="Slide Number Placeholder 3">
            <a:extLst>
              <a:ext uri="{FF2B5EF4-FFF2-40B4-BE49-F238E27FC236}">
                <a16:creationId xmlns:a16="http://schemas.microsoft.com/office/drawing/2014/main" id="{27C98E90-EF32-A680-63F7-FE04C91F011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5681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D26C5-710F-17A5-C30D-A6A9E415B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B42B6-7571-6F16-450F-C843DC638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32F09-3E29-6D83-06D5-091985F1A9B4}"/>
              </a:ext>
            </a:extLst>
          </p:cNvPr>
          <p:cNvSpPr>
            <a:spLocks noGrp="1"/>
          </p:cNvSpPr>
          <p:nvPr>
            <p:ph type="body" idx="1"/>
          </p:nvPr>
        </p:nvSpPr>
        <p:spPr/>
        <p:txBody>
          <a:bodyPr/>
          <a:lstStyle/>
          <a:p>
            <a:r>
              <a:rPr lang="en-US" dirty="0"/>
              <a:t>ALICE: Like to share an additional information – this extract from a letter following the patients encounter in 2015…Draw attention to the patient described as aggressive and abusive to staff, and eventually self-discharging without invasive intervention for the late presenting STEMI.</a:t>
            </a:r>
          </a:p>
        </p:txBody>
      </p:sp>
      <p:sp>
        <p:nvSpPr>
          <p:cNvPr id="4" name="Slide Number Placeholder 3">
            <a:extLst>
              <a:ext uri="{FF2B5EF4-FFF2-40B4-BE49-F238E27FC236}">
                <a16:creationId xmlns:a16="http://schemas.microsoft.com/office/drawing/2014/main" id="{BD81C090-7D74-FCE5-0FFC-026295DC97D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4534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D4BB-2940-3272-89B6-601541C56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3B320A-96A5-5B49-185E-9C27C1F1A5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97418-90EC-8739-2B47-C2C36A889E7D}"/>
              </a:ext>
            </a:extLst>
          </p:cNvPr>
          <p:cNvSpPr>
            <a:spLocks noGrp="1"/>
          </p:cNvSpPr>
          <p:nvPr>
            <p:ph type="body" idx="1"/>
          </p:nvPr>
        </p:nvSpPr>
        <p:spPr/>
        <p:txBody>
          <a:bodyPr/>
          <a:lstStyle/>
          <a:p>
            <a:r>
              <a:rPr lang="en-US" dirty="0"/>
              <a:t>ALICE: AUDIENCE Q: Knowing this additional info and the presenting complaint….how would you proceed here?</a:t>
            </a:r>
          </a:p>
          <a:p>
            <a:r>
              <a:rPr lang="en-US" dirty="0"/>
              <a:t>(More than just PCI or not….ideas for approach to patient and the case?)</a:t>
            </a:r>
          </a:p>
        </p:txBody>
      </p:sp>
      <p:sp>
        <p:nvSpPr>
          <p:cNvPr id="4" name="Slide Number Placeholder 3">
            <a:extLst>
              <a:ext uri="{FF2B5EF4-FFF2-40B4-BE49-F238E27FC236}">
                <a16:creationId xmlns:a16="http://schemas.microsoft.com/office/drawing/2014/main" id="{DA76944E-E806-F143-F4DF-574BEDCD027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2687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6AC82-CC94-CE1E-CA98-AC730D29E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8E201-AD47-D7DB-8C9C-0359CE8279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AAD95-2DC3-7017-8AC3-43DD2582DDDA}"/>
              </a:ext>
            </a:extLst>
          </p:cNvPr>
          <p:cNvSpPr>
            <a:spLocks noGrp="1"/>
          </p:cNvSpPr>
          <p:nvPr>
            <p:ph type="body" idx="1"/>
          </p:nvPr>
        </p:nvSpPr>
        <p:spPr/>
        <p:txBody>
          <a:bodyPr/>
          <a:lstStyle/>
          <a:p>
            <a:r>
              <a:rPr lang="en-US" dirty="0"/>
              <a:t>HENRY: Confirm we decided to accept patient for STEMI pathway.</a:t>
            </a:r>
          </a:p>
        </p:txBody>
      </p:sp>
      <p:sp>
        <p:nvSpPr>
          <p:cNvPr id="4" name="Slide Number Placeholder 3">
            <a:extLst>
              <a:ext uri="{FF2B5EF4-FFF2-40B4-BE49-F238E27FC236}">
                <a16:creationId xmlns:a16="http://schemas.microsoft.com/office/drawing/2014/main" id="{31D4E983-91F5-FE7E-BE1F-0351F80238D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5372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5.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7.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8.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9.png"/><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6_FA2AD859.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2.png"/><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0" Type="http://schemas.openxmlformats.org/officeDocument/2006/relationships/diagramData" Target="../diagrams/data3.xml"/><Relationship Id="rId4" Type="http://schemas.openxmlformats.org/officeDocument/2006/relationships/image" Target="../media/image1.png"/><Relationship Id="rId9" Type="http://schemas.microsoft.com/office/2007/relationships/diagramDrawing" Target="../diagrams/drawing2.xml"/><Relationship Id="rId14" Type="http://schemas.microsoft.com/office/2007/relationships/diagramDrawing" Target="../diagrams/drawing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4697127" y="3780532"/>
            <a:ext cx="8893597" cy="266700"/>
          </a:xfrm>
          <a:prstGeom prst="rect">
            <a:avLst/>
          </a:prstGeom>
          <a:noFill/>
          <a:ln/>
        </p:spPr>
        <p:txBody>
          <a:bodyPr wrap="square" lIns="25400" tIns="25400" rIns="25400" bIns="25400" rtlCol="0" anchor="t">
            <a:normAutofit fontScale="92500" lnSpcReduction="10000"/>
          </a:bodyPr>
          <a:lstStyle/>
          <a:p>
            <a:pPr marL="0" indent="0" algn="ctr">
              <a:buNone/>
            </a:pPr>
            <a:r>
              <a:rPr lang="en-US" sz="1575" b="1" kern="0" spc="536" dirty="0">
                <a:solidFill>
                  <a:srgbClr val="F8F8F8"/>
                </a:solidFill>
                <a:latin typeface="Arial" pitchFamily="34" charset="0"/>
                <a:ea typeface="Arial" pitchFamily="34" charset="-122"/>
                <a:cs typeface="Arial" pitchFamily="34" charset="-120"/>
              </a:rPr>
              <a:t>BRITISH CARDIOVASCULAR INTERVENTION SOCIETY</a:t>
            </a:r>
            <a:endParaRPr lang="en-US" sz="1575" dirty="0"/>
          </a:p>
        </p:txBody>
      </p:sp>
      <p:sp>
        <p:nvSpPr>
          <p:cNvPr id="4" name="Text 1"/>
          <p:cNvSpPr/>
          <p:nvPr/>
        </p:nvSpPr>
        <p:spPr>
          <a:xfrm>
            <a:off x="6177230" y="4694932"/>
            <a:ext cx="5933539" cy="333375"/>
          </a:xfrm>
          <a:prstGeom prst="rect">
            <a:avLst/>
          </a:prstGeom>
          <a:noFill/>
          <a:ln/>
        </p:spPr>
        <p:txBody>
          <a:bodyPr wrap="square" lIns="25400" tIns="25400" rIns="25400" bIns="25400" rtlCol="0" anchor="t">
            <a:normAutofit lnSpcReduction="10000"/>
          </a:bodyPr>
          <a:lstStyle/>
          <a:p>
            <a:pPr marL="0" indent="0" algn="ctr">
              <a:buNone/>
            </a:pPr>
            <a:r>
              <a:rPr lang="en-US" sz="1950" b="1" kern="0" spc="429" dirty="0">
                <a:solidFill>
                  <a:srgbClr val="D0021B"/>
                </a:solidFill>
                <a:latin typeface="Arial" pitchFamily="34" charset="0"/>
                <a:ea typeface="Arial" pitchFamily="34" charset="-122"/>
                <a:cs typeface="Arial" pitchFamily="34" charset="-120"/>
              </a:rPr>
              <a:t>AHP ANNUAL CONFERENCE 2026</a:t>
            </a:r>
            <a:endParaRPr lang="en-US" sz="1950" dirty="0"/>
          </a:p>
        </p:txBody>
      </p:sp>
      <p:sp>
        <p:nvSpPr>
          <p:cNvPr id="5" name="Text 2"/>
          <p:cNvSpPr/>
          <p:nvPr/>
        </p:nvSpPr>
        <p:spPr>
          <a:xfrm>
            <a:off x="5004733" y="5314057"/>
            <a:ext cx="8278535" cy="878086"/>
          </a:xfrm>
          <a:prstGeom prst="rect">
            <a:avLst/>
          </a:prstGeom>
          <a:noFill/>
          <a:ln/>
        </p:spPr>
        <p:txBody>
          <a:bodyPr wrap="square" lIns="25400" tIns="25400" rIns="25400" bIns="25400" rtlCol="0" anchor="t">
            <a:normAutofit fontScale="70000" lnSpcReduction="20000"/>
          </a:bodyPr>
          <a:lstStyle/>
          <a:p>
            <a:pPr marL="0" indent="0" algn="ctr">
              <a:lnSpc>
                <a:spcPct val="105000"/>
              </a:lnSpc>
              <a:buNone/>
            </a:pPr>
            <a:r>
              <a:rPr lang="en-US" sz="6300" b="1" kern="0" spc="-63" dirty="0">
                <a:solidFill>
                  <a:srgbClr val="F8F8F8"/>
                </a:solidFill>
                <a:latin typeface="Arial" pitchFamily="34" charset="0"/>
                <a:cs typeface="Arial" pitchFamily="34" charset="-120"/>
              </a:rPr>
              <a:t>Angio Review Session: Case 1</a:t>
            </a:r>
            <a:endParaRPr lang="en-US" sz="6300" dirty="0"/>
          </a:p>
        </p:txBody>
      </p:sp>
      <p:sp>
        <p:nvSpPr>
          <p:cNvPr id="6" name="Text 3"/>
          <p:cNvSpPr/>
          <p:nvPr/>
        </p:nvSpPr>
        <p:spPr>
          <a:xfrm>
            <a:off x="4303987" y="6498732"/>
            <a:ext cx="9676414" cy="513309"/>
          </a:xfrm>
          <a:prstGeom prst="rect">
            <a:avLst/>
          </a:prstGeom>
          <a:noFill/>
          <a:ln/>
        </p:spPr>
        <p:txBody>
          <a:bodyPr wrap="square" lIns="25400" tIns="25400" rIns="25400" bIns="25400" rtlCol="0" anchor="t">
            <a:normAutofit fontScale="92500"/>
          </a:bodyPr>
          <a:lstStyle/>
          <a:p>
            <a:pPr marL="0" indent="0" algn="ctr">
              <a:buNone/>
            </a:pPr>
            <a:r>
              <a:rPr lang="en-US" sz="2400" dirty="0">
                <a:solidFill>
                  <a:srgbClr val="F8F8F8">
                    <a:alpha val="62000"/>
                  </a:srgbClr>
                </a:solidFill>
                <a:latin typeface="Arial" pitchFamily="34" charset="0"/>
                <a:ea typeface="Arial" pitchFamily="34" charset="-122"/>
                <a:cs typeface="Arial" pitchFamily="34" charset="-120"/>
              </a:rPr>
              <a:t>Alice Amil and Henry </a:t>
            </a:r>
            <a:r>
              <a:rPr lang="en-US" sz="2400" dirty="0" err="1">
                <a:solidFill>
                  <a:srgbClr val="F8F8F8">
                    <a:alpha val="62000"/>
                  </a:srgbClr>
                </a:solidFill>
                <a:latin typeface="Arial" pitchFamily="34" charset="0"/>
                <a:ea typeface="Arial" pitchFamily="34" charset="-122"/>
                <a:cs typeface="Arial" pitchFamily="34" charset="-120"/>
              </a:rPr>
              <a:t>Parza</a:t>
            </a:r>
            <a:r>
              <a:rPr lang="en-US" sz="2400" dirty="0">
                <a:solidFill>
                  <a:srgbClr val="F8F8F8">
                    <a:alpha val="62000"/>
                  </a:srgbClr>
                </a:solidFill>
                <a:latin typeface="Arial" pitchFamily="34" charset="0"/>
                <a:ea typeface="Arial" pitchFamily="34" charset="-122"/>
                <a:cs typeface="Arial" pitchFamily="34" charset="-120"/>
              </a:rPr>
              <a:t> · Torbay and South Devon NHS Foundation Trust</a:t>
            </a:r>
            <a:endParaRPr lang="en-US" sz="2400" dirty="0"/>
          </a:p>
        </p:txBody>
      </p:sp>
      <p:sp>
        <p:nvSpPr>
          <p:cNvPr id="7" name="Text 4"/>
          <p:cNvSpPr/>
          <p:nvPr/>
        </p:nvSpPr>
        <p:spPr>
          <a:xfrm>
            <a:off x="5573070" y="7678043"/>
            <a:ext cx="199940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13–14 July 2026</a:t>
            </a:r>
            <a:endParaRPr lang="en-US" sz="1950" dirty="0"/>
          </a:p>
        </p:txBody>
      </p:sp>
      <p:sp>
        <p:nvSpPr>
          <p:cNvPr id="8" name="Shape 5"/>
          <p:cNvSpPr/>
          <p:nvPr/>
        </p:nvSpPr>
        <p:spPr>
          <a:xfrm>
            <a:off x="7748290" y="7792343"/>
            <a:ext cx="66675" cy="66675"/>
          </a:xfrm>
          <a:prstGeom prst="ellipse">
            <a:avLst/>
          </a:prstGeom>
          <a:solidFill>
            <a:srgbClr val="D0021B"/>
          </a:solidFill>
          <a:ln/>
        </p:spPr>
        <p:txBody>
          <a:bodyPr/>
          <a:lstStyle/>
          <a:p>
            <a:endParaRPr lang="en-GB"/>
          </a:p>
        </p:txBody>
      </p:sp>
      <p:sp>
        <p:nvSpPr>
          <p:cNvPr id="9" name="Text 6"/>
          <p:cNvSpPr/>
          <p:nvPr/>
        </p:nvSpPr>
        <p:spPr>
          <a:xfrm>
            <a:off x="7854546" y="7678043"/>
            <a:ext cx="499662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Birmingham Conference &amp; Events Centre</a:t>
            </a:r>
            <a:endParaRPr lang="en-US" sz="1950" dirty="0"/>
          </a:p>
        </p:txBody>
      </p:sp>
      <p:pic>
        <p:nvPicPr>
          <p:cNvPr id="11" name="Picture 10">
            <a:extLst>
              <a:ext uri="{FF2B5EF4-FFF2-40B4-BE49-F238E27FC236}">
                <a16:creationId xmlns:a16="http://schemas.microsoft.com/office/drawing/2014/main" id="{A3A91E6B-623D-4C86-3EA4-1E1CA69CF9C6}"/>
              </a:ext>
            </a:extLst>
          </p:cNvPr>
          <p:cNvPicPr>
            <a:picLocks noChangeAspect="1"/>
          </p:cNvPicPr>
          <p:nvPr/>
        </p:nvPicPr>
        <p:blipFill>
          <a:blip r:embed="rId3"/>
          <a:stretch>
            <a:fillRect/>
          </a:stretch>
        </p:blipFill>
        <p:spPr>
          <a:xfrm>
            <a:off x="5573070" y="2068370"/>
            <a:ext cx="6682427" cy="13020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E9B21709-2F92-D33B-74A0-50ABC08BAE6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58D7A62-0A6E-70A7-76BE-E2BE333ABB1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6233A3B5-F43D-01C5-79AE-1CCD06B4807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92170859-AF90-73FA-C302-3E84A5C5B04E}"/>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76BBEDF-12D2-0633-4DB4-1B130F229341}"/>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18A81DB4-E6F0-4F38-2046-3431987FF93F}"/>
              </a:ext>
            </a:extLst>
          </p:cNvPr>
          <p:cNvSpPr txBox="1"/>
          <p:nvPr/>
        </p:nvSpPr>
        <p:spPr>
          <a:xfrm>
            <a:off x="1295400" y="4707344"/>
            <a:ext cx="9372600" cy="830997"/>
          </a:xfrm>
          <a:prstGeom prst="rect">
            <a:avLst/>
          </a:prstGeom>
          <a:noFill/>
        </p:spPr>
        <p:txBody>
          <a:bodyPr wrap="square">
            <a:spAutoFit/>
          </a:bodyPr>
          <a:lstStyle/>
          <a:p>
            <a:r>
              <a:rPr lang="en-GB" sz="4800" b="1" dirty="0">
                <a:solidFill>
                  <a:schemeClr val="bg1"/>
                </a:solidFill>
                <a:latin typeface="Arial" panose="020B0604020202020204" pitchFamily="34" charset="0"/>
                <a:cs typeface="Arial" panose="020B0604020202020204" pitchFamily="34" charset="0"/>
              </a:rPr>
              <a:t>Let the case begin…</a:t>
            </a:r>
          </a:p>
        </p:txBody>
      </p:sp>
    </p:spTree>
    <p:extLst>
      <p:ext uri="{BB962C8B-B14F-4D97-AF65-F5344CB8AC3E}">
        <p14:creationId xmlns:p14="http://schemas.microsoft.com/office/powerpoint/2010/main" val="153154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78392529-63F1-0926-F17C-910E278A98F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6DAF957-76F0-084E-D8F5-56C7F3F3C65A}"/>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0A90227D-828E-E878-02DE-BEF75B0E4A3A}"/>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A23432C2-4E03-4957-3C2F-752E7BB44C7C}"/>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66CC15A1-4773-A2CD-4AC9-981D30161E0F}"/>
              </a:ext>
            </a:extLst>
          </p:cNvPr>
          <p:cNvPicPr>
            <a:picLocks noChangeAspect="1"/>
          </p:cNvPicPr>
          <p:nvPr/>
        </p:nvPicPr>
        <p:blipFill>
          <a:blip r:embed="rId6"/>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0652557B-69FC-A575-E17D-A3A05D7403B6}"/>
              </a:ext>
            </a:extLst>
          </p:cNvPr>
          <p:cNvSpPr txBox="1"/>
          <p:nvPr/>
        </p:nvSpPr>
        <p:spPr>
          <a:xfrm>
            <a:off x="15170632" y="818669"/>
            <a:ext cx="1974368" cy="1107996"/>
          </a:xfrm>
          <a:prstGeom prst="rect">
            <a:avLst/>
          </a:prstGeom>
          <a:noFill/>
        </p:spPr>
        <p:txBody>
          <a:bodyPr wrap="square">
            <a:spAutoFit/>
          </a:bodyPr>
          <a:lstStyle/>
          <a:p>
            <a:r>
              <a:rPr kumimoji="0" lang="en-GB" sz="6600" b="1"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RCA</a:t>
            </a:r>
            <a:endParaRPr lang="en-GB" sz="6600" b="1" dirty="0">
              <a:solidFill>
                <a:schemeClr val="bg1"/>
              </a:solidFill>
            </a:endParaRPr>
          </a:p>
        </p:txBody>
      </p:sp>
      <p:pic>
        <p:nvPicPr>
          <p:cNvPr id="7" name="RCA">
            <a:hlinkClick r:id="" action="ppaction://media"/>
            <a:extLst>
              <a:ext uri="{FF2B5EF4-FFF2-40B4-BE49-F238E27FC236}">
                <a16:creationId xmlns:a16="http://schemas.microsoft.com/office/drawing/2014/main" id="{88AB37C8-4C12-5ECB-9577-2ED78F93948F}"/>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544572" y="2191740"/>
            <a:ext cx="8057523" cy="7352310"/>
          </a:xfrm>
          <a:prstGeom prst="rect">
            <a:avLst/>
          </a:prstGeom>
        </p:spPr>
      </p:pic>
    </p:spTree>
    <p:extLst>
      <p:ext uri="{BB962C8B-B14F-4D97-AF65-F5344CB8AC3E}">
        <p14:creationId xmlns:p14="http://schemas.microsoft.com/office/powerpoint/2010/main" val="35552668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9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8E2B90F5-1A78-5705-BFEA-1893B1FA975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B8642155-6BB1-0414-7AEA-E0EEA042D55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1621BB94-9792-85BB-59DF-76A92466B17B}"/>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8E50BDCB-FAB3-815C-CC0B-51DF8B8B556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B1813C61-839C-0DD8-7B60-DDAFFFAC9C02}"/>
              </a:ext>
            </a:extLst>
          </p:cNvPr>
          <p:cNvPicPr>
            <a:picLocks noChangeAspect="1"/>
          </p:cNvPicPr>
          <p:nvPr/>
        </p:nvPicPr>
        <p:blipFill>
          <a:blip r:embed="rId6"/>
          <a:stretch>
            <a:fillRect/>
          </a:stretch>
        </p:blipFill>
        <p:spPr>
          <a:xfrm>
            <a:off x="1295400" y="608532"/>
            <a:ext cx="3921662" cy="764135"/>
          </a:xfrm>
          <a:prstGeom prst="rect">
            <a:avLst/>
          </a:prstGeom>
        </p:spPr>
      </p:pic>
      <p:pic>
        <p:nvPicPr>
          <p:cNvPr id="2" name="InSightExport(3)">
            <a:hlinkClick r:id="" action="ppaction://media"/>
            <a:extLst>
              <a:ext uri="{FF2B5EF4-FFF2-40B4-BE49-F238E27FC236}">
                <a16:creationId xmlns:a16="http://schemas.microsoft.com/office/drawing/2014/main" id="{92163B1E-8C9B-91ED-D444-9242FC565743}"/>
              </a:ext>
            </a:extLst>
          </p:cNvPr>
          <p:cNvPicPr>
            <a:picLocks noChangeAspect="1"/>
          </p:cNvPicPr>
          <p:nvPr>
            <a:videoFile r:link="rId2"/>
            <p:extLst>
              <p:ext uri="{DAA4B4D4-6D71-4841-9C94-3DE7FCFB9230}">
                <p14:media xmlns:p14="http://schemas.microsoft.com/office/powerpoint/2010/main" r:embed="rId1"/>
              </p:ext>
            </p:extLst>
          </p:nvPr>
        </p:nvPicPr>
        <p:blipFill>
          <a:blip r:embed="rId7"/>
          <a:srcRect t="1267"/>
          <a:stretch>
            <a:fillRect/>
          </a:stretch>
        </p:blipFill>
        <p:spPr>
          <a:xfrm>
            <a:off x="4500850" y="1847850"/>
            <a:ext cx="8269943" cy="8165168"/>
          </a:xfrm>
          <a:prstGeom prst="rect">
            <a:avLst/>
          </a:prstGeom>
        </p:spPr>
      </p:pic>
      <p:sp>
        <p:nvSpPr>
          <p:cNvPr id="5" name="TextBox 4">
            <a:extLst>
              <a:ext uri="{FF2B5EF4-FFF2-40B4-BE49-F238E27FC236}">
                <a16:creationId xmlns:a16="http://schemas.microsoft.com/office/drawing/2014/main" id="{7038FCFF-8E43-B086-084D-8F0FF7AB8A26}"/>
              </a:ext>
            </a:extLst>
          </p:cNvPr>
          <p:cNvSpPr txBox="1"/>
          <p:nvPr/>
        </p:nvSpPr>
        <p:spPr>
          <a:xfrm>
            <a:off x="15341085" y="658455"/>
            <a:ext cx="1974368" cy="1107996"/>
          </a:xfrm>
          <a:prstGeom prst="rect">
            <a:avLst/>
          </a:prstGeom>
          <a:noFill/>
        </p:spPr>
        <p:txBody>
          <a:bodyPr wrap="square">
            <a:spAutoFit/>
          </a:bodyPr>
          <a:lstStyle/>
          <a:p>
            <a:r>
              <a:rPr lang="en-US" sz="6600" b="1" dirty="0">
                <a:solidFill>
                  <a:schemeClr val="bg1"/>
                </a:solidFill>
              </a:rPr>
              <a:t>Left</a:t>
            </a:r>
            <a:endParaRPr lang="en-GB" sz="6600" b="1" dirty="0">
              <a:solidFill>
                <a:schemeClr val="bg1"/>
              </a:solidFill>
            </a:endParaRPr>
          </a:p>
        </p:txBody>
      </p:sp>
    </p:spTree>
    <p:extLst>
      <p:ext uri="{BB962C8B-B14F-4D97-AF65-F5344CB8AC3E}">
        <p14:creationId xmlns:p14="http://schemas.microsoft.com/office/powerpoint/2010/main" val="5158817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F5BE9A8E-59F1-5991-E3C1-6678A772309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B6946A6-4546-1CEA-8DBB-492BC4BC8487}"/>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695E5DA3-D00B-EDB7-A587-0CD32FEC9DE8}"/>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A4002C61-4DC1-82FB-5182-65F3F77E8DDD}"/>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7555CE4-493D-0304-AF5A-FD0A1AFFF78C}"/>
              </a:ext>
            </a:extLst>
          </p:cNvPr>
          <p:cNvPicPr>
            <a:picLocks noChangeAspect="1"/>
          </p:cNvPicPr>
          <p:nvPr/>
        </p:nvPicPr>
        <p:blipFill>
          <a:blip r:embed="rId6"/>
          <a:stretch>
            <a:fillRect/>
          </a:stretch>
        </p:blipFill>
        <p:spPr>
          <a:xfrm>
            <a:off x="1295400" y="608532"/>
            <a:ext cx="3921662" cy="764135"/>
          </a:xfrm>
          <a:prstGeom prst="rect">
            <a:avLst/>
          </a:prstGeom>
        </p:spPr>
      </p:pic>
      <p:pic>
        <p:nvPicPr>
          <p:cNvPr id="4" name="LAD">
            <a:hlinkClick r:id="" action="ppaction://media"/>
            <a:extLst>
              <a:ext uri="{FF2B5EF4-FFF2-40B4-BE49-F238E27FC236}">
                <a16:creationId xmlns:a16="http://schemas.microsoft.com/office/drawing/2014/main" id="{6C1F9B7A-7A23-2D32-43F9-8E8F9A7076B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495444" y="2085833"/>
            <a:ext cx="11297112" cy="7268641"/>
          </a:xfrm>
          <a:prstGeom prst="rect">
            <a:avLst/>
          </a:prstGeom>
        </p:spPr>
      </p:pic>
      <p:sp>
        <p:nvSpPr>
          <p:cNvPr id="5" name="TextBox 4">
            <a:extLst>
              <a:ext uri="{FF2B5EF4-FFF2-40B4-BE49-F238E27FC236}">
                <a16:creationId xmlns:a16="http://schemas.microsoft.com/office/drawing/2014/main" id="{6C06482F-5097-A909-D75F-8AD229E5E055}"/>
              </a:ext>
            </a:extLst>
          </p:cNvPr>
          <p:cNvSpPr txBox="1"/>
          <p:nvPr/>
        </p:nvSpPr>
        <p:spPr>
          <a:xfrm>
            <a:off x="15433388" y="739854"/>
            <a:ext cx="1974368" cy="1107996"/>
          </a:xfrm>
          <a:prstGeom prst="rect">
            <a:avLst/>
          </a:prstGeom>
          <a:noFill/>
        </p:spPr>
        <p:txBody>
          <a:bodyPr wrap="square">
            <a:spAutoFit/>
          </a:bodyPr>
          <a:lstStyle/>
          <a:p>
            <a:r>
              <a:rPr lang="en-US" sz="6600" b="1" dirty="0">
                <a:solidFill>
                  <a:schemeClr val="bg1"/>
                </a:solidFill>
              </a:rPr>
              <a:t>Left</a:t>
            </a:r>
            <a:endParaRPr lang="en-GB" sz="6600" b="1" dirty="0">
              <a:solidFill>
                <a:schemeClr val="bg1"/>
              </a:solidFill>
            </a:endParaRPr>
          </a:p>
        </p:txBody>
      </p:sp>
    </p:spTree>
    <p:extLst>
      <p:ext uri="{BB962C8B-B14F-4D97-AF65-F5344CB8AC3E}">
        <p14:creationId xmlns:p14="http://schemas.microsoft.com/office/powerpoint/2010/main" val="13376109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C2F41E59-39AC-2B37-B361-FA4555A4640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2D23362-6D14-22D6-107D-91A43F589116}"/>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BEF14DD6-3BED-B9CA-B877-DBE5D5CABD6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7090393E-0C1D-B92D-EA13-891CF107482D}"/>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7F0AF82-13B5-B050-4DA3-4A43DFD20A97}"/>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EC1C2717-FFAB-7450-253B-BBECFC8C9130}"/>
              </a:ext>
            </a:extLst>
          </p:cNvPr>
          <p:cNvSpPr txBox="1"/>
          <p:nvPr/>
        </p:nvSpPr>
        <p:spPr>
          <a:xfrm>
            <a:off x="1180572" y="3616948"/>
            <a:ext cx="14371320" cy="3139321"/>
          </a:xfrm>
          <a:prstGeom prst="rect">
            <a:avLst/>
          </a:prstGeom>
          <a:noFill/>
        </p:spPr>
        <p:txBody>
          <a:bodyPr wrap="square">
            <a:spAutoFit/>
          </a:bodyPr>
          <a:lstStyle/>
          <a:p>
            <a:r>
              <a:rPr lang="en-GB" sz="6600" b="1" kern="100" dirty="0">
                <a:solidFill>
                  <a:schemeClr val="bg1"/>
                </a:solidFill>
                <a:latin typeface="Aptos" panose="020B0004020202020204" pitchFamily="34" charset="0"/>
                <a:cs typeface="Times New Roman" panose="02020603050405020304" pitchFamily="18" charset="0"/>
              </a:rPr>
              <a:t>Audience Question</a:t>
            </a:r>
          </a:p>
          <a:p>
            <a:endParaRPr lang="en-GB" sz="6600" b="1" kern="100" dirty="0">
              <a:solidFill>
                <a:schemeClr val="bg1"/>
              </a:solidFill>
              <a:latin typeface="Aptos" panose="020B0004020202020204" pitchFamily="34" charset="0"/>
              <a:cs typeface="Times New Roman" panose="02020603050405020304" pitchFamily="18" charset="0"/>
            </a:endParaRPr>
          </a:p>
          <a:p>
            <a:r>
              <a:rPr lang="en-GB" sz="6600" b="1" kern="100" dirty="0">
                <a:solidFill>
                  <a:schemeClr val="bg1"/>
                </a:solidFill>
                <a:latin typeface="Aptos" panose="020B0004020202020204" pitchFamily="34" charset="0"/>
                <a:cs typeface="Times New Roman" panose="02020603050405020304" pitchFamily="18" charset="0"/>
              </a:rPr>
              <a:t>What’s next?</a:t>
            </a:r>
            <a:endParaRPr lang="en-GB" sz="6600" b="1" dirty="0">
              <a:solidFill>
                <a:schemeClr val="bg1"/>
              </a:solidFill>
            </a:endParaRPr>
          </a:p>
        </p:txBody>
      </p:sp>
    </p:spTree>
    <p:extLst>
      <p:ext uri="{BB962C8B-B14F-4D97-AF65-F5344CB8AC3E}">
        <p14:creationId xmlns:p14="http://schemas.microsoft.com/office/powerpoint/2010/main" val="3720259407"/>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C535DBE3-6C76-9F87-2F12-98DEA4B47B9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CDEE5E5-DEA4-AAEA-51DA-80FA729DA9F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95A7B5BF-D824-D9AA-3958-A8E5469932CA}"/>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7E49574-9ED1-B515-F596-80E1A86905C1}"/>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142146E7-BD9B-12CE-0913-66C584356BBC}"/>
              </a:ext>
            </a:extLst>
          </p:cNvPr>
          <p:cNvPicPr>
            <a:picLocks noChangeAspect="1"/>
          </p:cNvPicPr>
          <p:nvPr/>
        </p:nvPicPr>
        <p:blipFill>
          <a:blip r:embed="rId6"/>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D0AEE8E6-883D-5F1E-0A07-C07C5EAA7C37}"/>
              </a:ext>
            </a:extLst>
          </p:cNvPr>
          <p:cNvSpPr txBox="1"/>
          <p:nvPr/>
        </p:nvSpPr>
        <p:spPr>
          <a:xfrm>
            <a:off x="11887199" y="1065124"/>
            <a:ext cx="6203845" cy="769441"/>
          </a:xfrm>
          <a:prstGeom prst="rect">
            <a:avLst/>
          </a:prstGeom>
          <a:noFill/>
        </p:spPr>
        <p:txBody>
          <a:bodyPr wrap="square">
            <a:spAutoFit/>
          </a:bodyPr>
          <a:lstStyle/>
          <a:p>
            <a:r>
              <a:rPr lang="en-GB" sz="4400" b="1" kern="100" dirty="0">
                <a:solidFill>
                  <a:schemeClr val="bg1"/>
                </a:solidFill>
                <a:latin typeface="Arial" panose="020B0604020202020204" pitchFamily="34" charset="0"/>
                <a:cs typeface="Arial" panose="020B0604020202020204" pitchFamily="34" charset="0"/>
              </a:rPr>
              <a:t>Wire the LAD and D1</a:t>
            </a:r>
            <a:endParaRPr lang="en-GB" sz="4400" b="1" dirty="0">
              <a:solidFill>
                <a:schemeClr val="bg1"/>
              </a:solidFill>
              <a:latin typeface="Arial" panose="020B0604020202020204" pitchFamily="34" charset="0"/>
              <a:cs typeface="Arial" panose="020B0604020202020204" pitchFamily="34" charset="0"/>
            </a:endParaRPr>
          </a:p>
        </p:txBody>
      </p:sp>
      <p:pic>
        <p:nvPicPr>
          <p:cNvPr id="6" name="Sion Wire to LAD - Better">
            <a:hlinkClick r:id="" action="ppaction://media"/>
            <a:extLst>
              <a:ext uri="{FF2B5EF4-FFF2-40B4-BE49-F238E27FC236}">
                <a16:creationId xmlns:a16="http://schemas.microsoft.com/office/drawing/2014/main" id="{BE1ACF9D-05BA-E82E-A99B-3366E31BA43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668157" y="2390118"/>
            <a:ext cx="6984936" cy="6961007"/>
          </a:xfrm>
          <a:prstGeom prst="rect">
            <a:avLst/>
          </a:prstGeom>
        </p:spPr>
      </p:pic>
    </p:spTree>
    <p:extLst>
      <p:ext uri="{BB962C8B-B14F-4D97-AF65-F5344CB8AC3E}">
        <p14:creationId xmlns:p14="http://schemas.microsoft.com/office/powerpoint/2010/main" val="16734666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9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83756AC4-9ADF-8416-0C8B-702612B2A1B2}"/>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FD234E2-335B-226B-B1F7-01C8DA3E7C47}"/>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19CEAF88-2E5B-B1B1-7132-3A68EE188EB0}"/>
              </a:ext>
            </a:extLst>
          </p:cNvPr>
          <p:cNvPicPr>
            <a:picLocks noChangeAspect="1"/>
          </p:cNvPicPr>
          <p:nvPr/>
        </p:nvPicPr>
        <p:blipFill>
          <a:blip r:embed="rId5"/>
          <a:stretch>
            <a:fillRect/>
          </a:stretch>
        </p:blipFill>
        <p:spPr>
          <a:xfrm>
            <a:off x="13025736" y="9686925"/>
            <a:ext cx="381000" cy="381000"/>
          </a:xfrm>
          <a:prstGeom prst="rect">
            <a:avLst/>
          </a:prstGeom>
        </p:spPr>
      </p:pic>
      <p:sp>
        <p:nvSpPr>
          <p:cNvPr id="12" name="Text 8">
            <a:extLst>
              <a:ext uri="{FF2B5EF4-FFF2-40B4-BE49-F238E27FC236}">
                <a16:creationId xmlns:a16="http://schemas.microsoft.com/office/drawing/2014/main" id="{40D236D3-9A2B-34CD-C639-2A1D8DA424DE}"/>
              </a:ext>
            </a:extLst>
          </p:cNvPr>
          <p:cNvSpPr/>
          <p:nvPr/>
        </p:nvSpPr>
        <p:spPr>
          <a:xfrm>
            <a:off x="13418493" y="9715500"/>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C5BFB1EB-DCEE-90FE-9AAA-E7A76A19A0D9}"/>
              </a:ext>
            </a:extLst>
          </p:cNvPr>
          <p:cNvPicPr>
            <a:picLocks noChangeAspect="1"/>
          </p:cNvPicPr>
          <p:nvPr/>
        </p:nvPicPr>
        <p:blipFill>
          <a:blip r:embed="rId6"/>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B9CAB613-A8E2-0A4D-A3CD-54B47D424D06}"/>
              </a:ext>
            </a:extLst>
          </p:cNvPr>
          <p:cNvSpPr txBox="1"/>
          <p:nvPr/>
        </p:nvSpPr>
        <p:spPr>
          <a:xfrm>
            <a:off x="14087287" y="1035189"/>
            <a:ext cx="3598003" cy="769441"/>
          </a:xfrm>
          <a:prstGeom prst="rect">
            <a:avLst/>
          </a:prstGeom>
          <a:noFill/>
        </p:spPr>
        <p:txBody>
          <a:bodyPr wrap="square">
            <a:spAutoFit/>
          </a:bodyPr>
          <a:lstStyle/>
          <a:p>
            <a:r>
              <a:rPr lang="en-GB" sz="4400" b="1" kern="100" dirty="0">
                <a:solidFill>
                  <a:schemeClr val="bg1"/>
                </a:solidFill>
                <a:latin typeface="Arial" panose="020B0604020202020204" pitchFamily="34" charset="0"/>
                <a:cs typeface="Arial" panose="020B0604020202020204" pitchFamily="34" charset="0"/>
              </a:rPr>
              <a:t>2.5 x 15 NC</a:t>
            </a:r>
            <a:endParaRPr lang="en-GB" sz="4400" b="1" dirty="0">
              <a:solidFill>
                <a:schemeClr val="bg1"/>
              </a:solidFill>
              <a:latin typeface="Arial" panose="020B0604020202020204" pitchFamily="34" charset="0"/>
              <a:cs typeface="Arial" panose="020B0604020202020204" pitchFamily="34" charset="0"/>
            </a:endParaRPr>
          </a:p>
        </p:txBody>
      </p:sp>
      <p:pic>
        <p:nvPicPr>
          <p:cNvPr id="4" name="NC 2.5. mid lad">
            <a:hlinkClick r:id="" action="ppaction://media"/>
            <a:extLst>
              <a:ext uri="{FF2B5EF4-FFF2-40B4-BE49-F238E27FC236}">
                <a16:creationId xmlns:a16="http://schemas.microsoft.com/office/drawing/2014/main" id="{AC740B7C-0137-F2C3-CE66-AD2659FE978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708852" y="2001447"/>
            <a:ext cx="8316884" cy="7531881"/>
          </a:xfrm>
          <a:prstGeom prst="rect">
            <a:avLst/>
          </a:prstGeom>
        </p:spPr>
      </p:pic>
    </p:spTree>
    <p:extLst>
      <p:ext uri="{BB962C8B-B14F-4D97-AF65-F5344CB8AC3E}">
        <p14:creationId xmlns:p14="http://schemas.microsoft.com/office/powerpoint/2010/main" val="42924134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8AC96581-856D-9EDA-9C29-6752BC720C0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F56DBBA-396A-FCE4-9F4C-8658F09976C2}"/>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40CB038F-A1A6-5841-EC95-98B7B61AD5D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8BAE504B-716D-A96A-1ADC-E0628180618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D7A55D4-C47A-1E0B-DBDD-C5EBCF7A3ADE}"/>
              </a:ext>
            </a:extLst>
          </p:cNvPr>
          <p:cNvPicPr>
            <a:picLocks noChangeAspect="1"/>
          </p:cNvPicPr>
          <p:nvPr/>
        </p:nvPicPr>
        <p:blipFill>
          <a:blip r:embed="rId4"/>
          <a:stretch>
            <a:fillRect/>
          </a:stretch>
        </p:blipFill>
        <p:spPr>
          <a:xfrm>
            <a:off x="1295400" y="608532"/>
            <a:ext cx="3921662" cy="764135"/>
          </a:xfrm>
          <a:prstGeom prst="rect">
            <a:avLst/>
          </a:prstGeom>
        </p:spPr>
      </p:pic>
      <p:sp>
        <p:nvSpPr>
          <p:cNvPr id="6" name="TextBox 5">
            <a:extLst>
              <a:ext uri="{FF2B5EF4-FFF2-40B4-BE49-F238E27FC236}">
                <a16:creationId xmlns:a16="http://schemas.microsoft.com/office/drawing/2014/main" id="{85F3307F-AD0D-CD2E-0034-1089D8AE1409}"/>
              </a:ext>
            </a:extLst>
          </p:cNvPr>
          <p:cNvSpPr txBox="1"/>
          <p:nvPr/>
        </p:nvSpPr>
        <p:spPr>
          <a:xfrm>
            <a:off x="14014493" y="786022"/>
            <a:ext cx="3670797" cy="769441"/>
          </a:xfrm>
          <a:prstGeom prst="rect">
            <a:avLst/>
          </a:prstGeom>
          <a:noFill/>
        </p:spPr>
        <p:txBody>
          <a:bodyPr wrap="square">
            <a:spAutoFit/>
          </a:bodyPr>
          <a:lstStyle>
            <a:lvl1pPr>
              <a:defRPr sz="4400" b="1" kern="100">
                <a:solidFill>
                  <a:schemeClr val="bg1"/>
                </a:solidFill>
                <a:latin typeface="Arial" panose="020B0604020202020204" pitchFamily="34" charset="0"/>
                <a:cs typeface="Arial" panose="020B0604020202020204" pitchFamily="34" charset="0"/>
              </a:defRPr>
            </a:lvl1pPr>
          </a:lstStyle>
          <a:p>
            <a:r>
              <a:rPr lang="en-GB" dirty="0"/>
              <a:t>3.0 x 15 NC</a:t>
            </a:r>
          </a:p>
        </p:txBody>
      </p:sp>
      <p:pic>
        <p:nvPicPr>
          <p:cNvPr id="4" name="Picture 3">
            <a:extLst>
              <a:ext uri="{FF2B5EF4-FFF2-40B4-BE49-F238E27FC236}">
                <a16:creationId xmlns:a16="http://schemas.microsoft.com/office/drawing/2014/main" id="{09245549-18C8-0106-0847-96ACDD5FF705}"/>
              </a:ext>
            </a:extLst>
          </p:cNvPr>
          <p:cNvPicPr>
            <a:picLocks noChangeAspect="1"/>
          </p:cNvPicPr>
          <p:nvPr/>
        </p:nvPicPr>
        <p:blipFill>
          <a:blip r:embed="rId5"/>
          <a:srcRect l="5376" t="4233" r="74657" b="30844"/>
          <a:stretch>
            <a:fillRect/>
          </a:stretch>
        </p:blipFill>
        <p:spPr>
          <a:xfrm>
            <a:off x="5217062" y="2252132"/>
            <a:ext cx="7146809" cy="7129993"/>
          </a:xfrm>
          <a:prstGeom prst="rect">
            <a:avLst/>
          </a:prstGeom>
        </p:spPr>
      </p:pic>
    </p:spTree>
    <p:extLst>
      <p:ext uri="{BB962C8B-B14F-4D97-AF65-F5344CB8AC3E}">
        <p14:creationId xmlns:p14="http://schemas.microsoft.com/office/powerpoint/2010/main" val="1937558202"/>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0308E97-9F2F-C8D7-D24A-7827408E7AE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D3EF9B4-84B4-9BCE-40A6-946204A1114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DA4EE579-4104-685C-4B68-FAD78E1FEDE6}"/>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8F1321D5-94A5-38E7-4B85-2E57EEA8B033}"/>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BC831F5F-6FDE-AB6C-FFB4-BFACD233BC96}"/>
              </a:ext>
            </a:extLst>
          </p:cNvPr>
          <p:cNvPicPr>
            <a:picLocks noChangeAspect="1"/>
          </p:cNvPicPr>
          <p:nvPr/>
        </p:nvPicPr>
        <p:blipFill>
          <a:blip r:embed="rId6"/>
          <a:stretch>
            <a:fillRect/>
          </a:stretch>
        </p:blipFill>
        <p:spPr>
          <a:xfrm>
            <a:off x="1295400" y="608532"/>
            <a:ext cx="3921662" cy="764135"/>
          </a:xfrm>
          <a:prstGeom prst="rect">
            <a:avLst/>
          </a:prstGeom>
        </p:spPr>
      </p:pic>
      <p:pic>
        <p:nvPicPr>
          <p:cNvPr id="2" name="Post NC dilation">
            <a:hlinkClick r:id="" action="ppaction://media"/>
            <a:extLst>
              <a:ext uri="{FF2B5EF4-FFF2-40B4-BE49-F238E27FC236}">
                <a16:creationId xmlns:a16="http://schemas.microsoft.com/office/drawing/2014/main" id="{7D7047FB-EE8E-5E77-20B8-0ABB9656C17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457374" y="1970147"/>
            <a:ext cx="8961119" cy="7602017"/>
          </a:xfrm>
          <a:prstGeom prst="rect">
            <a:avLst/>
          </a:prstGeom>
        </p:spPr>
      </p:pic>
      <p:sp>
        <p:nvSpPr>
          <p:cNvPr id="5" name="TextBox 4">
            <a:extLst>
              <a:ext uri="{FF2B5EF4-FFF2-40B4-BE49-F238E27FC236}">
                <a16:creationId xmlns:a16="http://schemas.microsoft.com/office/drawing/2014/main" id="{B34B9320-2146-F678-932A-B6EFAD73A5DF}"/>
              </a:ext>
            </a:extLst>
          </p:cNvPr>
          <p:cNvSpPr txBox="1"/>
          <p:nvPr/>
        </p:nvSpPr>
        <p:spPr>
          <a:xfrm>
            <a:off x="12234340" y="779438"/>
            <a:ext cx="6243441" cy="769441"/>
          </a:xfrm>
          <a:prstGeom prst="rect">
            <a:avLst/>
          </a:prstGeom>
          <a:noFill/>
        </p:spPr>
        <p:txBody>
          <a:bodyPr wrap="square">
            <a:spAutoFit/>
          </a:bodyPr>
          <a:lstStyle>
            <a:lvl1pPr>
              <a:defRPr sz="4400" b="1" kern="100">
                <a:solidFill>
                  <a:schemeClr val="bg1"/>
                </a:solidFill>
                <a:latin typeface="Arial" panose="020B0604020202020204" pitchFamily="34" charset="0"/>
                <a:cs typeface="Arial" panose="020B0604020202020204" pitchFamily="34" charset="0"/>
              </a:defRPr>
            </a:lvl1pPr>
          </a:lstStyle>
          <a:p>
            <a:r>
              <a:rPr lang="en-US" dirty="0"/>
              <a:t>After </a:t>
            </a:r>
            <a:r>
              <a:rPr lang="en-GB" dirty="0"/>
              <a:t>Pre-Dilatation</a:t>
            </a:r>
          </a:p>
        </p:txBody>
      </p:sp>
    </p:spTree>
    <p:extLst>
      <p:ext uri="{BB962C8B-B14F-4D97-AF65-F5344CB8AC3E}">
        <p14:creationId xmlns:p14="http://schemas.microsoft.com/office/powerpoint/2010/main" val="41390475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900239C-AB79-F074-5114-EC21CC4B75A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3082790F-9229-6C2C-1CB3-1026A15C7E58}"/>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3CC1EB79-E019-CE65-3E33-A9E96773D11F}"/>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5DF7025E-A5C5-E1F4-4763-8913E7D36CE9}"/>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B6BE04F-2199-ADFB-C10D-76EA0BC4140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99610FA1-FA6C-2F8B-472E-4F5D2594E4A0}"/>
              </a:ext>
            </a:extLst>
          </p:cNvPr>
          <p:cNvSpPr txBox="1"/>
          <p:nvPr/>
        </p:nvSpPr>
        <p:spPr>
          <a:xfrm>
            <a:off x="1143000" y="3997702"/>
            <a:ext cx="14371320" cy="3139321"/>
          </a:xfrm>
          <a:prstGeom prst="rect">
            <a:avLst/>
          </a:prstGeom>
          <a:noFill/>
        </p:spPr>
        <p:txBody>
          <a:bodyPr wrap="square">
            <a:spAutoFit/>
          </a:bodyPr>
          <a:lstStyle>
            <a:lvl1pPr>
              <a:defRPr sz="6600" b="1" kern="100">
                <a:solidFill>
                  <a:schemeClr val="bg1"/>
                </a:solidFill>
                <a:latin typeface="Aptos" panose="020B0004020202020204" pitchFamily="34" charset="0"/>
                <a:cs typeface="Times New Roman" panose="02020603050405020304" pitchFamily="18" charset="0"/>
              </a:defRPr>
            </a:lvl1pPr>
          </a:lstStyle>
          <a:p>
            <a:r>
              <a:rPr lang="en-GB" dirty="0"/>
              <a:t>Audience Question</a:t>
            </a:r>
          </a:p>
          <a:p>
            <a:endParaRPr lang="en-GB" dirty="0"/>
          </a:p>
          <a:p>
            <a:r>
              <a:rPr lang="en-GB" dirty="0"/>
              <a:t>What’s next?</a:t>
            </a:r>
          </a:p>
        </p:txBody>
      </p:sp>
    </p:spTree>
    <p:extLst>
      <p:ext uri="{BB962C8B-B14F-4D97-AF65-F5344CB8AC3E}">
        <p14:creationId xmlns:p14="http://schemas.microsoft.com/office/powerpoint/2010/main" val="426054002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sp>
        <p:nvSpPr>
          <p:cNvPr id="4" name="Text 1"/>
          <p:cNvSpPr/>
          <p:nvPr/>
        </p:nvSpPr>
        <p:spPr>
          <a:xfrm>
            <a:off x="1143000" y="2724150"/>
            <a:ext cx="17602200" cy="742950"/>
          </a:xfrm>
          <a:prstGeom prst="rect">
            <a:avLst/>
          </a:prstGeom>
          <a:noFill/>
          <a:ln/>
        </p:spPr>
        <p:txBody>
          <a:bodyPr wrap="square" lIns="25400" tIns="25400" rIns="25400" bIns="25400" rtlCol="0" anchor="t">
            <a:normAutofit lnSpcReduction="10000"/>
          </a:bodyPr>
          <a:lstStyle/>
          <a:p>
            <a:pPr marL="0" indent="0" algn="l">
              <a:buNone/>
            </a:pPr>
            <a:r>
              <a:rPr lang="en-US" sz="4800" b="1" dirty="0">
                <a:solidFill>
                  <a:srgbClr val="F8F8F8"/>
                </a:solidFill>
                <a:latin typeface="Arial" pitchFamily="34" charset="0"/>
                <a:ea typeface="Arial" pitchFamily="34" charset="-122"/>
                <a:cs typeface="Arial" pitchFamily="34" charset="-120"/>
              </a:rPr>
              <a:t>Declaration of Interests</a:t>
            </a:r>
            <a:endParaRPr lang="en-US" sz="4800" dirty="0"/>
          </a:p>
        </p:txBody>
      </p:sp>
      <p:sp>
        <p:nvSpPr>
          <p:cNvPr id="5" name="Shape 2"/>
          <p:cNvSpPr/>
          <p:nvPr/>
        </p:nvSpPr>
        <p:spPr>
          <a:xfrm>
            <a:off x="1143000" y="3581400"/>
            <a:ext cx="914400" cy="57150"/>
          </a:xfrm>
          <a:prstGeom prst="rect">
            <a:avLst/>
          </a:prstGeom>
          <a:solidFill>
            <a:srgbClr val="D0021B"/>
          </a:solidFill>
          <a:ln/>
        </p:spPr>
        <p:txBody>
          <a:bodyPr/>
          <a:lstStyle/>
          <a:p>
            <a:endParaRPr lang="en-GB"/>
          </a:p>
        </p:txBody>
      </p:sp>
      <p:sp>
        <p:nvSpPr>
          <p:cNvPr id="7" name="Shape 4"/>
          <p:cNvSpPr/>
          <p:nvPr/>
        </p:nvSpPr>
        <p:spPr>
          <a:xfrm>
            <a:off x="1143000" y="4991100"/>
            <a:ext cx="152400" cy="152400"/>
          </a:xfrm>
          <a:prstGeom prst="rect">
            <a:avLst/>
          </a:prstGeom>
          <a:solidFill>
            <a:srgbClr val="D0021B"/>
          </a:solidFill>
          <a:ln/>
        </p:spPr>
        <p:txBody>
          <a:bodyPr/>
          <a:lstStyle/>
          <a:p>
            <a:endParaRPr lang="en-GB"/>
          </a:p>
        </p:txBody>
      </p:sp>
      <p:sp>
        <p:nvSpPr>
          <p:cNvPr id="8" name="Text 5"/>
          <p:cNvSpPr/>
          <p:nvPr/>
        </p:nvSpPr>
        <p:spPr>
          <a:xfrm>
            <a:off x="1524000" y="4838700"/>
            <a:ext cx="7384837" cy="533400"/>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3000" b="1" dirty="0">
                <a:solidFill>
                  <a:srgbClr val="F8F8F8"/>
                </a:solidFill>
                <a:latin typeface="Arial" pitchFamily="34" charset="0"/>
                <a:ea typeface="Arial" pitchFamily="34" charset="-122"/>
                <a:cs typeface="Arial" pitchFamily="34" charset="-120"/>
              </a:rPr>
              <a:t>We have no conflicts of interest to declare.</a:t>
            </a:r>
            <a:endParaRPr lang="en-US" sz="3000" dirty="0"/>
          </a:p>
        </p:txBody>
      </p:sp>
      <p:pic>
        <p:nvPicPr>
          <p:cNvPr id="11" name="Image 1" descr="preencoded.png"/>
          <p:cNvPicPr>
            <a:picLocks noChangeAspect="1"/>
          </p:cNvPicPr>
          <p:nvPr/>
        </p:nvPicPr>
        <p:blipFill>
          <a:blip r:embed="rId3"/>
          <a:stretch>
            <a:fillRect/>
          </a:stretch>
        </p:blipFill>
        <p:spPr>
          <a:xfrm>
            <a:off x="12904143" y="9334500"/>
            <a:ext cx="381000" cy="381000"/>
          </a:xfrm>
          <a:prstGeom prst="rect">
            <a:avLst/>
          </a:prstGeom>
        </p:spPr>
      </p:pic>
      <p:sp>
        <p:nvSpPr>
          <p:cNvPr id="12" name="Text 8"/>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559AB50-C146-5C2D-A1A2-DC4EEBE34078}"/>
              </a:ext>
            </a:extLst>
          </p:cNvPr>
          <p:cNvPicPr>
            <a:picLocks noChangeAspect="1"/>
          </p:cNvPicPr>
          <p:nvPr/>
        </p:nvPicPr>
        <p:blipFill>
          <a:blip r:embed="rId4"/>
          <a:stretch>
            <a:fillRect/>
          </a:stretch>
        </p:blipFill>
        <p:spPr>
          <a:xfrm>
            <a:off x="1295400" y="608532"/>
            <a:ext cx="3921662" cy="76413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ECA1586-5693-24C4-A4B0-9CD78302075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15FAF3D-7F75-6661-4598-AD1DCD2D3FB8}"/>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A7812D08-5B51-A7C7-5193-32AEA30718F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53EC6FDB-0DF0-2F74-3A97-45A7C53D55C2}"/>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2F14E477-B06C-402D-5920-8ACE9F78BAE1}"/>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28D216F5-BE76-7535-9526-BDD671DF1BC4}"/>
              </a:ext>
            </a:extLst>
          </p:cNvPr>
          <p:cNvSpPr txBox="1"/>
          <p:nvPr/>
        </p:nvSpPr>
        <p:spPr>
          <a:xfrm>
            <a:off x="1295400" y="4844998"/>
            <a:ext cx="14371320" cy="1107996"/>
          </a:xfrm>
          <a:prstGeom prst="rect">
            <a:avLst/>
          </a:prstGeom>
          <a:noFill/>
        </p:spPr>
        <p:txBody>
          <a:bodyPr wrap="square">
            <a:spAutoFit/>
          </a:bodyPr>
          <a:lstStyle>
            <a:lvl1pPr>
              <a:defRPr sz="6600" b="1" kern="100">
                <a:solidFill>
                  <a:schemeClr val="bg1"/>
                </a:solidFill>
                <a:latin typeface="Aptos" panose="020B0004020202020204" pitchFamily="34" charset="0"/>
                <a:cs typeface="Times New Roman" panose="02020603050405020304" pitchFamily="18" charset="0"/>
              </a:defRPr>
            </a:lvl1pPr>
          </a:lstStyle>
          <a:p>
            <a:r>
              <a:rPr lang="en-US" dirty="0"/>
              <a:t>Patient Update</a:t>
            </a:r>
            <a:endParaRPr lang="en-GB" dirty="0"/>
          </a:p>
        </p:txBody>
      </p:sp>
    </p:spTree>
    <p:extLst>
      <p:ext uri="{BB962C8B-B14F-4D97-AF65-F5344CB8AC3E}">
        <p14:creationId xmlns:p14="http://schemas.microsoft.com/office/powerpoint/2010/main" val="550383649"/>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728630F-EEC4-53C6-70D9-C091F28EEE1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13CCEBC-02BC-5AC6-4A6C-558DB11E4D0D}"/>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8048F690-65E9-1730-FA65-6254F3A9280E}"/>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5C294618-55EC-A66B-8DC3-5EFC72C6CBBB}"/>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A3C5919-3AA7-77F6-461C-9A915ED83B28}"/>
              </a:ext>
            </a:extLst>
          </p:cNvPr>
          <p:cNvPicPr>
            <a:picLocks noChangeAspect="1"/>
          </p:cNvPicPr>
          <p:nvPr/>
        </p:nvPicPr>
        <p:blipFill>
          <a:blip r:embed="rId6"/>
          <a:stretch>
            <a:fillRect/>
          </a:stretch>
        </p:blipFill>
        <p:spPr>
          <a:xfrm>
            <a:off x="1295400" y="608532"/>
            <a:ext cx="3921662" cy="764135"/>
          </a:xfrm>
          <a:prstGeom prst="rect">
            <a:avLst/>
          </a:prstGeom>
        </p:spPr>
      </p:pic>
      <p:pic>
        <p:nvPicPr>
          <p:cNvPr id="4" name="more nc 3.0">
            <a:hlinkClick r:id="" action="ppaction://media"/>
            <a:extLst>
              <a:ext uri="{FF2B5EF4-FFF2-40B4-BE49-F238E27FC236}">
                <a16:creationId xmlns:a16="http://schemas.microsoft.com/office/drawing/2014/main" id="{2F74FFC2-D663-338B-33C3-DD4CBCF9646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952037" y="2007870"/>
            <a:ext cx="8466456" cy="7517130"/>
          </a:xfrm>
          <a:prstGeom prst="rect">
            <a:avLst/>
          </a:prstGeom>
        </p:spPr>
      </p:pic>
      <p:sp>
        <p:nvSpPr>
          <p:cNvPr id="6" name="TextBox 5">
            <a:extLst>
              <a:ext uri="{FF2B5EF4-FFF2-40B4-BE49-F238E27FC236}">
                <a16:creationId xmlns:a16="http://schemas.microsoft.com/office/drawing/2014/main" id="{2873BE21-D8ED-A0B7-DDCB-F8CA65340A21}"/>
              </a:ext>
            </a:extLst>
          </p:cNvPr>
          <p:cNvSpPr txBox="1"/>
          <p:nvPr/>
        </p:nvSpPr>
        <p:spPr>
          <a:xfrm>
            <a:off x="14200683" y="823318"/>
            <a:ext cx="4088457" cy="769441"/>
          </a:xfrm>
          <a:prstGeom prst="rect">
            <a:avLst/>
          </a:prstGeom>
          <a:noFill/>
        </p:spPr>
        <p:txBody>
          <a:bodyPr wrap="square">
            <a:spAutoFit/>
          </a:bodyPr>
          <a:lstStyle>
            <a:lvl1pPr>
              <a:defRPr sz="4400" b="1" kern="100">
                <a:solidFill>
                  <a:schemeClr val="bg1"/>
                </a:solidFill>
                <a:latin typeface="Arial" panose="020B0604020202020204" pitchFamily="34" charset="0"/>
                <a:cs typeface="Arial" panose="020B0604020202020204" pitchFamily="34" charset="0"/>
              </a:defRPr>
            </a:lvl1pPr>
          </a:lstStyle>
          <a:p>
            <a:r>
              <a:rPr lang="en-GB" dirty="0"/>
              <a:t>3.5 x 12 IVL</a:t>
            </a:r>
          </a:p>
        </p:txBody>
      </p:sp>
    </p:spTree>
    <p:extLst>
      <p:ext uri="{BB962C8B-B14F-4D97-AF65-F5344CB8AC3E}">
        <p14:creationId xmlns:p14="http://schemas.microsoft.com/office/powerpoint/2010/main" val="19983596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1E9AADCE-CDD0-F3FB-F22F-BB608432992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C491344-AE87-8CD1-B0A4-5FD510DAE6F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B2E74E1D-FB2D-4363-C335-81274185702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828134E-2CC7-3E67-B663-FABB4602DE32}"/>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E9D2D467-C555-4E05-DE05-461F4482F5BA}"/>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Explosion: 8 Points 1">
            <a:extLst>
              <a:ext uri="{FF2B5EF4-FFF2-40B4-BE49-F238E27FC236}">
                <a16:creationId xmlns:a16="http://schemas.microsoft.com/office/drawing/2014/main" id="{2E4E1C25-9D19-296E-CE39-D411418A6374}"/>
              </a:ext>
            </a:extLst>
          </p:cNvPr>
          <p:cNvSpPr/>
          <p:nvPr/>
        </p:nvSpPr>
        <p:spPr>
          <a:xfrm>
            <a:off x="1422863" y="5143500"/>
            <a:ext cx="4222865" cy="3807229"/>
          </a:xfrm>
          <a:prstGeom prst="irregularSeal1">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latin typeface="Arial" panose="020B0604020202020204" pitchFamily="34" charset="0"/>
                <a:cs typeface="Arial" panose="020B0604020202020204" pitchFamily="34" charset="0"/>
              </a:rPr>
              <a:t>Chest Pain</a:t>
            </a:r>
          </a:p>
        </p:txBody>
      </p:sp>
      <p:sp>
        <p:nvSpPr>
          <p:cNvPr id="6" name="Explosion: 8 Points 5">
            <a:extLst>
              <a:ext uri="{FF2B5EF4-FFF2-40B4-BE49-F238E27FC236}">
                <a16:creationId xmlns:a16="http://schemas.microsoft.com/office/drawing/2014/main" id="{871C24C7-EB17-345B-4751-B52C2D0725B1}"/>
              </a:ext>
            </a:extLst>
          </p:cNvPr>
          <p:cNvSpPr/>
          <p:nvPr/>
        </p:nvSpPr>
        <p:spPr>
          <a:xfrm>
            <a:off x="4828311" y="2113483"/>
            <a:ext cx="5685904" cy="3807229"/>
          </a:xfrm>
          <a:prstGeom prst="irregularSeal1">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latin typeface="Arial" panose="020B0604020202020204" pitchFamily="34" charset="0"/>
                <a:cs typeface="Arial" panose="020B0604020202020204" pitchFamily="34" charset="0"/>
              </a:rPr>
              <a:t>Increasing anterior ST elevation</a:t>
            </a:r>
          </a:p>
        </p:txBody>
      </p:sp>
      <p:sp>
        <p:nvSpPr>
          <p:cNvPr id="8" name="Explosion: 8 Points 7">
            <a:extLst>
              <a:ext uri="{FF2B5EF4-FFF2-40B4-BE49-F238E27FC236}">
                <a16:creationId xmlns:a16="http://schemas.microsoft.com/office/drawing/2014/main" id="{3FD39F7E-78B8-EA89-E061-F770253DA33E}"/>
              </a:ext>
            </a:extLst>
          </p:cNvPr>
          <p:cNvSpPr/>
          <p:nvPr/>
        </p:nvSpPr>
        <p:spPr>
          <a:xfrm>
            <a:off x="9462656" y="5574896"/>
            <a:ext cx="5685904" cy="3807229"/>
          </a:xfrm>
          <a:prstGeom prst="irregularSeal1">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latin typeface="Arial" panose="020B0604020202020204" pitchFamily="34" charset="0"/>
                <a:cs typeface="Arial" panose="020B0604020202020204" pitchFamily="34" charset="0"/>
              </a:rPr>
              <a:t>Visibly anxious </a:t>
            </a:r>
          </a:p>
        </p:txBody>
      </p:sp>
      <p:sp>
        <p:nvSpPr>
          <p:cNvPr id="10" name="Explosion: 8 Points 9">
            <a:extLst>
              <a:ext uri="{FF2B5EF4-FFF2-40B4-BE49-F238E27FC236}">
                <a16:creationId xmlns:a16="http://schemas.microsoft.com/office/drawing/2014/main" id="{0DEC0C9F-2585-9746-F291-C24710597F5D}"/>
              </a:ext>
            </a:extLst>
          </p:cNvPr>
          <p:cNvSpPr/>
          <p:nvPr/>
        </p:nvSpPr>
        <p:spPr>
          <a:xfrm>
            <a:off x="12305608" y="1305070"/>
            <a:ext cx="5189913" cy="3807229"/>
          </a:xfrm>
          <a:prstGeom prst="irregularSeal1">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latin typeface="Arial" panose="020B0604020202020204" pitchFamily="34" charset="0"/>
                <a:cs typeface="Arial" panose="020B0604020202020204" pitchFamily="34" charset="0"/>
              </a:rPr>
              <a:t>More agitated</a:t>
            </a:r>
          </a:p>
        </p:txBody>
      </p:sp>
    </p:spTree>
    <p:extLst>
      <p:ext uri="{BB962C8B-B14F-4D97-AF65-F5344CB8AC3E}">
        <p14:creationId xmlns:p14="http://schemas.microsoft.com/office/powerpoint/2010/main" val="11321016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E07B081C-0041-EAA3-90B6-EE882CB7670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870D354-7383-E99F-A006-A32E659D20CE}"/>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55588F88-7DD4-0CBE-286B-033FC2D64B20}"/>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A3CDE437-494D-385D-5F24-95940093EA4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6D2FDC8E-1DF4-EC3E-B9A6-67F144B358E1}"/>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B50761F3-184E-FABA-DF48-6AB118069157}"/>
              </a:ext>
            </a:extLst>
          </p:cNvPr>
          <p:cNvSpPr txBox="1"/>
          <p:nvPr/>
        </p:nvSpPr>
        <p:spPr>
          <a:xfrm>
            <a:off x="1295400" y="4174004"/>
            <a:ext cx="13775871" cy="1938992"/>
          </a:xfrm>
          <a:prstGeom prst="rect">
            <a:avLst/>
          </a:prstGeom>
          <a:noFill/>
        </p:spPr>
        <p:txBody>
          <a:bodyPr wrap="square">
            <a:spAutoFit/>
          </a:bodyPr>
          <a:lstStyle/>
          <a:p>
            <a:r>
              <a:rPr lang="en-GB" sz="4000" b="1" kern="100" dirty="0">
                <a:solidFill>
                  <a:schemeClr val="bg1"/>
                </a:solidFill>
                <a:latin typeface="Arial" panose="020B0604020202020204" pitchFamily="34" charset="0"/>
                <a:cs typeface="Arial" panose="020B0604020202020204" pitchFamily="34" charset="0"/>
              </a:rPr>
              <a:t>Audience Question</a:t>
            </a:r>
          </a:p>
          <a:p>
            <a:endParaRPr lang="en-GB" sz="4000" b="1" kern="100" dirty="0">
              <a:solidFill>
                <a:schemeClr val="bg1"/>
              </a:solidFill>
              <a:latin typeface="Arial" panose="020B0604020202020204" pitchFamily="34" charset="0"/>
              <a:cs typeface="Arial" panose="020B0604020202020204" pitchFamily="34" charset="0"/>
            </a:endParaRPr>
          </a:p>
          <a:p>
            <a:r>
              <a:rPr lang="en-GB" sz="4000" b="1" kern="100" dirty="0">
                <a:solidFill>
                  <a:schemeClr val="bg1"/>
                </a:solidFill>
                <a:latin typeface="Arial" panose="020B0604020202020204" pitchFamily="34" charset="0"/>
                <a:cs typeface="Arial" panose="020B0604020202020204" pitchFamily="34" charset="0"/>
              </a:rPr>
              <a:t> What do you think has happened?</a:t>
            </a:r>
            <a:endParaRPr lang="en-GB"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5044377"/>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4DD468F6-F05F-B79B-0AEA-73371DAB83C5}"/>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32C0E63-D4DD-DE27-A6D9-40FEFDEE2109}"/>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49DDAF8A-EB7F-E3BA-2C97-FC901C581761}"/>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D2251266-66A8-A893-409A-EACCC466428C}"/>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204FC1EC-A51D-87DF-733E-27A89CE35828}"/>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5" name="Picture 4">
            <a:extLst>
              <a:ext uri="{FF2B5EF4-FFF2-40B4-BE49-F238E27FC236}">
                <a16:creationId xmlns:a16="http://schemas.microsoft.com/office/drawing/2014/main" id="{62C59F8B-7C11-8521-C11E-870B2E301FDC}"/>
              </a:ext>
            </a:extLst>
          </p:cNvPr>
          <p:cNvPicPr>
            <a:picLocks noChangeAspect="1"/>
          </p:cNvPicPr>
          <p:nvPr/>
        </p:nvPicPr>
        <p:blipFill>
          <a:blip r:embed="rId5"/>
          <a:stretch>
            <a:fillRect/>
          </a:stretch>
        </p:blipFill>
        <p:spPr>
          <a:xfrm>
            <a:off x="3963380" y="1847850"/>
            <a:ext cx="8940763" cy="7830618"/>
          </a:xfrm>
          <a:prstGeom prst="rect">
            <a:avLst/>
          </a:prstGeom>
        </p:spPr>
      </p:pic>
      <p:sp>
        <p:nvSpPr>
          <p:cNvPr id="2" name="TextBox 1">
            <a:extLst>
              <a:ext uri="{FF2B5EF4-FFF2-40B4-BE49-F238E27FC236}">
                <a16:creationId xmlns:a16="http://schemas.microsoft.com/office/drawing/2014/main" id="{1DA09448-55D5-02CA-8149-0FEBCFE70307}"/>
              </a:ext>
            </a:extLst>
          </p:cNvPr>
          <p:cNvSpPr txBox="1"/>
          <p:nvPr/>
        </p:nvSpPr>
        <p:spPr>
          <a:xfrm>
            <a:off x="0" y="9595808"/>
            <a:ext cx="11089257" cy="923330"/>
          </a:xfrm>
          <a:prstGeom prst="rect">
            <a:avLst/>
          </a:prstGeom>
          <a:noFill/>
        </p:spPr>
        <p:txBody>
          <a:bodyPr wrap="square" rtlCol="0">
            <a:spAutoFit/>
          </a:bodyPr>
          <a:lstStyle/>
          <a:p>
            <a:r>
              <a:rPr lang="en-GB" dirty="0">
                <a:solidFill>
                  <a:schemeClr val="bg1"/>
                </a:solidFill>
              </a:rPr>
              <a:t>Doll, J.A. </a:t>
            </a:r>
            <a:r>
              <a:rPr lang="en-GB" i="1" dirty="0">
                <a:solidFill>
                  <a:schemeClr val="bg1"/>
                </a:solidFill>
              </a:rPr>
              <a:t>et al.</a:t>
            </a:r>
            <a:r>
              <a:rPr lang="en-GB" dirty="0">
                <a:solidFill>
                  <a:schemeClr val="bg1"/>
                </a:solidFill>
              </a:rPr>
              <a:t> (2020) ‘Management of percutaneous coronary intervention complications’, </a:t>
            </a:r>
            <a:r>
              <a:rPr lang="en-GB" i="1" dirty="0">
                <a:solidFill>
                  <a:schemeClr val="bg1"/>
                </a:solidFill>
              </a:rPr>
              <a:t>Circulation: Cardiovascular Interventions</a:t>
            </a:r>
            <a:r>
              <a:rPr lang="en-GB" dirty="0">
                <a:solidFill>
                  <a:schemeClr val="bg1"/>
                </a:solidFill>
              </a:rPr>
              <a:t>, 13(6). doi:10.1161/circinterventions.120.008962. </a:t>
            </a:r>
          </a:p>
          <a:p>
            <a:endParaRPr lang="en-GB" dirty="0"/>
          </a:p>
        </p:txBody>
      </p:sp>
    </p:spTree>
    <p:extLst>
      <p:ext uri="{BB962C8B-B14F-4D97-AF65-F5344CB8AC3E}">
        <p14:creationId xmlns:p14="http://schemas.microsoft.com/office/powerpoint/2010/main" val="2645344156"/>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31F44EDC-E8DB-89DB-A9A7-8612ABEEE2E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58E4392-AA82-FD76-62C7-D3E88013091E}"/>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D8247704-1B2E-2598-0253-3D13121D5F23}"/>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758393E-72DC-47BC-3E0F-410DAECE8ACC}"/>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CFC40FE-861C-56B3-44FE-85A622F27790}"/>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6" name="Picture 5">
            <a:extLst>
              <a:ext uri="{FF2B5EF4-FFF2-40B4-BE49-F238E27FC236}">
                <a16:creationId xmlns:a16="http://schemas.microsoft.com/office/drawing/2014/main" id="{03796718-5F36-F673-2DD2-34EC89D5A058}"/>
              </a:ext>
            </a:extLst>
          </p:cNvPr>
          <p:cNvPicPr>
            <a:picLocks noChangeAspect="1"/>
          </p:cNvPicPr>
          <p:nvPr/>
        </p:nvPicPr>
        <p:blipFill>
          <a:blip r:embed="rId5"/>
          <a:srcRect l="50022" t="46993"/>
          <a:stretch>
            <a:fillRect/>
          </a:stretch>
        </p:blipFill>
        <p:spPr>
          <a:xfrm>
            <a:off x="4921134" y="2054559"/>
            <a:ext cx="8911253" cy="7025607"/>
          </a:xfrm>
          <a:prstGeom prst="rect">
            <a:avLst/>
          </a:prstGeom>
        </p:spPr>
      </p:pic>
      <p:sp>
        <p:nvSpPr>
          <p:cNvPr id="7" name="Rectangle 6">
            <a:extLst>
              <a:ext uri="{FF2B5EF4-FFF2-40B4-BE49-F238E27FC236}">
                <a16:creationId xmlns:a16="http://schemas.microsoft.com/office/drawing/2014/main" id="{131C12E2-C231-E87F-79F4-AD1887D4F6B2}"/>
              </a:ext>
            </a:extLst>
          </p:cNvPr>
          <p:cNvSpPr/>
          <p:nvPr/>
        </p:nvSpPr>
        <p:spPr>
          <a:xfrm>
            <a:off x="4921133" y="4662097"/>
            <a:ext cx="8911253" cy="4418069"/>
          </a:xfrm>
          <a:prstGeom prst="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92FF173-F2BA-98CB-4539-D6F045A92C93}"/>
              </a:ext>
            </a:extLst>
          </p:cNvPr>
          <p:cNvSpPr txBox="1"/>
          <p:nvPr/>
        </p:nvSpPr>
        <p:spPr>
          <a:xfrm>
            <a:off x="0" y="9595808"/>
            <a:ext cx="11089257" cy="923330"/>
          </a:xfrm>
          <a:prstGeom prst="rect">
            <a:avLst/>
          </a:prstGeom>
          <a:noFill/>
        </p:spPr>
        <p:txBody>
          <a:bodyPr wrap="square" rtlCol="0">
            <a:spAutoFit/>
          </a:bodyPr>
          <a:lstStyle/>
          <a:p>
            <a:r>
              <a:rPr lang="en-GB" dirty="0">
                <a:solidFill>
                  <a:schemeClr val="bg1"/>
                </a:solidFill>
              </a:rPr>
              <a:t>Doll, J.A. </a:t>
            </a:r>
            <a:r>
              <a:rPr lang="en-GB" i="1" dirty="0">
                <a:solidFill>
                  <a:schemeClr val="bg1"/>
                </a:solidFill>
              </a:rPr>
              <a:t>et al.</a:t>
            </a:r>
            <a:r>
              <a:rPr lang="en-GB" dirty="0">
                <a:solidFill>
                  <a:schemeClr val="bg1"/>
                </a:solidFill>
              </a:rPr>
              <a:t> (2020) ‘Management of percutaneous coronary intervention complications’, </a:t>
            </a:r>
            <a:r>
              <a:rPr lang="en-GB" i="1" dirty="0">
                <a:solidFill>
                  <a:schemeClr val="bg1"/>
                </a:solidFill>
              </a:rPr>
              <a:t>Circulation: Cardiovascular Interventions</a:t>
            </a:r>
            <a:r>
              <a:rPr lang="en-GB" dirty="0">
                <a:solidFill>
                  <a:schemeClr val="bg1"/>
                </a:solidFill>
              </a:rPr>
              <a:t>, 13(6). doi:10.1161/circinterventions.120.008962. </a:t>
            </a:r>
          </a:p>
          <a:p>
            <a:endParaRPr lang="en-GB" dirty="0"/>
          </a:p>
        </p:txBody>
      </p:sp>
    </p:spTree>
    <p:extLst>
      <p:ext uri="{BB962C8B-B14F-4D97-AF65-F5344CB8AC3E}">
        <p14:creationId xmlns:p14="http://schemas.microsoft.com/office/powerpoint/2010/main" val="2272289538"/>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831A86D2-9078-B4DA-4C13-FECB7240247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6F78AF3-CDE2-369B-B442-5A42ADF1114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B9FB9BA7-6853-0852-DC2F-29BDEBB7922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39273651-4F99-09A7-76B4-D5CF4D6D4925}"/>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F4D63DC-4482-6047-0024-2F2B75845070}"/>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6" name="Picture 5">
            <a:extLst>
              <a:ext uri="{FF2B5EF4-FFF2-40B4-BE49-F238E27FC236}">
                <a16:creationId xmlns:a16="http://schemas.microsoft.com/office/drawing/2014/main" id="{0325F94F-F980-BA21-B8E9-724DB4FFE0A9}"/>
              </a:ext>
            </a:extLst>
          </p:cNvPr>
          <p:cNvPicPr>
            <a:picLocks noChangeAspect="1"/>
          </p:cNvPicPr>
          <p:nvPr/>
        </p:nvPicPr>
        <p:blipFill>
          <a:blip r:embed="rId5"/>
          <a:srcRect l="50022" t="46993"/>
          <a:stretch>
            <a:fillRect/>
          </a:stretch>
        </p:blipFill>
        <p:spPr>
          <a:xfrm>
            <a:off x="4921134" y="2054559"/>
            <a:ext cx="8911253" cy="7025607"/>
          </a:xfrm>
          <a:prstGeom prst="rect">
            <a:avLst/>
          </a:prstGeom>
        </p:spPr>
      </p:pic>
      <p:sp>
        <p:nvSpPr>
          <p:cNvPr id="7" name="Rectangle 6">
            <a:extLst>
              <a:ext uri="{FF2B5EF4-FFF2-40B4-BE49-F238E27FC236}">
                <a16:creationId xmlns:a16="http://schemas.microsoft.com/office/drawing/2014/main" id="{3D45FC89-34BF-05DF-FFBD-D9ED2C15AC33}"/>
              </a:ext>
            </a:extLst>
          </p:cNvPr>
          <p:cNvSpPr/>
          <p:nvPr/>
        </p:nvSpPr>
        <p:spPr>
          <a:xfrm>
            <a:off x="7365076" y="4662097"/>
            <a:ext cx="6467310" cy="4418069"/>
          </a:xfrm>
          <a:prstGeom prst="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BAA28EC-D2F4-73F4-B00A-B908D90BF6C8}"/>
              </a:ext>
            </a:extLst>
          </p:cNvPr>
          <p:cNvSpPr txBox="1"/>
          <p:nvPr/>
        </p:nvSpPr>
        <p:spPr>
          <a:xfrm>
            <a:off x="0" y="9595808"/>
            <a:ext cx="11089257" cy="923330"/>
          </a:xfrm>
          <a:prstGeom prst="rect">
            <a:avLst/>
          </a:prstGeom>
          <a:noFill/>
        </p:spPr>
        <p:txBody>
          <a:bodyPr wrap="square" rtlCol="0">
            <a:spAutoFit/>
          </a:bodyPr>
          <a:lstStyle/>
          <a:p>
            <a:r>
              <a:rPr lang="en-GB" dirty="0">
                <a:solidFill>
                  <a:schemeClr val="bg1"/>
                </a:solidFill>
              </a:rPr>
              <a:t>Doll, J.A. </a:t>
            </a:r>
            <a:r>
              <a:rPr lang="en-GB" i="1" dirty="0">
                <a:solidFill>
                  <a:schemeClr val="bg1"/>
                </a:solidFill>
              </a:rPr>
              <a:t>et al.</a:t>
            </a:r>
            <a:r>
              <a:rPr lang="en-GB" dirty="0">
                <a:solidFill>
                  <a:schemeClr val="bg1"/>
                </a:solidFill>
              </a:rPr>
              <a:t> (2020) ‘Management of percutaneous coronary intervention complications’, </a:t>
            </a:r>
            <a:r>
              <a:rPr lang="en-GB" i="1" dirty="0">
                <a:solidFill>
                  <a:schemeClr val="bg1"/>
                </a:solidFill>
              </a:rPr>
              <a:t>Circulation: Cardiovascular Interventions</a:t>
            </a:r>
            <a:r>
              <a:rPr lang="en-GB" dirty="0">
                <a:solidFill>
                  <a:schemeClr val="bg1"/>
                </a:solidFill>
              </a:rPr>
              <a:t>, 13(6). doi:10.1161/circinterventions.120.008962. </a:t>
            </a:r>
          </a:p>
          <a:p>
            <a:endParaRPr lang="en-GB" dirty="0"/>
          </a:p>
        </p:txBody>
      </p:sp>
    </p:spTree>
    <p:extLst>
      <p:ext uri="{BB962C8B-B14F-4D97-AF65-F5344CB8AC3E}">
        <p14:creationId xmlns:p14="http://schemas.microsoft.com/office/powerpoint/2010/main" val="2219497987"/>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3DF6948D-98AA-525E-47B4-E1D98A5DC3E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B2A3BF8-4A69-BC88-14B1-F21EBA25B0A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7A32B37B-890E-5C47-3E2F-EC4DCEE8F857}"/>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8B4657E2-AD9C-C1BD-D96F-8C6F892D71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B37BD767-8D8E-14A1-08EE-2AC5C5400117}"/>
              </a:ext>
            </a:extLst>
          </p:cNvPr>
          <p:cNvPicPr>
            <a:picLocks noChangeAspect="1"/>
          </p:cNvPicPr>
          <p:nvPr/>
        </p:nvPicPr>
        <p:blipFill>
          <a:blip r:embed="rId6"/>
          <a:stretch>
            <a:fillRect/>
          </a:stretch>
        </p:blipFill>
        <p:spPr>
          <a:xfrm>
            <a:off x="1295400" y="608532"/>
            <a:ext cx="3921662" cy="764135"/>
          </a:xfrm>
          <a:prstGeom prst="rect">
            <a:avLst/>
          </a:prstGeom>
        </p:spPr>
      </p:pic>
      <p:pic>
        <p:nvPicPr>
          <p:cNvPr id="7" name="Parallel wire technique">
            <a:hlinkClick r:id="" action="ppaction://media"/>
            <a:extLst>
              <a:ext uri="{FF2B5EF4-FFF2-40B4-BE49-F238E27FC236}">
                <a16:creationId xmlns:a16="http://schemas.microsoft.com/office/drawing/2014/main" id="{D70EE2CE-481F-BADB-327E-EDA4B0DB8143}"/>
              </a:ext>
            </a:extLst>
          </p:cNvPr>
          <p:cNvPicPr>
            <a:picLocks noChangeAspect="1"/>
          </p:cNvPicPr>
          <p:nvPr>
            <a:videoFile r:link="rId2"/>
            <p:extLst>
              <p:ext uri="{DAA4B4D4-6D71-4841-9C94-3DE7FCFB9230}">
                <p14:media xmlns:p14="http://schemas.microsoft.com/office/powerpoint/2010/main" r:embed="rId1"/>
              </p:ext>
            </p:extLst>
          </p:nvPr>
        </p:nvPicPr>
        <p:blipFill>
          <a:blip r:embed="rId7"/>
          <a:srcRect l="1353" t="1779" r="1534" b="2920"/>
          <a:stretch>
            <a:fillRect/>
          </a:stretch>
        </p:blipFill>
        <p:spPr>
          <a:xfrm>
            <a:off x="5217062" y="2098665"/>
            <a:ext cx="7567605" cy="7426335"/>
          </a:xfrm>
          <a:prstGeom prst="rect">
            <a:avLst/>
          </a:prstGeom>
        </p:spPr>
      </p:pic>
      <p:sp>
        <p:nvSpPr>
          <p:cNvPr id="9" name="TextBox 8">
            <a:extLst>
              <a:ext uri="{FF2B5EF4-FFF2-40B4-BE49-F238E27FC236}">
                <a16:creationId xmlns:a16="http://schemas.microsoft.com/office/drawing/2014/main" id="{0130E896-D0CF-12B6-4A88-812D4E4377AE}"/>
              </a:ext>
            </a:extLst>
          </p:cNvPr>
          <p:cNvSpPr txBox="1"/>
          <p:nvPr/>
        </p:nvSpPr>
        <p:spPr>
          <a:xfrm>
            <a:off x="13551691" y="797598"/>
            <a:ext cx="3921662" cy="769441"/>
          </a:xfrm>
          <a:prstGeom prst="rect">
            <a:avLst/>
          </a:prstGeom>
          <a:noFill/>
        </p:spPr>
        <p:txBody>
          <a:bodyPr wrap="square">
            <a:spAutoFit/>
          </a:bodyPr>
          <a:lstStyle>
            <a:lvl1pPr>
              <a:defRPr sz="4400" b="1" kern="100">
                <a:solidFill>
                  <a:schemeClr val="bg1"/>
                </a:solidFill>
                <a:latin typeface="Arial" panose="020B0604020202020204" pitchFamily="34" charset="0"/>
                <a:cs typeface="Arial" panose="020B0604020202020204" pitchFamily="34" charset="0"/>
              </a:defRPr>
            </a:lvl1pPr>
          </a:lstStyle>
          <a:p>
            <a:r>
              <a:rPr lang="en-GB" dirty="0"/>
              <a:t>Parallel wire</a:t>
            </a:r>
          </a:p>
        </p:txBody>
      </p:sp>
    </p:spTree>
    <p:extLst>
      <p:ext uri="{BB962C8B-B14F-4D97-AF65-F5344CB8AC3E}">
        <p14:creationId xmlns:p14="http://schemas.microsoft.com/office/powerpoint/2010/main" val="32105870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3DF6948D-98AA-525E-47B4-E1D98A5DC3E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B2A3BF8-4A69-BC88-14B1-F21EBA25B0A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7A32B37B-890E-5C47-3E2F-EC4DCEE8F857}"/>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8B4657E2-AD9C-C1BD-D96F-8C6F892D71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B37BD767-8D8E-14A1-08EE-2AC5C5400117}"/>
              </a:ext>
            </a:extLst>
          </p:cNvPr>
          <p:cNvPicPr>
            <a:picLocks noChangeAspect="1"/>
          </p:cNvPicPr>
          <p:nvPr/>
        </p:nvPicPr>
        <p:blipFill>
          <a:blip r:embed="rId6"/>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4EE4D438-BEBC-7E3C-E65D-193C30539FC4}"/>
              </a:ext>
            </a:extLst>
          </p:cNvPr>
          <p:cNvSpPr txBox="1"/>
          <p:nvPr/>
        </p:nvSpPr>
        <p:spPr>
          <a:xfrm>
            <a:off x="11076318" y="925611"/>
            <a:ext cx="6608974" cy="769441"/>
          </a:xfrm>
          <a:prstGeom prst="rect">
            <a:avLst/>
          </a:prstGeom>
          <a:noFill/>
        </p:spPr>
        <p:txBody>
          <a:bodyPr wrap="square">
            <a:spAutoFit/>
          </a:bodyPr>
          <a:lstStyle>
            <a:lvl1pPr>
              <a:defRPr sz="4400" b="1" kern="100">
                <a:solidFill>
                  <a:schemeClr val="bg1"/>
                </a:solidFill>
                <a:latin typeface="Arial" panose="020B0604020202020204" pitchFamily="34" charset="0"/>
                <a:cs typeface="Arial" panose="020B0604020202020204" pitchFamily="34" charset="0"/>
              </a:defRPr>
            </a:lvl1pPr>
          </a:lstStyle>
          <a:p>
            <a:r>
              <a:rPr lang="en-GB" dirty="0"/>
              <a:t>Parallel wire ballooning</a:t>
            </a:r>
          </a:p>
        </p:txBody>
      </p:sp>
      <p:pic>
        <p:nvPicPr>
          <p:cNvPr id="6" name="Parallel wire with nc balloon">
            <a:hlinkClick r:id="" action="ppaction://media"/>
            <a:extLst>
              <a:ext uri="{FF2B5EF4-FFF2-40B4-BE49-F238E27FC236}">
                <a16:creationId xmlns:a16="http://schemas.microsoft.com/office/drawing/2014/main" id="{EDD8E264-89B2-DB46-C37A-F38D8CFB155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666117" y="2311695"/>
            <a:ext cx="8353145" cy="7532480"/>
          </a:xfrm>
          <a:prstGeom prst="rect">
            <a:avLst/>
          </a:prstGeom>
        </p:spPr>
      </p:pic>
    </p:spTree>
    <p:extLst>
      <p:ext uri="{BB962C8B-B14F-4D97-AF65-F5344CB8AC3E}">
        <p14:creationId xmlns:p14="http://schemas.microsoft.com/office/powerpoint/2010/main" val="8587695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9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5BE50AD-898A-E54F-A89C-F6C8CA8B4A3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1294553-7430-95D1-C8D6-DE4C2B3406A9}"/>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C31A000E-59FE-9359-545E-48DB95B6BCA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E29B54C8-4922-D8A9-F970-A39CB203DD54}"/>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EFD0E57F-7B6D-B572-F4B6-62AF042B6DEC}"/>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6" name="Picture 5">
            <a:extLst>
              <a:ext uri="{FF2B5EF4-FFF2-40B4-BE49-F238E27FC236}">
                <a16:creationId xmlns:a16="http://schemas.microsoft.com/office/drawing/2014/main" id="{5DF31A37-7932-02D1-DB99-DB95ACB458B8}"/>
              </a:ext>
            </a:extLst>
          </p:cNvPr>
          <p:cNvPicPr>
            <a:picLocks noChangeAspect="1"/>
          </p:cNvPicPr>
          <p:nvPr/>
        </p:nvPicPr>
        <p:blipFill>
          <a:blip r:embed="rId5"/>
          <a:srcRect l="50022" t="46993"/>
          <a:stretch>
            <a:fillRect/>
          </a:stretch>
        </p:blipFill>
        <p:spPr>
          <a:xfrm>
            <a:off x="4921134" y="2054559"/>
            <a:ext cx="8911253" cy="7025607"/>
          </a:xfrm>
          <a:prstGeom prst="rect">
            <a:avLst/>
          </a:prstGeom>
        </p:spPr>
      </p:pic>
      <p:sp>
        <p:nvSpPr>
          <p:cNvPr id="7" name="Rectangle 6">
            <a:extLst>
              <a:ext uri="{FF2B5EF4-FFF2-40B4-BE49-F238E27FC236}">
                <a16:creationId xmlns:a16="http://schemas.microsoft.com/office/drawing/2014/main" id="{2EC467FB-16CF-57D0-C3D5-3D34A4169576}"/>
              </a:ext>
            </a:extLst>
          </p:cNvPr>
          <p:cNvSpPr/>
          <p:nvPr/>
        </p:nvSpPr>
        <p:spPr>
          <a:xfrm>
            <a:off x="12086705" y="5619404"/>
            <a:ext cx="1745680" cy="3460762"/>
          </a:xfrm>
          <a:prstGeom prst="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0082A909-6214-8E43-1D8A-56B8BA36C4F0}"/>
              </a:ext>
            </a:extLst>
          </p:cNvPr>
          <p:cNvSpPr txBox="1"/>
          <p:nvPr/>
        </p:nvSpPr>
        <p:spPr>
          <a:xfrm>
            <a:off x="0" y="9595808"/>
            <a:ext cx="11089257" cy="923330"/>
          </a:xfrm>
          <a:prstGeom prst="rect">
            <a:avLst/>
          </a:prstGeom>
          <a:noFill/>
        </p:spPr>
        <p:txBody>
          <a:bodyPr wrap="square" rtlCol="0">
            <a:spAutoFit/>
          </a:bodyPr>
          <a:lstStyle/>
          <a:p>
            <a:r>
              <a:rPr lang="en-GB" dirty="0">
                <a:solidFill>
                  <a:schemeClr val="bg1"/>
                </a:solidFill>
              </a:rPr>
              <a:t>Doll, J.A. </a:t>
            </a:r>
            <a:r>
              <a:rPr lang="en-GB" i="1" dirty="0">
                <a:solidFill>
                  <a:schemeClr val="bg1"/>
                </a:solidFill>
              </a:rPr>
              <a:t>et al.</a:t>
            </a:r>
            <a:r>
              <a:rPr lang="en-GB" dirty="0">
                <a:solidFill>
                  <a:schemeClr val="bg1"/>
                </a:solidFill>
              </a:rPr>
              <a:t> (2020) ‘Management of percutaneous coronary intervention complications’, </a:t>
            </a:r>
            <a:r>
              <a:rPr lang="en-GB" i="1" dirty="0">
                <a:solidFill>
                  <a:schemeClr val="bg1"/>
                </a:solidFill>
              </a:rPr>
              <a:t>Circulation: Cardiovascular Interventions</a:t>
            </a:r>
            <a:r>
              <a:rPr lang="en-GB" dirty="0">
                <a:solidFill>
                  <a:schemeClr val="bg1"/>
                </a:solidFill>
              </a:rPr>
              <a:t>, 13(6). doi:10.1161/circinterventions.120.008962. </a:t>
            </a:r>
          </a:p>
          <a:p>
            <a:endParaRPr lang="en-GB" dirty="0"/>
          </a:p>
        </p:txBody>
      </p:sp>
    </p:spTree>
    <p:extLst>
      <p:ext uri="{BB962C8B-B14F-4D97-AF65-F5344CB8AC3E}">
        <p14:creationId xmlns:p14="http://schemas.microsoft.com/office/powerpoint/2010/main" val="108510410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0021B"/>
        </a:solidFill>
        <a:effectLst/>
      </p:bgPr>
    </p:bg>
    <p:spTree>
      <p:nvGrpSpPr>
        <p:cNvPr id="1" name=""/>
        <p:cNvGrpSpPr/>
        <p:nvPr/>
      </p:nvGrpSpPr>
      <p:grpSpPr>
        <a:xfrm>
          <a:off x="0" y="0"/>
          <a:ext cx="0" cy="0"/>
          <a:chOff x="0" y="0"/>
          <a:chExt cx="0" cy="0"/>
        </a:xfrm>
      </p:grpSpPr>
      <p:sp>
        <p:nvSpPr>
          <p:cNvPr id="2" name="Text 0"/>
          <p:cNvSpPr/>
          <p:nvPr/>
        </p:nvSpPr>
        <p:spPr>
          <a:xfrm>
            <a:off x="1143000" y="4148882"/>
            <a:ext cx="17602200"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624" dirty="0">
                <a:solidFill>
                  <a:srgbClr val="FFFFFF">
                    <a:alpha val="72000"/>
                  </a:srgbClr>
                </a:solidFill>
                <a:latin typeface="Arial" pitchFamily="34" charset="0"/>
                <a:ea typeface="Arial" pitchFamily="34" charset="-122"/>
                <a:cs typeface="Arial" pitchFamily="34" charset="-120"/>
              </a:rPr>
              <a:t>SECTION</a:t>
            </a:r>
            <a:endParaRPr lang="en-US" sz="1950" dirty="0"/>
          </a:p>
        </p:txBody>
      </p:sp>
      <p:sp>
        <p:nvSpPr>
          <p:cNvPr id="3" name="Text 1"/>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US" sz="7200" b="1" kern="0" spc="-72" dirty="0">
                <a:solidFill>
                  <a:srgbClr val="FFFFFF"/>
                </a:solidFill>
                <a:latin typeface="Arial" pitchFamily="34" charset="0"/>
                <a:ea typeface="Arial" pitchFamily="34" charset="-122"/>
                <a:cs typeface="Arial" pitchFamily="34" charset="-120"/>
              </a:rPr>
              <a:t>Case Presentation </a:t>
            </a:r>
            <a:endParaRPr lang="en-US" sz="7200" dirty="0"/>
          </a:p>
        </p:txBody>
      </p:sp>
      <p:sp>
        <p:nvSpPr>
          <p:cNvPr id="4" name="Shape 2"/>
          <p:cNvSpPr/>
          <p:nvPr/>
        </p:nvSpPr>
        <p:spPr>
          <a:xfrm>
            <a:off x="1143000" y="6061770"/>
            <a:ext cx="1333500" cy="76200"/>
          </a:xfrm>
          <a:prstGeom prst="rect">
            <a:avLst/>
          </a:prstGeom>
          <a:solidFill>
            <a:srgbClr val="FFFFFF"/>
          </a:solidFill>
          <a:ln/>
        </p:spPr>
        <p:txBody>
          <a:bodyPr/>
          <a:lstStyle/>
          <a:p>
            <a:endParaRPr lang="en-GB"/>
          </a:p>
        </p:txBody>
      </p:sp>
      <p:sp>
        <p:nvSpPr>
          <p:cNvPr id="5" name="Text 3"/>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7771A59-7BEE-96DC-1504-377BB3016C9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1E6F736C-87C9-81DF-680D-54674C95E125}"/>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C7957329-BF8B-2EE9-7BC0-8452F58883BF}"/>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DC1F9C83-EC15-2D2F-A0B7-35EBFAEA7FE9}"/>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4A03DC4-A9B6-C806-8F1F-E4CD5D07B80C}"/>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C625606C-9C2C-4084-F30B-B2493E680FF9}"/>
              </a:ext>
            </a:extLst>
          </p:cNvPr>
          <p:cNvSpPr txBox="1"/>
          <p:nvPr/>
        </p:nvSpPr>
        <p:spPr>
          <a:xfrm>
            <a:off x="1143000" y="3997702"/>
            <a:ext cx="14371320" cy="31393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00" cap="none" spc="0" normalizeH="0" baseline="0" noProof="0" dirty="0">
                <a:ln>
                  <a:noFill/>
                </a:ln>
                <a:solidFill>
                  <a:schemeClr val="bg1"/>
                </a:solidFill>
                <a:effectLst/>
                <a:uLnTx/>
                <a:uFillTx/>
                <a:latin typeface="Aptos" panose="020B0004020202020204" pitchFamily="34" charset="0"/>
                <a:ea typeface="+mn-ea"/>
                <a:cs typeface="Times New Roman" panose="02020603050405020304" pitchFamily="18" charset="0"/>
              </a:rPr>
              <a:t>Audience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600" b="1" i="0" u="none" strike="noStrike" kern="100" cap="none" spc="0" normalizeH="0" baseline="0" noProof="0" dirty="0">
              <a:ln>
                <a:noFill/>
              </a:ln>
              <a:solidFill>
                <a:schemeClr val="bg1"/>
              </a:solidFill>
              <a:effectLst/>
              <a:uLnTx/>
              <a:uFillTx/>
              <a:latin typeface="Aptos" panose="020B00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00" cap="none" spc="0" normalizeH="0" baseline="0" noProof="0" dirty="0">
                <a:ln>
                  <a:noFill/>
                </a:ln>
                <a:solidFill>
                  <a:schemeClr val="bg1"/>
                </a:solidFill>
                <a:effectLst/>
                <a:uLnTx/>
                <a:uFillTx/>
                <a:latin typeface="Aptos" panose="020B0004020202020204" pitchFamily="34" charset="0"/>
                <a:ea typeface="+mn-ea"/>
                <a:cs typeface="Times New Roman" panose="02020603050405020304" pitchFamily="18" charset="0"/>
              </a:rPr>
              <a:t>What would you be expecting next?</a:t>
            </a:r>
            <a:endParaRPr kumimoji="0" lang="en-GB" sz="66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0696318"/>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76066ECD-14B3-475D-8BDD-B3BB723D90E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22F77AE-09DB-09B2-1AE3-5B8A2F233A38}"/>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B0D6B6E4-AC92-8F25-A313-850A998FA66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0234DCF3-D7CD-3AB4-7B7D-089C6B5B06D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6DE610E8-5E21-3B3E-7745-2CD009F9D543}"/>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E4CC9E7C-A572-F0FF-8C1E-5DC74421E258}"/>
              </a:ext>
            </a:extLst>
          </p:cNvPr>
          <p:cNvSpPr txBox="1"/>
          <p:nvPr/>
        </p:nvSpPr>
        <p:spPr>
          <a:xfrm>
            <a:off x="1515208" y="2685671"/>
            <a:ext cx="5501054" cy="707886"/>
          </a:xfrm>
          <a:prstGeom prst="rect">
            <a:avLst/>
          </a:prstGeom>
          <a:noFill/>
        </p:spPr>
        <p:txBody>
          <a:bodyPr wrap="square" rtlCol="0">
            <a:spAutoFit/>
          </a:bodyPr>
          <a:lstStyle/>
          <a:p>
            <a:r>
              <a:rPr lang="en-GB" sz="4000" b="1" dirty="0">
                <a:solidFill>
                  <a:schemeClr val="bg1"/>
                </a:solidFill>
                <a:latin typeface="Arial" panose="020B0604020202020204" pitchFamily="34" charset="0"/>
                <a:cs typeface="Arial" panose="020B0604020202020204" pitchFamily="34" charset="0"/>
              </a:rPr>
              <a:t>Change in dynamic</a:t>
            </a:r>
          </a:p>
        </p:txBody>
      </p:sp>
      <p:sp>
        <p:nvSpPr>
          <p:cNvPr id="4" name="Rectangle: Rounded Corners 3">
            <a:extLst>
              <a:ext uri="{FF2B5EF4-FFF2-40B4-BE49-F238E27FC236}">
                <a16:creationId xmlns:a16="http://schemas.microsoft.com/office/drawing/2014/main" id="{F7C4BD6A-7839-6B84-E68A-6D813A7419BF}"/>
              </a:ext>
            </a:extLst>
          </p:cNvPr>
          <p:cNvSpPr/>
          <p:nvPr/>
        </p:nvSpPr>
        <p:spPr>
          <a:xfrm>
            <a:off x="5139450" y="4332180"/>
            <a:ext cx="8009100" cy="2830483"/>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b="1" dirty="0">
                <a:latin typeface="Arial" panose="020B0604020202020204" pitchFamily="34" charset="0"/>
                <a:cs typeface="Arial" panose="020B0604020202020204" pitchFamily="34" charset="0"/>
              </a:rPr>
              <a:t>Maintaining effective communication is as important as technical skill</a:t>
            </a:r>
          </a:p>
        </p:txBody>
      </p:sp>
    </p:spTree>
    <p:extLst>
      <p:ext uri="{BB962C8B-B14F-4D97-AF65-F5344CB8AC3E}">
        <p14:creationId xmlns:p14="http://schemas.microsoft.com/office/powerpoint/2010/main" val="35364725"/>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6CF077A9-D9D9-2DD7-6F2E-5AC6AE81BC6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3D84429-0614-6A19-BA3F-63FCF8DD8EB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C1D18EA0-4A90-8DA2-C13A-AE30D25FB2D4}"/>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FCDE2A0A-C91D-EC90-17F3-D0B96DD1225B}"/>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BD72BAB9-F8ED-0BD2-9727-DA508C5C2D77}"/>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6" name="Picture 5">
            <a:extLst>
              <a:ext uri="{FF2B5EF4-FFF2-40B4-BE49-F238E27FC236}">
                <a16:creationId xmlns:a16="http://schemas.microsoft.com/office/drawing/2014/main" id="{9566CCC0-F687-AF71-45D8-E429CE3745AF}"/>
              </a:ext>
            </a:extLst>
          </p:cNvPr>
          <p:cNvPicPr>
            <a:picLocks noChangeAspect="1"/>
          </p:cNvPicPr>
          <p:nvPr/>
        </p:nvPicPr>
        <p:blipFill>
          <a:blip r:embed="rId5"/>
          <a:srcRect l="50022" t="46993"/>
          <a:stretch>
            <a:fillRect/>
          </a:stretch>
        </p:blipFill>
        <p:spPr>
          <a:xfrm>
            <a:off x="4921134" y="2054559"/>
            <a:ext cx="8911253" cy="7025607"/>
          </a:xfrm>
          <a:prstGeom prst="rect">
            <a:avLst/>
          </a:prstGeom>
        </p:spPr>
      </p:pic>
      <p:sp>
        <p:nvSpPr>
          <p:cNvPr id="7" name="Rectangle 6">
            <a:extLst>
              <a:ext uri="{FF2B5EF4-FFF2-40B4-BE49-F238E27FC236}">
                <a16:creationId xmlns:a16="http://schemas.microsoft.com/office/drawing/2014/main" id="{D1CDA187-AE53-4C48-20DF-65D2D4A28058}"/>
              </a:ext>
            </a:extLst>
          </p:cNvPr>
          <p:cNvSpPr/>
          <p:nvPr/>
        </p:nvSpPr>
        <p:spPr>
          <a:xfrm>
            <a:off x="12086705" y="5619404"/>
            <a:ext cx="1745680" cy="3460762"/>
          </a:xfrm>
          <a:prstGeom prst="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A99C429-92FE-98A8-16E2-E8FA9E574F72}"/>
              </a:ext>
            </a:extLst>
          </p:cNvPr>
          <p:cNvSpPr txBox="1"/>
          <p:nvPr/>
        </p:nvSpPr>
        <p:spPr>
          <a:xfrm>
            <a:off x="0" y="9595808"/>
            <a:ext cx="11089257" cy="923330"/>
          </a:xfrm>
          <a:prstGeom prst="rect">
            <a:avLst/>
          </a:prstGeom>
          <a:noFill/>
        </p:spPr>
        <p:txBody>
          <a:bodyPr wrap="square" rtlCol="0">
            <a:spAutoFit/>
          </a:bodyPr>
          <a:lstStyle/>
          <a:p>
            <a:r>
              <a:rPr lang="en-GB" dirty="0">
                <a:solidFill>
                  <a:schemeClr val="bg1"/>
                </a:solidFill>
              </a:rPr>
              <a:t>Doll, J.A. </a:t>
            </a:r>
            <a:r>
              <a:rPr lang="en-GB" i="1" dirty="0">
                <a:solidFill>
                  <a:schemeClr val="bg1"/>
                </a:solidFill>
              </a:rPr>
              <a:t>et al.</a:t>
            </a:r>
            <a:r>
              <a:rPr lang="en-GB" dirty="0">
                <a:solidFill>
                  <a:schemeClr val="bg1"/>
                </a:solidFill>
              </a:rPr>
              <a:t> (2020) ‘Management of percutaneous coronary intervention complications’, </a:t>
            </a:r>
            <a:r>
              <a:rPr lang="en-GB" i="1" dirty="0">
                <a:solidFill>
                  <a:schemeClr val="bg1"/>
                </a:solidFill>
              </a:rPr>
              <a:t>Circulation: Cardiovascular Interventions</a:t>
            </a:r>
            <a:r>
              <a:rPr lang="en-GB" dirty="0">
                <a:solidFill>
                  <a:schemeClr val="bg1"/>
                </a:solidFill>
              </a:rPr>
              <a:t>, 13(6). doi:10.1161/circinterventions.120.008962. </a:t>
            </a:r>
          </a:p>
          <a:p>
            <a:endParaRPr lang="en-GB" dirty="0"/>
          </a:p>
        </p:txBody>
      </p:sp>
    </p:spTree>
    <p:extLst>
      <p:ext uri="{BB962C8B-B14F-4D97-AF65-F5344CB8AC3E}">
        <p14:creationId xmlns:p14="http://schemas.microsoft.com/office/powerpoint/2010/main" val="907303809"/>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503C47F-46FC-ADF0-8650-C41C6B23113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071ED76-0B9F-A17A-CE20-21153384A10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0E9F61D9-1132-8565-C203-3D0F82FAD1BA}"/>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4C9472C0-4D67-6B66-67C4-596E056D5238}"/>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E9FD0330-EE84-6FEB-8FEC-0A96A77243F0}"/>
              </a:ext>
            </a:extLst>
          </p:cNvPr>
          <p:cNvPicPr>
            <a:picLocks noChangeAspect="1"/>
          </p:cNvPicPr>
          <p:nvPr/>
        </p:nvPicPr>
        <p:blipFill>
          <a:blip r:embed="rId6"/>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03F4743C-5623-C604-71FF-9173E6F634A3}"/>
              </a:ext>
            </a:extLst>
          </p:cNvPr>
          <p:cNvSpPr txBox="1"/>
          <p:nvPr/>
        </p:nvSpPr>
        <p:spPr>
          <a:xfrm>
            <a:off x="12666132" y="664781"/>
            <a:ext cx="5367867" cy="707886"/>
          </a:xfrm>
          <a:prstGeom prst="rect">
            <a:avLst/>
          </a:prstGeom>
          <a:noFill/>
        </p:spPr>
        <p:txBody>
          <a:bodyPr wrap="square" rtlCol="0">
            <a:spAutoFit/>
          </a:bodyPr>
          <a:lstStyle/>
          <a:p>
            <a:r>
              <a:rPr lang="en-GB" sz="4000" dirty="0">
                <a:solidFill>
                  <a:schemeClr val="bg1"/>
                </a:solidFill>
                <a:latin typeface="Arial" panose="020B0604020202020204" pitchFamily="34" charset="0"/>
                <a:cs typeface="Arial" panose="020B0604020202020204" pitchFamily="34" charset="0"/>
              </a:rPr>
              <a:t>Entanglement Attempt</a:t>
            </a:r>
          </a:p>
        </p:txBody>
      </p:sp>
      <p:pic>
        <p:nvPicPr>
          <p:cNvPr id="5" name="Parallel wires pulled">
            <a:hlinkClick r:id="" action="ppaction://media"/>
            <a:extLst>
              <a:ext uri="{FF2B5EF4-FFF2-40B4-BE49-F238E27FC236}">
                <a16:creationId xmlns:a16="http://schemas.microsoft.com/office/drawing/2014/main" id="{2AF1142B-8721-4F9C-91E3-5BC627B67F8E}"/>
              </a:ext>
            </a:extLst>
          </p:cNvPr>
          <p:cNvPicPr>
            <a:picLocks noChangeAspect="1"/>
          </p:cNvPicPr>
          <p:nvPr>
            <a:videoFile r:link="rId2"/>
            <p:extLst>
              <p:ext uri="{DAA4B4D4-6D71-4841-9C94-3DE7FCFB9230}">
                <p14:media xmlns:p14="http://schemas.microsoft.com/office/powerpoint/2010/main" r:embed="rId1"/>
              </p:ext>
            </p:extLst>
          </p:nvPr>
        </p:nvPicPr>
        <p:blipFill>
          <a:blip r:embed="rId7"/>
          <a:srcRect l="1989" t="2879" r="2189" b="2533"/>
          <a:stretch>
            <a:fillRect/>
          </a:stretch>
        </p:blipFill>
        <p:spPr>
          <a:xfrm>
            <a:off x="5359698" y="2169732"/>
            <a:ext cx="7306434" cy="7212393"/>
          </a:xfrm>
          <a:prstGeom prst="rect">
            <a:avLst/>
          </a:prstGeom>
        </p:spPr>
      </p:pic>
    </p:spTree>
    <p:extLst>
      <p:ext uri="{BB962C8B-B14F-4D97-AF65-F5344CB8AC3E}">
        <p14:creationId xmlns:p14="http://schemas.microsoft.com/office/powerpoint/2010/main" val="3368456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503C47F-46FC-ADF0-8650-C41C6B23113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071ED76-0B9F-A17A-CE20-21153384A10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0E9F61D9-1132-8565-C203-3D0F82FAD1BA}"/>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4C9472C0-4D67-6B66-67C4-596E056D5238}"/>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E9FD0330-EE84-6FEB-8FEC-0A96A77243F0}"/>
              </a:ext>
            </a:extLst>
          </p:cNvPr>
          <p:cNvPicPr>
            <a:picLocks noChangeAspect="1"/>
          </p:cNvPicPr>
          <p:nvPr/>
        </p:nvPicPr>
        <p:blipFill>
          <a:blip r:embed="rId6"/>
          <a:stretch>
            <a:fillRect/>
          </a:stretch>
        </p:blipFill>
        <p:spPr>
          <a:xfrm>
            <a:off x="1295400" y="608532"/>
            <a:ext cx="3921662" cy="764135"/>
          </a:xfrm>
          <a:prstGeom prst="rect">
            <a:avLst/>
          </a:prstGeom>
        </p:spPr>
      </p:pic>
      <p:pic>
        <p:nvPicPr>
          <p:cNvPr id="2" name="Microcatheter">
            <a:hlinkClick r:id="" action="ppaction://media"/>
            <a:extLst>
              <a:ext uri="{FF2B5EF4-FFF2-40B4-BE49-F238E27FC236}">
                <a16:creationId xmlns:a16="http://schemas.microsoft.com/office/drawing/2014/main" id="{6465A7AB-D2D7-2667-8327-F02A18D1C4E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575561" y="1845882"/>
            <a:ext cx="10907294" cy="7821154"/>
          </a:xfrm>
          <a:prstGeom prst="rect">
            <a:avLst/>
          </a:prstGeom>
        </p:spPr>
      </p:pic>
      <p:sp>
        <p:nvSpPr>
          <p:cNvPr id="4" name="TextBox 3">
            <a:extLst>
              <a:ext uri="{FF2B5EF4-FFF2-40B4-BE49-F238E27FC236}">
                <a16:creationId xmlns:a16="http://schemas.microsoft.com/office/drawing/2014/main" id="{03F4743C-5623-C604-71FF-9173E6F634A3}"/>
              </a:ext>
            </a:extLst>
          </p:cNvPr>
          <p:cNvSpPr txBox="1"/>
          <p:nvPr/>
        </p:nvSpPr>
        <p:spPr>
          <a:xfrm>
            <a:off x="11904453" y="608532"/>
            <a:ext cx="5932044" cy="707886"/>
          </a:xfrm>
          <a:prstGeom prst="rect">
            <a:avLst/>
          </a:prstGeom>
          <a:noFill/>
        </p:spPr>
        <p:txBody>
          <a:bodyPr wrap="square" rtlCol="0">
            <a:spAutoFit/>
          </a:bodyPr>
          <a:lstStyle>
            <a:lvl1pPr>
              <a:defRPr sz="4000">
                <a:solidFill>
                  <a:schemeClr val="bg1">
                    <a:lumMod val="85000"/>
                  </a:schemeClr>
                </a:solidFill>
                <a:latin typeface="Arial" panose="020B0604020202020204" pitchFamily="34" charset="0"/>
                <a:cs typeface="Arial" panose="020B0604020202020204" pitchFamily="34" charset="0"/>
              </a:defRPr>
            </a:lvl1pPr>
          </a:lstStyle>
          <a:p>
            <a:r>
              <a:rPr lang="en-GB" dirty="0">
                <a:solidFill>
                  <a:schemeClr val="bg1"/>
                </a:solidFill>
              </a:rPr>
              <a:t>RFA Guide Extension</a:t>
            </a:r>
          </a:p>
        </p:txBody>
      </p:sp>
    </p:spTree>
    <p:extLst>
      <p:ext uri="{BB962C8B-B14F-4D97-AF65-F5344CB8AC3E}">
        <p14:creationId xmlns:p14="http://schemas.microsoft.com/office/powerpoint/2010/main" val="532425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200738F4-42CD-41D4-319E-019C7C2831D2}"/>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A9ABD42-F1F7-4B72-CADA-52E20AEB87EE}"/>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79B0AC8B-BE20-02B5-AAA9-C2CBB38023B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F48BB421-A1DA-0B31-372E-FA6CBD5C348C}"/>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8F44281-CDD0-0862-142C-98B0B98F1205}"/>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D8FE3A14-2D02-B2E2-B248-D163F47B7316}"/>
              </a:ext>
            </a:extLst>
          </p:cNvPr>
          <p:cNvSpPr txBox="1"/>
          <p:nvPr/>
        </p:nvSpPr>
        <p:spPr>
          <a:xfrm>
            <a:off x="1515208" y="2685671"/>
            <a:ext cx="550105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AHP Input</a:t>
            </a:r>
            <a:endParaRPr kumimoji="0" lang="en-GB"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2" name="Rectangle: Rounded Corners 1">
            <a:extLst>
              <a:ext uri="{FF2B5EF4-FFF2-40B4-BE49-F238E27FC236}">
                <a16:creationId xmlns:a16="http://schemas.microsoft.com/office/drawing/2014/main" id="{2D17A366-C355-B40B-101D-5CCFB388F574}"/>
              </a:ext>
            </a:extLst>
          </p:cNvPr>
          <p:cNvSpPr/>
          <p:nvPr/>
        </p:nvSpPr>
        <p:spPr>
          <a:xfrm>
            <a:off x="6129896" y="3700509"/>
            <a:ext cx="6028208" cy="106173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Arial" panose="020B0604020202020204" pitchFamily="34" charset="0"/>
                <a:cs typeface="Arial" panose="020B0604020202020204" pitchFamily="34" charset="0"/>
              </a:rPr>
              <a:t>Second Circulating Nurse</a:t>
            </a:r>
            <a:endParaRPr lang="en-GB" sz="3200" b="1"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026B9A99-E4AE-9E10-8C73-98E3837B1E04}"/>
              </a:ext>
            </a:extLst>
          </p:cNvPr>
          <p:cNvSpPr/>
          <p:nvPr/>
        </p:nvSpPr>
        <p:spPr>
          <a:xfrm>
            <a:off x="6129896" y="5412405"/>
            <a:ext cx="6028208" cy="106173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Arial" panose="020B0604020202020204" pitchFamily="34" charset="0"/>
                <a:cs typeface="Arial" panose="020B0604020202020204" pitchFamily="34" charset="0"/>
              </a:rPr>
              <a:t>Additional Consultant Support</a:t>
            </a:r>
            <a:endParaRPr lang="en-GB" sz="3200" b="1" dirty="0">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F94E1AB0-29DD-6EA3-50D4-E7099CE4D873}"/>
              </a:ext>
            </a:extLst>
          </p:cNvPr>
          <p:cNvSpPr/>
          <p:nvPr/>
        </p:nvSpPr>
        <p:spPr>
          <a:xfrm>
            <a:off x="6129895" y="7124301"/>
            <a:ext cx="6028208" cy="106173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Arial" panose="020B0604020202020204" pitchFamily="34" charset="0"/>
                <a:cs typeface="Arial" panose="020B0604020202020204" pitchFamily="34" charset="0"/>
              </a:rPr>
              <a:t>Anticipating kit</a:t>
            </a:r>
            <a:endParaRPr lang="en-GB"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635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AEE92045-38E4-937D-78AE-319466C3623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71D57C6-E027-ECFB-4A52-5343B731E10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E8D7D221-19C4-ED63-CB37-5DEA45B8716C}"/>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27D68713-79A3-40E4-970C-375E82090950}"/>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B6E488CA-D166-0A9F-E17A-98AE7D0E3E85}"/>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6" name="Picture 5">
            <a:extLst>
              <a:ext uri="{FF2B5EF4-FFF2-40B4-BE49-F238E27FC236}">
                <a16:creationId xmlns:a16="http://schemas.microsoft.com/office/drawing/2014/main" id="{F491E7E6-5EFA-B524-A16A-41A513660A7C}"/>
              </a:ext>
            </a:extLst>
          </p:cNvPr>
          <p:cNvPicPr>
            <a:picLocks noChangeAspect="1"/>
          </p:cNvPicPr>
          <p:nvPr/>
        </p:nvPicPr>
        <p:blipFill>
          <a:blip r:embed="rId5"/>
          <a:srcRect l="50022" t="46993"/>
          <a:stretch>
            <a:fillRect/>
          </a:stretch>
        </p:blipFill>
        <p:spPr>
          <a:xfrm>
            <a:off x="4921134" y="2054559"/>
            <a:ext cx="8911253" cy="7025607"/>
          </a:xfrm>
          <a:prstGeom prst="rect">
            <a:avLst/>
          </a:prstGeom>
        </p:spPr>
      </p:pic>
      <p:sp>
        <p:nvSpPr>
          <p:cNvPr id="4" name="TextBox 3">
            <a:extLst>
              <a:ext uri="{FF2B5EF4-FFF2-40B4-BE49-F238E27FC236}">
                <a16:creationId xmlns:a16="http://schemas.microsoft.com/office/drawing/2014/main" id="{21CE4405-2AAC-FC0A-21F4-D9FE41B86FD9}"/>
              </a:ext>
            </a:extLst>
          </p:cNvPr>
          <p:cNvSpPr txBox="1"/>
          <p:nvPr/>
        </p:nvSpPr>
        <p:spPr>
          <a:xfrm>
            <a:off x="0" y="9595808"/>
            <a:ext cx="11089257" cy="923330"/>
          </a:xfrm>
          <a:prstGeom prst="rect">
            <a:avLst/>
          </a:prstGeom>
          <a:noFill/>
        </p:spPr>
        <p:txBody>
          <a:bodyPr wrap="square" rtlCol="0">
            <a:spAutoFit/>
          </a:bodyPr>
          <a:lstStyle/>
          <a:p>
            <a:r>
              <a:rPr lang="en-GB" dirty="0">
                <a:solidFill>
                  <a:schemeClr val="bg1"/>
                </a:solidFill>
              </a:rPr>
              <a:t>Doll, J.A. </a:t>
            </a:r>
            <a:r>
              <a:rPr lang="en-GB" i="1" dirty="0">
                <a:solidFill>
                  <a:schemeClr val="bg1"/>
                </a:solidFill>
              </a:rPr>
              <a:t>et al.</a:t>
            </a:r>
            <a:r>
              <a:rPr lang="en-GB" dirty="0">
                <a:solidFill>
                  <a:schemeClr val="bg1"/>
                </a:solidFill>
              </a:rPr>
              <a:t> (2020) ‘Management of percutaneous coronary intervention complications’, </a:t>
            </a:r>
            <a:r>
              <a:rPr lang="en-GB" i="1" dirty="0">
                <a:solidFill>
                  <a:schemeClr val="bg1"/>
                </a:solidFill>
              </a:rPr>
              <a:t>Circulation: Cardiovascular Interventions</a:t>
            </a:r>
            <a:r>
              <a:rPr lang="en-GB" dirty="0">
                <a:solidFill>
                  <a:schemeClr val="bg1"/>
                </a:solidFill>
              </a:rPr>
              <a:t>, 13(6). doi:10.1161/circinterventions.120.008962. </a:t>
            </a:r>
          </a:p>
          <a:p>
            <a:endParaRPr lang="en-GB" dirty="0"/>
          </a:p>
        </p:txBody>
      </p:sp>
    </p:spTree>
    <p:extLst>
      <p:ext uri="{BB962C8B-B14F-4D97-AF65-F5344CB8AC3E}">
        <p14:creationId xmlns:p14="http://schemas.microsoft.com/office/powerpoint/2010/main" val="458181128"/>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7C2A7F41-863C-ECDD-D8FB-60B64FFDCE9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B8126B76-A0AD-BC0D-933C-228EE9E03F4A}"/>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03516537-6DF6-5512-FDB5-75C246DF41EB}"/>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1E56FBE4-D3E6-2A55-FDA4-5E58AA3DDC37}"/>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B3FB540-66A4-8D25-51C5-A89A22F8699E}"/>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F8F5757E-EAF9-30E9-6BB9-447B266862CD}"/>
              </a:ext>
            </a:extLst>
          </p:cNvPr>
          <p:cNvSpPr txBox="1"/>
          <p:nvPr/>
        </p:nvSpPr>
        <p:spPr>
          <a:xfrm>
            <a:off x="1295400" y="3866227"/>
            <a:ext cx="15011400" cy="1938992"/>
          </a:xfrm>
          <a:prstGeom prst="rect">
            <a:avLst/>
          </a:prstGeom>
          <a:noFill/>
        </p:spPr>
        <p:txBody>
          <a:bodyPr wrap="square" rtlCol="0">
            <a:spAutoFit/>
          </a:bodyPr>
          <a:lstStyle/>
          <a:p>
            <a:r>
              <a:rPr lang="en-GB" sz="4000" b="1" dirty="0">
                <a:solidFill>
                  <a:schemeClr val="bg1"/>
                </a:solidFill>
                <a:latin typeface="Arial" panose="020B0604020202020204" pitchFamily="34" charset="0"/>
                <a:cs typeface="Arial" panose="020B0604020202020204" pitchFamily="34" charset="0"/>
              </a:rPr>
              <a:t>Audience Question</a:t>
            </a:r>
          </a:p>
          <a:p>
            <a:endParaRPr lang="en-GB" sz="4000" b="1" dirty="0">
              <a:solidFill>
                <a:schemeClr val="bg1"/>
              </a:solidFill>
              <a:latin typeface="Arial" panose="020B0604020202020204" pitchFamily="34" charset="0"/>
              <a:cs typeface="Arial" panose="020B0604020202020204" pitchFamily="34" charset="0"/>
            </a:endParaRPr>
          </a:p>
          <a:p>
            <a:r>
              <a:rPr lang="en-GB" sz="4000" b="1" dirty="0">
                <a:solidFill>
                  <a:schemeClr val="bg1"/>
                </a:solidFill>
                <a:latin typeface="Arial" panose="020B0604020202020204" pitchFamily="34" charset="0"/>
                <a:cs typeface="Arial" panose="020B0604020202020204" pitchFamily="34" charset="0"/>
              </a:rPr>
              <a:t>What conversations would be happening at this point?</a:t>
            </a:r>
          </a:p>
        </p:txBody>
      </p:sp>
    </p:spTree>
    <p:extLst>
      <p:ext uri="{BB962C8B-B14F-4D97-AF65-F5344CB8AC3E}">
        <p14:creationId xmlns:p14="http://schemas.microsoft.com/office/powerpoint/2010/main" val="1076844430"/>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50FEF0B-0561-80A8-EC1D-1B85EE83BB23}"/>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7D51F2D-FC3D-FBCE-4410-B5CEEE16D1AD}"/>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4BC100AC-91BD-37BD-B77C-EA4BBB22E59D}"/>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21F8023C-97B9-55F5-E358-2BE06BBD8ABC}"/>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F0D297B4-976E-7AF2-4052-FA9B53A56A2E}"/>
              </a:ext>
            </a:extLst>
          </p:cNvPr>
          <p:cNvPicPr>
            <a:picLocks noChangeAspect="1"/>
          </p:cNvPicPr>
          <p:nvPr/>
        </p:nvPicPr>
        <p:blipFill>
          <a:blip r:embed="rId6"/>
          <a:stretch>
            <a:fillRect/>
          </a:stretch>
        </p:blipFill>
        <p:spPr>
          <a:xfrm>
            <a:off x="1295400" y="608532"/>
            <a:ext cx="3921662" cy="764135"/>
          </a:xfrm>
          <a:prstGeom prst="rect">
            <a:avLst/>
          </a:prstGeom>
        </p:spPr>
      </p:pic>
      <p:pic>
        <p:nvPicPr>
          <p:cNvPr id="5" name="IVL balloon trapped final angio">
            <a:hlinkClick r:id="" action="ppaction://media"/>
            <a:extLst>
              <a:ext uri="{FF2B5EF4-FFF2-40B4-BE49-F238E27FC236}">
                <a16:creationId xmlns:a16="http://schemas.microsoft.com/office/drawing/2014/main" id="{548DFBB4-6337-95CF-67CA-7E2AC3F40A5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419153" y="2452153"/>
            <a:ext cx="10420594" cy="6826389"/>
          </a:xfrm>
          <a:prstGeom prst="rect">
            <a:avLst/>
          </a:prstGeom>
        </p:spPr>
      </p:pic>
      <p:sp>
        <p:nvSpPr>
          <p:cNvPr id="7" name="TextBox 6">
            <a:extLst>
              <a:ext uri="{FF2B5EF4-FFF2-40B4-BE49-F238E27FC236}">
                <a16:creationId xmlns:a16="http://schemas.microsoft.com/office/drawing/2014/main" id="{1C2114A8-A727-1FB2-51BF-24074268DE83}"/>
              </a:ext>
            </a:extLst>
          </p:cNvPr>
          <p:cNvSpPr txBox="1"/>
          <p:nvPr/>
        </p:nvSpPr>
        <p:spPr>
          <a:xfrm>
            <a:off x="14173200" y="729929"/>
            <a:ext cx="3285067" cy="707886"/>
          </a:xfrm>
          <a:prstGeom prst="rect">
            <a:avLst/>
          </a:prstGeom>
          <a:noFill/>
        </p:spPr>
        <p:txBody>
          <a:bodyPr wrap="square" rtlCol="0">
            <a:spAutoFit/>
          </a:bodyPr>
          <a:lstStyle/>
          <a:p>
            <a:r>
              <a:rPr lang="en-GB" sz="4000" b="1" dirty="0">
                <a:solidFill>
                  <a:schemeClr val="bg1"/>
                </a:solidFill>
                <a:latin typeface="Arial" panose="020B0604020202020204" pitchFamily="34" charset="0"/>
                <a:cs typeface="Arial" panose="020B0604020202020204" pitchFamily="34" charset="0"/>
              </a:rPr>
              <a:t>Final Run</a:t>
            </a:r>
          </a:p>
        </p:txBody>
      </p:sp>
    </p:spTree>
    <p:extLst>
      <p:ext uri="{BB962C8B-B14F-4D97-AF65-F5344CB8AC3E}">
        <p14:creationId xmlns:p14="http://schemas.microsoft.com/office/powerpoint/2010/main" val="33406012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2B290CF1-4EF5-D5DF-B848-A3C358E8876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02B1464-F214-3B3E-8DDE-DCC8BEDB33D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A91B70B7-1E32-E6CF-5B8B-E30ABB93678C}"/>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0D4BA767-0F60-D820-D5C0-0BF0512F469C}"/>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A185EC46-22D6-85B0-F506-1C8C22FE518D}"/>
              </a:ext>
            </a:extLst>
          </p:cNvPr>
          <p:cNvPicPr>
            <a:picLocks noChangeAspect="1"/>
          </p:cNvPicPr>
          <p:nvPr/>
        </p:nvPicPr>
        <p:blipFill>
          <a:blip r:embed="rId4"/>
          <a:stretch>
            <a:fillRect/>
          </a:stretch>
        </p:blipFill>
        <p:spPr>
          <a:xfrm>
            <a:off x="1295400" y="608532"/>
            <a:ext cx="3921662" cy="764135"/>
          </a:xfrm>
          <a:prstGeom prst="rect">
            <a:avLst/>
          </a:prstGeom>
        </p:spPr>
      </p:pic>
      <p:sp>
        <p:nvSpPr>
          <p:cNvPr id="9" name="TextBox 8">
            <a:extLst>
              <a:ext uri="{FF2B5EF4-FFF2-40B4-BE49-F238E27FC236}">
                <a16:creationId xmlns:a16="http://schemas.microsoft.com/office/drawing/2014/main" id="{3FD49E3E-C5AD-401F-D442-985CFA06EFAF}"/>
              </a:ext>
            </a:extLst>
          </p:cNvPr>
          <p:cNvSpPr txBox="1"/>
          <p:nvPr/>
        </p:nvSpPr>
        <p:spPr>
          <a:xfrm>
            <a:off x="1464733" y="2731694"/>
            <a:ext cx="15011400" cy="707886"/>
          </a:xfrm>
          <a:prstGeom prst="rect">
            <a:avLst/>
          </a:prstGeom>
          <a:noFill/>
        </p:spPr>
        <p:txBody>
          <a:bodyPr wrap="square" rtlCol="0">
            <a:spAutoFit/>
          </a:bodyPr>
          <a:lstStyle/>
          <a:p>
            <a:r>
              <a:rPr lang="en-GB" sz="4000" b="1" dirty="0">
                <a:solidFill>
                  <a:schemeClr val="bg1">
                    <a:lumMod val="85000"/>
                  </a:schemeClr>
                </a:solidFill>
                <a:latin typeface="Arial" panose="020B0604020202020204" pitchFamily="34" charset="0"/>
                <a:cs typeface="Arial" panose="020B0604020202020204" pitchFamily="34" charset="0"/>
              </a:rPr>
              <a:t>Outcome</a:t>
            </a:r>
          </a:p>
        </p:txBody>
      </p:sp>
      <p:sp>
        <p:nvSpPr>
          <p:cNvPr id="10" name="Rectangle: Rounded Corners 9">
            <a:extLst>
              <a:ext uri="{FF2B5EF4-FFF2-40B4-BE49-F238E27FC236}">
                <a16:creationId xmlns:a16="http://schemas.microsoft.com/office/drawing/2014/main" id="{E6F2E8B2-61AB-CBD4-A998-B55125F2878A}"/>
              </a:ext>
            </a:extLst>
          </p:cNvPr>
          <p:cNvSpPr/>
          <p:nvPr/>
        </p:nvSpPr>
        <p:spPr>
          <a:xfrm>
            <a:off x="7065433" y="3430056"/>
            <a:ext cx="3810000" cy="110066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latin typeface="Arial" panose="020B0604020202020204" pitchFamily="34" charset="0"/>
                <a:cs typeface="Arial" panose="020B0604020202020204" pitchFamily="34" charset="0"/>
              </a:rPr>
              <a:t>Surgeons accepted patient</a:t>
            </a:r>
          </a:p>
        </p:txBody>
      </p:sp>
      <p:sp>
        <p:nvSpPr>
          <p:cNvPr id="15" name="Rectangle: Rounded Corners 14">
            <a:extLst>
              <a:ext uri="{FF2B5EF4-FFF2-40B4-BE49-F238E27FC236}">
                <a16:creationId xmlns:a16="http://schemas.microsoft.com/office/drawing/2014/main" id="{43648528-DBFF-E6E6-D826-E1C0754AFB5D}"/>
              </a:ext>
            </a:extLst>
          </p:cNvPr>
          <p:cNvSpPr/>
          <p:nvPr/>
        </p:nvSpPr>
        <p:spPr>
          <a:xfrm>
            <a:off x="7065433" y="4802713"/>
            <a:ext cx="3810000" cy="110066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latin typeface="Arial" panose="020B0604020202020204" pitchFamily="34" charset="0"/>
                <a:cs typeface="Arial" panose="020B0604020202020204" pitchFamily="34" charset="0"/>
              </a:rPr>
              <a:t>Patient transferred on IABP</a:t>
            </a:r>
          </a:p>
        </p:txBody>
      </p:sp>
      <p:sp>
        <p:nvSpPr>
          <p:cNvPr id="17" name="Rectangle: Rounded Corners 16">
            <a:extLst>
              <a:ext uri="{FF2B5EF4-FFF2-40B4-BE49-F238E27FC236}">
                <a16:creationId xmlns:a16="http://schemas.microsoft.com/office/drawing/2014/main" id="{9E881457-3E75-ECCF-3111-78A21F68361E}"/>
              </a:ext>
            </a:extLst>
          </p:cNvPr>
          <p:cNvSpPr/>
          <p:nvPr/>
        </p:nvSpPr>
        <p:spPr>
          <a:xfrm>
            <a:off x="7065433" y="6175370"/>
            <a:ext cx="3810000" cy="110066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latin typeface="Arial" panose="020B0604020202020204" pitchFamily="34" charset="0"/>
                <a:cs typeface="Arial" panose="020B0604020202020204" pitchFamily="34" charset="0"/>
              </a:rPr>
              <a:t>Surgery the following day</a:t>
            </a:r>
          </a:p>
        </p:txBody>
      </p:sp>
      <p:sp>
        <p:nvSpPr>
          <p:cNvPr id="19" name="Rectangle: Rounded Corners 18">
            <a:extLst>
              <a:ext uri="{FF2B5EF4-FFF2-40B4-BE49-F238E27FC236}">
                <a16:creationId xmlns:a16="http://schemas.microsoft.com/office/drawing/2014/main" id="{93AD17C6-4B51-86E5-BFE8-06DDD54C8B6E}"/>
              </a:ext>
            </a:extLst>
          </p:cNvPr>
          <p:cNvSpPr/>
          <p:nvPr/>
        </p:nvSpPr>
        <p:spPr>
          <a:xfrm>
            <a:off x="7065433" y="7544857"/>
            <a:ext cx="3810000" cy="110066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latin typeface="Arial" panose="020B0604020202020204" pitchFamily="34" charset="0"/>
                <a:cs typeface="Arial" panose="020B0604020202020204" pitchFamily="34" charset="0"/>
              </a:rPr>
              <a:t>Patient survived</a:t>
            </a:r>
          </a:p>
        </p:txBody>
      </p:sp>
      <p:sp>
        <p:nvSpPr>
          <p:cNvPr id="4" name="Rectangle: Rounded Corners 3">
            <a:extLst>
              <a:ext uri="{FF2B5EF4-FFF2-40B4-BE49-F238E27FC236}">
                <a16:creationId xmlns:a16="http://schemas.microsoft.com/office/drawing/2014/main" id="{7E1774FC-D08A-A62F-0DF0-ECBDE7691D6D}"/>
              </a:ext>
            </a:extLst>
          </p:cNvPr>
          <p:cNvSpPr/>
          <p:nvPr/>
        </p:nvSpPr>
        <p:spPr>
          <a:xfrm>
            <a:off x="12427424" y="4211740"/>
            <a:ext cx="3810000" cy="110066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Team Debrief</a:t>
            </a:r>
            <a:endParaRPr lang="en-GB" sz="2800" b="1" dirty="0">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3CCBA407-7A31-BE76-9785-4D0EA12DEEB3}"/>
              </a:ext>
            </a:extLst>
          </p:cNvPr>
          <p:cNvSpPr/>
          <p:nvPr/>
        </p:nvSpPr>
        <p:spPr>
          <a:xfrm>
            <a:off x="2050578" y="4211741"/>
            <a:ext cx="3810000" cy="110066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Relatives updated</a:t>
            </a:r>
            <a:endParaRPr lang="en-GB" sz="2800" b="1"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204562A4-7FDE-3D41-3C2E-B31C79958777}"/>
              </a:ext>
            </a:extLst>
          </p:cNvPr>
          <p:cNvSpPr/>
          <p:nvPr/>
        </p:nvSpPr>
        <p:spPr>
          <a:xfrm>
            <a:off x="2050578" y="6725703"/>
            <a:ext cx="3810000" cy="110066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Ongoing team support</a:t>
            </a:r>
            <a:endParaRPr lang="en-GB" sz="2800" b="1" dirty="0">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4FF33758-53A7-9D8D-E567-644C9CCDBA1F}"/>
              </a:ext>
            </a:extLst>
          </p:cNvPr>
          <p:cNvSpPr/>
          <p:nvPr/>
        </p:nvSpPr>
        <p:spPr>
          <a:xfrm>
            <a:off x="12427424" y="6725702"/>
            <a:ext cx="3810000" cy="110066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Lessons learnt</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518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4"/>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5"/>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3FD990A9-24B8-54CC-2673-DDD52811DCE2}"/>
              </a:ext>
            </a:extLst>
          </p:cNvPr>
          <p:cNvSpPr txBox="1"/>
          <p:nvPr/>
        </p:nvSpPr>
        <p:spPr>
          <a:xfrm>
            <a:off x="1878106" y="3603666"/>
            <a:ext cx="12921915" cy="3879075"/>
          </a:xfrm>
          <a:prstGeom prst="rect">
            <a:avLst/>
          </a:prstGeom>
          <a:noFill/>
        </p:spPr>
        <p:txBody>
          <a:bodyPr wrap="square">
            <a:spAutoFit/>
          </a:bodyPr>
          <a:lstStyle/>
          <a:p>
            <a:pPr marL="457200" indent="-457200">
              <a:lnSpc>
                <a:spcPct val="200000"/>
              </a:lnSpc>
              <a:buFont typeface="Arial" panose="020B0604020202020204" pitchFamily="34" charset="0"/>
              <a:buChar char="•"/>
            </a:pPr>
            <a:r>
              <a:rPr kumimoji="0" lang="en-GB" sz="3200" b="0" i="0" u="none" strike="noStrike" kern="100" cap="none" spc="0" normalizeH="0" baseline="0" noProof="0" dirty="0">
                <a:ln>
                  <a:noFill/>
                </a:ln>
                <a:solidFill>
                  <a:schemeClr val="bg1">
                    <a:lumMod val="85000"/>
                  </a:schemeClr>
                </a:solidFill>
                <a:effectLst/>
                <a:uLnTx/>
                <a:uFillTx/>
                <a:latin typeface="Arial" panose="020B0604020202020204" pitchFamily="34" charset="0"/>
                <a:ea typeface="Aptos" panose="020B0004020202020204" pitchFamily="34" charset="0"/>
                <a:cs typeface="Arial" panose="020B0604020202020204" pitchFamily="34" charset="0"/>
              </a:rPr>
              <a:t>Recognise the impact of anxiety on STEMI management</a:t>
            </a:r>
            <a:endParaRPr lang="en-GB" sz="3200" kern="100" dirty="0">
              <a:solidFill>
                <a:schemeClr val="bg1">
                  <a:lumMod val="85000"/>
                </a:schemeClr>
              </a:solidFill>
              <a:latin typeface="Arial" panose="020B0604020202020204" pitchFamily="34" charset="0"/>
              <a:ea typeface="Aptos" panose="020B0004020202020204" pitchFamily="34" charset="0"/>
              <a:cs typeface="Arial" panose="020B0604020202020204" pitchFamily="34" charset="0"/>
            </a:endParaRPr>
          </a:p>
          <a:p>
            <a:pPr marL="457200" indent="-457200">
              <a:lnSpc>
                <a:spcPct val="200000"/>
              </a:lnSpc>
              <a:buFont typeface="Arial" panose="020B0604020202020204" pitchFamily="34" charset="0"/>
              <a:buChar char="•"/>
            </a:pPr>
            <a:r>
              <a:rPr kumimoji="0" lang="en-GB" sz="3200" b="0" i="0" u="none" strike="noStrike" kern="100" cap="none" spc="0" normalizeH="0" baseline="0" noProof="0" dirty="0">
                <a:ln>
                  <a:noFill/>
                </a:ln>
                <a:solidFill>
                  <a:schemeClr val="bg1">
                    <a:lumMod val="85000"/>
                  </a:schemeClr>
                </a:solidFill>
                <a:effectLst/>
                <a:uLnTx/>
                <a:uFillTx/>
                <a:latin typeface="Arial" panose="020B0604020202020204" pitchFamily="34" charset="0"/>
                <a:ea typeface="Aptos" panose="020B0004020202020204" pitchFamily="34" charset="0"/>
                <a:cs typeface="Arial" panose="020B0604020202020204" pitchFamily="34" charset="0"/>
              </a:rPr>
              <a:t>Recognise the importance of communication during emergencies</a:t>
            </a:r>
            <a:endParaRPr lang="en-GB" sz="3200" kern="100" dirty="0">
              <a:solidFill>
                <a:schemeClr val="bg1">
                  <a:lumMod val="85000"/>
                </a:schemeClr>
              </a:solidFill>
              <a:latin typeface="Arial" panose="020B0604020202020204" pitchFamily="34" charset="0"/>
              <a:ea typeface="Aptos" panose="020B0004020202020204" pitchFamily="34" charset="0"/>
              <a:cs typeface="Arial" panose="020B0604020202020204" pitchFamily="34" charset="0"/>
            </a:endParaRPr>
          </a:p>
          <a:p>
            <a:pPr marL="457200" indent="-457200">
              <a:lnSpc>
                <a:spcPct val="200000"/>
              </a:lnSpc>
              <a:buFont typeface="Arial" panose="020B0604020202020204" pitchFamily="34" charset="0"/>
              <a:buChar char="•"/>
            </a:pPr>
            <a:r>
              <a:rPr kumimoji="0" lang="en-GB" sz="3200" b="0" i="0" u="none" strike="noStrike" kern="100" cap="none" spc="0" normalizeH="0" baseline="0" noProof="0" dirty="0">
                <a:ln>
                  <a:noFill/>
                </a:ln>
                <a:solidFill>
                  <a:schemeClr val="bg1">
                    <a:lumMod val="85000"/>
                  </a:schemeClr>
                </a:solidFill>
                <a:effectLst/>
                <a:uLnTx/>
                <a:uFillTx/>
                <a:latin typeface="Arial" panose="020B0604020202020204" pitchFamily="34" charset="0"/>
                <a:ea typeface="Aptos" panose="020B0004020202020204" pitchFamily="34" charset="0"/>
                <a:cs typeface="Arial" panose="020B0604020202020204" pitchFamily="34" charset="0"/>
              </a:rPr>
              <a:t>Understand how human factors influence procedural outcomes</a:t>
            </a:r>
            <a:endParaRPr lang="en-GB" sz="3200" kern="100" dirty="0">
              <a:solidFill>
                <a:schemeClr val="bg1">
                  <a:lumMod val="85000"/>
                </a:schemeClr>
              </a:solidFill>
              <a:latin typeface="Arial" panose="020B0604020202020204" pitchFamily="34" charset="0"/>
              <a:ea typeface="Aptos" panose="020B0004020202020204" pitchFamily="34" charset="0"/>
              <a:cs typeface="Arial" panose="020B0604020202020204" pitchFamily="34" charset="0"/>
            </a:endParaRPr>
          </a:p>
          <a:p>
            <a:pPr marL="457200" indent="-457200">
              <a:lnSpc>
                <a:spcPct val="200000"/>
              </a:lnSpc>
              <a:buFont typeface="Arial" panose="020B0604020202020204" pitchFamily="34" charset="0"/>
              <a:buChar char="•"/>
            </a:pPr>
            <a:r>
              <a:rPr kumimoji="0" lang="en-GB" sz="3200" b="0" i="0" u="none" strike="noStrike" kern="100" cap="none" spc="0" normalizeH="0" baseline="0" noProof="0" dirty="0">
                <a:ln>
                  <a:noFill/>
                </a:ln>
                <a:solidFill>
                  <a:schemeClr val="bg1">
                    <a:lumMod val="85000"/>
                  </a:schemeClr>
                </a:solidFill>
                <a:effectLst/>
                <a:uLnTx/>
                <a:uFillTx/>
                <a:latin typeface="Arial" panose="020B0604020202020204" pitchFamily="34" charset="0"/>
                <a:ea typeface="Aptos" panose="020B0004020202020204" pitchFamily="34" charset="0"/>
                <a:cs typeface="Arial" panose="020B0604020202020204" pitchFamily="34" charset="0"/>
              </a:rPr>
              <a:t>Explore the role of AHPs in maintaining patient safety and wellbeing</a:t>
            </a:r>
            <a:endParaRPr lang="en-GB" sz="2000" dirty="0">
              <a:solidFill>
                <a:schemeClr val="bg1">
                  <a:lumMod val="85000"/>
                </a:schemeClr>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B56A75A-7EAA-7755-8190-84379A687898}"/>
              </a:ext>
            </a:extLst>
          </p:cNvPr>
          <p:cNvSpPr txBox="1"/>
          <p:nvPr/>
        </p:nvSpPr>
        <p:spPr>
          <a:xfrm>
            <a:off x="1734671" y="2549262"/>
            <a:ext cx="12921915" cy="769441"/>
          </a:xfrm>
          <a:prstGeom prst="rect">
            <a:avLst/>
          </a:prstGeom>
          <a:noFill/>
        </p:spPr>
        <p:txBody>
          <a:bodyPr wrap="square">
            <a:spAutoFit/>
          </a:bodyPr>
          <a:lstStyle/>
          <a:p>
            <a:r>
              <a:rPr lang="en-GB" sz="4400" kern="100" dirty="0">
                <a:solidFill>
                  <a:schemeClr val="bg1">
                    <a:lumMod val="85000"/>
                  </a:schemeClr>
                </a:solidFill>
                <a:latin typeface="Arial" panose="020B0604020202020204" pitchFamily="34" charset="0"/>
                <a:ea typeface="Aptos" panose="020B0004020202020204" pitchFamily="34" charset="0"/>
                <a:cs typeface="Arial" panose="020B0604020202020204" pitchFamily="34" charset="0"/>
              </a:rPr>
              <a:t>Objectives</a:t>
            </a:r>
            <a:endParaRPr kumimoji="0" lang="en-GB" sz="4400" i="0" u="none" strike="noStrike" kern="100" cap="none" spc="0" normalizeH="0" baseline="0" noProof="0" dirty="0">
              <a:ln>
                <a:noFill/>
              </a:ln>
              <a:solidFill>
                <a:schemeClr val="bg1">
                  <a:lumMod val="85000"/>
                </a:schemeClr>
              </a:solidFill>
              <a:effectLst/>
              <a:uLnTx/>
              <a:uFillTx/>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197111897"/>
      </p:ext>
    </p:extLst>
  </p:cSld>
  <p:clrMapOvr>
    <a:masterClrMapping/>
  </p:clrMapOvr>
  <p:transition spd="slow">
    <p:push dir="u"/>
  </p:transition>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name="Slide 6">
    <p:bg>
      <p:bgPr>
        <a:solidFill>
          <a:srgbClr val="030D27"/>
        </a:solidFill>
        <a:effectLst/>
      </p:bgPr>
    </p:bg>
    <p:spTree>
      <p:nvGrpSpPr>
        <p:cNvPr id="1" name=""/>
        <p:cNvGrpSpPr/>
        <p:nvPr/>
      </p:nvGrpSpPr>
      <p:grpSpPr>
        <a:xfrm>
          <a:off x="0" y="0"/>
          <a:ext cx="0" cy="0"/>
          <a:chOff x="0" y="0"/>
          <a:chExt cx="0" cy="0"/>
        </a:xfrm>
      </p:grpSpPr>
      <p:sp>
        <p:nvSpPr>
          <p:cNvPr id="2" name="Text 0"/>
          <p:cNvSpPr/>
          <p:nvPr/>
        </p:nvSpPr>
        <p:spPr>
          <a:xfrm>
            <a:off x="6323230" y="4202202"/>
            <a:ext cx="5182106" cy="1228725"/>
          </a:xfrm>
          <a:prstGeom prst="rect">
            <a:avLst/>
          </a:prstGeom>
          <a:noFill/>
          <a:ln/>
        </p:spPr>
        <p:txBody>
          <a:bodyPr wrap="square" lIns="25400" tIns="25400" rIns="25400" bIns="25400" rtlCol="0" anchor="t">
            <a:normAutofit lnSpcReduction="10000"/>
          </a:bodyPr>
          <a:lstStyle/>
          <a:p>
            <a:pPr marL="0" indent="0" algn="ctr">
              <a:buNone/>
            </a:pPr>
            <a:r>
              <a:rPr lang="en-US" sz="8100" b="1" kern="0" spc="-81" dirty="0">
                <a:solidFill>
                  <a:srgbClr val="F8F8F8"/>
                </a:solidFill>
                <a:latin typeface="Arial" pitchFamily="34" charset="0"/>
                <a:ea typeface="Arial" pitchFamily="34" charset="-122"/>
                <a:cs typeface="Arial" pitchFamily="34" charset="-120"/>
              </a:rPr>
              <a:t>Thank you</a:t>
            </a:r>
            <a:endParaRPr lang="en-US" sz="8100" dirty="0"/>
          </a:p>
        </p:txBody>
      </p:sp>
      <p:pic>
        <p:nvPicPr>
          <p:cNvPr id="5" name="Image 0" descr="preencoded.png"/>
          <p:cNvPicPr>
            <a:picLocks noChangeAspect="1"/>
          </p:cNvPicPr>
          <p:nvPr/>
        </p:nvPicPr>
        <p:blipFill>
          <a:blip r:embed="rId3"/>
          <a:stretch>
            <a:fillRect/>
          </a:stretch>
        </p:blipFill>
        <p:spPr>
          <a:xfrm>
            <a:off x="6380262" y="5986463"/>
            <a:ext cx="419100" cy="419100"/>
          </a:xfrm>
          <a:prstGeom prst="rect">
            <a:avLst/>
          </a:prstGeom>
        </p:spPr>
      </p:pic>
      <p:sp>
        <p:nvSpPr>
          <p:cNvPr id="6" name="Text 3"/>
          <p:cNvSpPr/>
          <p:nvPr/>
        </p:nvSpPr>
        <p:spPr>
          <a:xfrm>
            <a:off x="6323230" y="5972176"/>
            <a:ext cx="5451411" cy="361950"/>
          </a:xfrm>
          <a:prstGeom prst="rect">
            <a:avLst/>
          </a:prstGeom>
          <a:noFill/>
          <a:ln/>
        </p:spPr>
        <p:txBody>
          <a:bodyPr wrap="square" lIns="25400" tIns="25400" rIns="25400" bIns="25400" rtlCol="0" anchor="t">
            <a:normAutofit lnSpcReduction="10000"/>
          </a:bodyPr>
          <a:lstStyle/>
          <a:p>
            <a:pPr marL="0" indent="0" algn="ctr">
              <a:buNone/>
            </a:pPr>
            <a:r>
              <a:rPr lang="en-US" sz="2250" b="1" dirty="0">
                <a:solidFill>
                  <a:srgbClr val="F8F8F8"/>
                </a:solidFill>
                <a:latin typeface="Arial" pitchFamily="34" charset="0"/>
                <a:ea typeface="Arial" pitchFamily="34" charset="-122"/>
                <a:cs typeface="Arial" pitchFamily="34" charset="-120"/>
              </a:rPr>
              <a:t>Join the conversation using #BCISAHP</a:t>
            </a:r>
            <a:endParaRPr lang="en-US" sz="2250" dirty="0"/>
          </a:p>
        </p:txBody>
      </p:sp>
      <p:pic>
        <p:nvPicPr>
          <p:cNvPr id="8" name="Picture 7">
            <a:extLst>
              <a:ext uri="{FF2B5EF4-FFF2-40B4-BE49-F238E27FC236}">
                <a16:creationId xmlns:a16="http://schemas.microsoft.com/office/drawing/2014/main" id="{7D3AD1D9-2F73-73C6-B73F-7A7A318381EF}"/>
              </a:ext>
            </a:extLst>
          </p:cNvPr>
          <p:cNvPicPr>
            <a:picLocks noChangeAspect="1"/>
          </p:cNvPicPr>
          <p:nvPr/>
        </p:nvPicPr>
        <p:blipFill>
          <a:blip r:embed="rId4"/>
          <a:stretch>
            <a:fillRect/>
          </a:stretch>
        </p:blipFill>
        <p:spPr>
          <a:xfrm>
            <a:off x="5573070" y="2438638"/>
            <a:ext cx="6682427" cy="13020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D1915ACD-45B5-B63A-CA85-4C57AB930AC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55C8F252-4117-5CC6-6F7F-0A7B1E4EFC39}"/>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C9D9D502-DC7C-AFB0-ED69-2488E9FB50D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5185EEA7-16DB-694E-F8F2-9D7576E7E93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176E8C04-17E3-34F9-4531-1CE3E9E9F95D}"/>
              </a:ext>
            </a:extLst>
          </p:cNvPr>
          <p:cNvPicPr>
            <a:picLocks noChangeAspect="1"/>
          </p:cNvPicPr>
          <p:nvPr/>
        </p:nvPicPr>
        <p:blipFill>
          <a:blip r:embed="rId4"/>
          <a:stretch>
            <a:fillRect/>
          </a:stretch>
        </p:blipFill>
        <p:spPr>
          <a:xfrm>
            <a:off x="1295400" y="608532"/>
            <a:ext cx="3921662" cy="764135"/>
          </a:xfrm>
          <a:prstGeom prst="rect">
            <a:avLst/>
          </a:prstGeom>
        </p:spPr>
      </p:pic>
      <p:graphicFrame>
        <p:nvGraphicFramePr>
          <p:cNvPr id="2" name="Content Placeholder 3">
            <a:extLst>
              <a:ext uri="{FF2B5EF4-FFF2-40B4-BE49-F238E27FC236}">
                <a16:creationId xmlns:a16="http://schemas.microsoft.com/office/drawing/2014/main" id="{1A1D2B26-5CD5-80DF-DD7F-8EC52676284B}"/>
              </a:ext>
            </a:extLst>
          </p:cNvPr>
          <p:cNvGraphicFramePr>
            <a:graphicFrameLocks/>
          </p:cNvGraphicFramePr>
          <p:nvPr>
            <p:extLst>
              <p:ext uri="{D42A27DB-BD31-4B8C-83A1-F6EECF244321}">
                <p14:modId xmlns:p14="http://schemas.microsoft.com/office/powerpoint/2010/main" val="3785998200"/>
              </p:ext>
            </p:extLst>
          </p:nvPr>
        </p:nvGraphicFramePr>
        <p:xfrm>
          <a:off x="1295400" y="2719137"/>
          <a:ext cx="14995357" cy="57270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0B1E7FE7-DC7E-A98B-DBA8-F1540A752A9B}"/>
              </a:ext>
            </a:extLst>
          </p:cNvPr>
          <p:cNvSpPr txBox="1"/>
          <p:nvPr/>
        </p:nvSpPr>
        <p:spPr>
          <a:xfrm>
            <a:off x="5959930" y="2186421"/>
            <a:ext cx="5205376" cy="1077218"/>
          </a:xfrm>
          <a:prstGeom prst="rect">
            <a:avLst/>
          </a:prstGeom>
          <a:solidFill>
            <a:srgbClr val="D0021B"/>
          </a:solidFill>
        </p:spPr>
        <p:txBody>
          <a:bodyPr wrap="square" rtlCol="0">
            <a:spAutoFit/>
          </a:bodyPr>
          <a:lstStyle/>
          <a:p>
            <a:pPr algn="ctr"/>
            <a:r>
              <a:rPr lang="en-GB" sz="3200" dirty="0">
                <a:solidFill>
                  <a:schemeClr val="bg1"/>
                </a:solidFill>
                <a:latin typeface="Arial" panose="020B0604020202020204" pitchFamily="34" charset="0"/>
                <a:cs typeface="Arial" panose="020B0604020202020204" pitchFamily="34" charset="0"/>
              </a:rPr>
              <a:t>Call the team – there’s a STEMI on the way</a:t>
            </a:r>
          </a:p>
        </p:txBody>
      </p:sp>
    </p:spTree>
    <p:extLst>
      <p:ext uri="{BB962C8B-B14F-4D97-AF65-F5344CB8AC3E}">
        <p14:creationId xmlns:p14="http://schemas.microsoft.com/office/powerpoint/2010/main" val="39589011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388674FF-427C-3940-A4DC-A72EB963AFC5}"/>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039CE92-2523-0AED-3963-C1C829346FDD}"/>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8CCEEF3B-81C4-A494-CBC0-C9A4A8E49809}"/>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3CB07AA9-FFE2-3CAA-B0F6-62517572452F}"/>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55680C6-D0B2-AF61-5011-64E845A8662E}"/>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2" name="Picture 1">
            <a:extLst>
              <a:ext uri="{FF2B5EF4-FFF2-40B4-BE49-F238E27FC236}">
                <a16:creationId xmlns:a16="http://schemas.microsoft.com/office/drawing/2014/main" id="{5156138B-F5AF-95C5-9E9C-92EB253F1125}"/>
              </a:ext>
            </a:extLst>
          </p:cNvPr>
          <p:cNvPicPr>
            <a:picLocks noChangeAspect="1"/>
          </p:cNvPicPr>
          <p:nvPr/>
        </p:nvPicPr>
        <p:blipFill>
          <a:blip r:embed="rId5"/>
          <a:srcRect l="40312" t="34711" r="32422" b="47981"/>
          <a:stretch>
            <a:fillRect/>
          </a:stretch>
        </p:blipFill>
        <p:spPr>
          <a:xfrm>
            <a:off x="2895806" y="2957829"/>
            <a:ext cx="12496387" cy="5314316"/>
          </a:xfrm>
          <a:prstGeom prst="rect">
            <a:avLst/>
          </a:prstGeom>
          <a:effectLst>
            <a:outerShdw blurRad="50800" dist="50800" dir="5400000" algn="ctr" rotWithShape="0">
              <a:srgbClr val="000000">
                <a:alpha val="0"/>
              </a:srgbClr>
            </a:outerShdw>
          </a:effectLst>
        </p:spPr>
      </p:pic>
      <p:sp>
        <p:nvSpPr>
          <p:cNvPr id="5" name="TextBox 4">
            <a:extLst>
              <a:ext uri="{FF2B5EF4-FFF2-40B4-BE49-F238E27FC236}">
                <a16:creationId xmlns:a16="http://schemas.microsoft.com/office/drawing/2014/main" id="{59F6CCAF-A684-5AAA-6102-F57FE5E3B19D}"/>
              </a:ext>
            </a:extLst>
          </p:cNvPr>
          <p:cNvSpPr txBox="1"/>
          <p:nvPr/>
        </p:nvSpPr>
        <p:spPr>
          <a:xfrm>
            <a:off x="6353735" y="8612684"/>
            <a:ext cx="5580528" cy="769441"/>
          </a:xfrm>
          <a:prstGeom prst="rect">
            <a:avLst/>
          </a:prstGeom>
          <a:noFill/>
        </p:spPr>
        <p:txBody>
          <a:bodyPr wrap="square">
            <a:spAutoFit/>
          </a:bodyPr>
          <a:lstStyle/>
          <a:p>
            <a:r>
              <a:rPr lang="en-GB" sz="4400" kern="100" dirty="0">
                <a:solidFill>
                  <a:schemeClr val="bg1">
                    <a:lumMod val="85000"/>
                  </a:schemeClr>
                </a:solidFill>
                <a:latin typeface="Arial" panose="020B0604020202020204" pitchFamily="34" charset="0"/>
                <a:ea typeface="Aptos" panose="020B0004020202020204" pitchFamily="34" charset="0"/>
                <a:cs typeface="Arial" panose="020B0604020202020204" pitchFamily="34" charset="0"/>
              </a:rPr>
              <a:t>What do you think?</a:t>
            </a:r>
            <a:endParaRPr kumimoji="0" lang="en-GB" sz="4400" i="0" u="none" strike="noStrike" kern="100" cap="none" spc="0" normalizeH="0" baseline="0" noProof="0" dirty="0">
              <a:ln>
                <a:noFill/>
              </a:ln>
              <a:solidFill>
                <a:schemeClr val="bg1">
                  <a:lumMod val="85000"/>
                </a:schemeClr>
              </a:solidFill>
              <a:effectLst/>
              <a:uLnTx/>
              <a:uFillTx/>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3662982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F340599-92D1-56FB-4472-80E964A4028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A2F06A0-B95E-6B97-AB4F-35EA13AE61B1}"/>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73068A64-9746-7A6A-867D-70CD7891C0C2}"/>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90C906EA-AC75-FCA3-8279-4848A6D0A177}"/>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A920EE52-4966-E9B5-2BE2-4C4F190A05FF}"/>
              </a:ext>
            </a:extLst>
          </p:cNvPr>
          <p:cNvPicPr>
            <a:picLocks noChangeAspect="1"/>
          </p:cNvPicPr>
          <p:nvPr/>
        </p:nvPicPr>
        <p:blipFill>
          <a:blip r:embed="rId4"/>
          <a:stretch>
            <a:fillRect/>
          </a:stretch>
        </p:blipFill>
        <p:spPr>
          <a:xfrm>
            <a:off x="1295400" y="608532"/>
            <a:ext cx="3921662" cy="764135"/>
          </a:xfrm>
          <a:prstGeom prst="rect">
            <a:avLst/>
          </a:prstGeom>
        </p:spPr>
      </p:pic>
      <p:grpSp>
        <p:nvGrpSpPr>
          <p:cNvPr id="16" name="Group 15">
            <a:extLst>
              <a:ext uri="{FF2B5EF4-FFF2-40B4-BE49-F238E27FC236}">
                <a16:creationId xmlns:a16="http://schemas.microsoft.com/office/drawing/2014/main" id="{133E80C8-2100-5820-2A04-CEB498A52720}"/>
              </a:ext>
            </a:extLst>
          </p:cNvPr>
          <p:cNvGrpSpPr/>
          <p:nvPr/>
        </p:nvGrpSpPr>
        <p:grpSpPr>
          <a:xfrm>
            <a:off x="1314123" y="2714017"/>
            <a:ext cx="15506299" cy="5801941"/>
            <a:chOff x="1314123" y="2714017"/>
            <a:chExt cx="15506299" cy="5801941"/>
          </a:xfrm>
        </p:grpSpPr>
        <p:pic>
          <p:nvPicPr>
            <p:cNvPr id="2" name="Picture 1">
              <a:extLst>
                <a:ext uri="{FF2B5EF4-FFF2-40B4-BE49-F238E27FC236}">
                  <a16:creationId xmlns:a16="http://schemas.microsoft.com/office/drawing/2014/main" id="{A58074CB-4BF1-E90B-E0BC-EAD8297D6E9D}"/>
                </a:ext>
              </a:extLst>
            </p:cNvPr>
            <p:cNvPicPr/>
            <p:nvPr/>
          </p:nvPicPr>
          <p:blipFill>
            <a:blip r:embed="rId5"/>
            <a:srcRect l="27969" t="66154" r="14219" b="10336"/>
            <a:stretch>
              <a:fillRect/>
            </a:stretch>
          </p:blipFill>
          <p:spPr>
            <a:xfrm>
              <a:off x="1314123" y="2714017"/>
              <a:ext cx="15506299" cy="5801941"/>
            </a:xfrm>
            <a:prstGeom prst="rect">
              <a:avLst/>
            </a:prstGeom>
            <a:solidFill>
              <a:srgbClr val="002060"/>
            </a:solidFill>
            <a:ln w="57150">
              <a:solidFill>
                <a:schemeClr val="tx1"/>
              </a:solidFill>
            </a:ln>
          </p:spPr>
        </p:pic>
        <p:sp>
          <p:nvSpPr>
            <p:cNvPr id="4" name="TextBox 3">
              <a:extLst>
                <a:ext uri="{FF2B5EF4-FFF2-40B4-BE49-F238E27FC236}">
                  <a16:creationId xmlns:a16="http://schemas.microsoft.com/office/drawing/2014/main" id="{3D7F4CC2-1141-7D88-4AFA-557B00D81D1D}"/>
                </a:ext>
              </a:extLst>
            </p:cNvPr>
            <p:cNvSpPr txBox="1"/>
            <p:nvPr/>
          </p:nvSpPr>
          <p:spPr>
            <a:xfrm>
              <a:off x="9784080" y="4463866"/>
              <a:ext cx="1509963" cy="523220"/>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ptos" panose="02110004020202020204"/>
                </a:rPr>
                <a:t>Mr X</a:t>
              </a:r>
            </a:p>
          </p:txBody>
        </p:sp>
        <p:sp>
          <p:nvSpPr>
            <p:cNvPr id="5" name="TextBox 4">
              <a:extLst>
                <a:ext uri="{FF2B5EF4-FFF2-40B4-BE49-F238E27FC236}">
                  <a16:creationId xmlns:a16="http://schemas.microsoft.com/office/drawing/2014/main" id="{3770C8D4-3739-B564-322F-BAB53DDFA9BD}"/>
                </a:ext>
              </a:extLst>
            </p:cNvPr>
            <p:cNvSpPr txBox="1"/>
            <p:nvPr/>
          </p:nvSpPr>
          <p:spPr>
            <a:xfrm>
              <a:off x="13601374" y="6323318"/>
              <a:ext cx="1284096" cy="523220"/>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ptos" panose="02110004020202020204"/>
                </a:rPr>
                <a:t>Mr X</a:t>
              </a:r>
            </a:p>
          </p:txBody>
        </p:sp>
      </p:grpSp>
      <p:sp>
        <p:nvSpPr>
          <p:cNvPr id="6" name="Oval 5">
            <a:extLst>
              <a:ext uri="{FF2B5EF4-FFF2-40B4-BE49-F238E27FC236}">
                <a16:creationId xmlns:a16="http://schemas.microsoft.com/office/drawing/2014/main" id="{D102AAED-8958-0407-90E5-AB835FB1429F}"/>
              </a:ext>
            </a:extLst>
          </p:cNvPr>
          <p:cNvSpPr/>
          <p:nvPr/>
        </p:nvSpPr>
        <p:spPr>
          <a:xfrm>
            <a:off x="5217062" y="3042895"/>
            <a:ext cx="2994232" cy="842682"/>
          </a:xfrm>
          <a:prstGeom prst="ellipse">
            <a:avLst/>
          </a:prstGeom>
          <a:noFill/>
          <a:ln w="825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8A17965F-1E48-9B1F-EAED-E382974E7507}"/>
              </a:ext>
            </a:extLst>
          </p:cNvPr>
          <p:cNvSpPr/>
          <p:nvPr/>
        </p:nvSpPr>
        <p:spPr>
          <a:xfrm>
            <a:off x="13853160" y="3042895"/>
            <a:ext cx="1645920" cy="842682"/>
          </a:xfrm>
          <a:prstGeom prst="ellipse">
            <a:avLst/>
          </a:prstGeom>
          <a:noFill/>
          <a:ln w="825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3B5FD8B0-93C8-54F0-A2EF-F760A7D5E1F0}"/>
              </a:ext>
            </a:extLst>
          </p:cNvPr>
          <p:cNvSpPr/>
          <p:nvPr/>
        </p:nvSpPr>
        <p:spPr>
          <a:xfrm>
            <a:off x="1467578" y="4944972"/>
            <a:ext cx="2994232" cy="670015"/>
          </a:xfrm>
          <a:prstGeom prst="ellipse">
            <a:avLst/>
          </a:prstGeom>
          <a:noFill/>
          <a:ln w="825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a:extLst>
              <a:ext uri="{FF2B5EF4-FFF2-40B4-BE49-F238E27FC236}">
                <a16:creationId xmlns:a16="http://schemas.microsoft.com/office/drawing/2014/main" id="{97BF1334-1B64-D320-B60C-0739032FD3CB}"/>
              </a:ext>
            </a:extLst>
          </p:cNvPr>
          <p:cNvSpPr/>
          <p:nvPr/>
        </p:nvSpPr>
        <p:spPr>
          <a:xfrm>
            <a:off x="5643338" y="6176523"/>
            <a:ext cx="7958036" cy="670015"/>
          </a:xfrm>
          <a:prstGeom prst="ellipse">
            <a:avLst/>
          </a:prstGeom>
          <a:noFill/>
          <a:ln w="825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62426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305DB2C-96E7-888D-6E3B-4C1B03BD15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E03EFB8-1951-EE06-5496-29AA3379F97A}"/>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C7C6D7AD-3C54-88CB-613C-7083F66DA5D0}"/>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9C592D16-6DA9-88BA-E65B-061B5738F017}"/>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39A0A73E-C0BA-86BC-9064-5D507150AD19}"/>
              </a:ext>
            </a:extLst>
          </p:cNvPr>
          <p:cNvPicPr>
            <a:picLocks noChangeAspect="1"/>
          </p:cNvPicPr>
          <p:nvPr/>
        </p:nvPicPr>
        <p:blipFill>
          <a:blip r:embed="rId4"/>
          <a:stretch>
            <a:fillRect/>
          </a:stretch>
        </p:blipFill>
        <p:spPr>
          <a:xfrm>
            <a:off x="1295400" y="608532"/>
            <a:ext cx="3921662" cy="764135"/>
          </a:xfrm>
          <a:prstGeom prst="rect">
            <a:avLst/>
          </a:prstGeom>
        </p:spPr>
      </p:pic>
      <p:graphicFrame>
        <p:nvGraphicFramePr>
          <p:cNvPr id="2" name="Diagram 1">
            <a:extLst>
              <a:ext uri="{FF2B5EF4-FFF2-40B4-BE49-F238E27FC236}">
                <a16:creationId xmlns:a16="http://schemas.microsoft.com/office/drawing/2014/main" id="{CBCF8FFD-B2C3-E1FB-1107-EBA049FE1620}"/>
              </a:ext>
            </a:extLst>
          </p:cNvPr>
          <p:cNvGraphicFramePr/>
          <p:nvPr>
            <p:extLst>
              <p:ext uri="{D42A27DB-BD31-4B8C-83A1-F6EECF244321}">
                <p14:modId xmlns:p14="http://schemas.microsoft.com/office/powerpoint/2010/main" val="2289222735"/>
              </p:ext>
            </p:extLst>
          </p:nvPr>
        </p:nvGraphicFramePr>
        <p:xfrm>
          <a:off x="3886200" y="1795379"/>
          <a:ext cx="10515600" cy="13255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4" name="Content Placeholder 4">
            <a:extLst>
              <a:ext uri="{FF2B5EF4-FFF2-40B4-BE49-F238E27FC236}">
                <a16:creationId xmlns:a16="http://schemas.microsoft.com/office/drawing/2014/main" id="{ED21C412-0C46-3CBB-E9AD-8FC945AAAB2A}"/>
              </a:ext>
            </a:extLst>
          </p:cNvPr>
          <p:cNvGraphicFramePr>
            <a:graphicFrameLocks/>
          </p:cNvGraphicFramePr>
          <p:nvPr>
            <p:extLst>
              <p:ext uri="{D42A27DB-BD31-4B8C-83A1-F6EECF244321}">
                <p14:modId xmlns:p14="http://schemas.microsoft.com/office/powerpoint/2010/main" val="3936647969"/>
              </p:ext>
            </p:extLst>
          </p:nvPr>
        </p:nvGraphicFramePr>
        <p:xfrm>
          <a:off x="3886200" y="4048877"/>
          <a:ext cx="10515600" cy="435133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745645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18792BD-DDD9-1D60-8051-43FCE2A65462}"/>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C27A8B6-7455-1C61-EAF7-2011D537764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B2E00AE6-F491-9238-7BE6-39047BC1D33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23B74E63-743D-D975-8E81-87AD1EE307F2}"/>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1331B3E0-2B0B-D559-E8E1-2F64A41A838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itle 1">
            <a:extLst>
              <a:ext uri="{FF2B5EF4-FFF2-40B4-BE49-F238E27FC236}">
                <a16:creationId xmlns:a16="http://schemas.microsoft.com/office/drawing/2014/main" id="{65B04DC0-6E18-FC69-42D4-43C14742BA83}"/>
              </a:ext>
            </a:extLst>
          </p:cNvPr>
          <p:cNvSpPr txBox="1">
            <a:spLocks/>
          </p:cNvSpPr>
          <p:nvPr/>
        </p:nvSpPr>
        <p:spPr>
          <a:xfrm>
            <a:off x="8885037" y="841798"/>
            <a:ext cx="8606805" cy="106173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Optimisation- Set up for success</a:t>
            </a:r>
          </a:p>
        </p:txBody>
      </p:sp>
      <p:sp>
        <p:nvSpPr>
          <p:cNvPr id="4" name="Rectangle: Rounded Corners 3">
            <a:extLst>
              <a:ext uri="{FF2B5EF4-FFF2-40B4-BE49-F238E27FC236}">
                <a16:creationId xmlns:a16="http://schemas.microsoft.com/office/drawing/2014/main" id="{ED6D9F73-826E-7DA7-3303-2193276815AF}"/>
              </a:ext>
            </a:extLst>
          </p:cNvPr>
          <p:cNvSpPr/>
          <p:nvPr/>
        </p:nvSpPr>
        <p:spPr>
          <a:xfrm>
            <a:off x="4265740" y="4383142"/>
            <a:ext cx="4619297" cy="106173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latin typeface="Arial" panose="020B0604020202020204" pitchFamily="34" charset="0"/>
                <a:cs typeface="Arial" panose="020B0604020202020204" pitchFamily="34" charset="0"/>
              </a:rPr>
              <a:t>Early Anaesthetic Support</a:t>
            </a:r>
          </a:p>
        </p:txBody>
      </p:sp>
      <p:sp>
        <p:nvSpPr>
          <p:cNvPr id="7" name="Rectangle: Rounded Corners 6">
            <a:extLst>
              <a:ext uri="{FF2B5EF4-FFF2-40B4-BE49-F238E27FC236}">
                <a16:creationId xmlns:a16="http://schemas.microsoft.com/office/drawing/2014/main" id="{CC931952-4EBE-7C07-1E65-5EC48FFDD9E9}"/>
              </a:ext>
            </a:extLst>
          </p:cNvPr>
          <p:cNvSpPr/>
          <p:nvPr/>
        </p:nvSpPr>
        <p:spPr>
          <a:xfrm>
            <a:off x="1295400" y="2854076"/>
            <a:ext cx="4619297" cy="106173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latin typeface="Arial" panose="020B0604020202020204" pitchFamily="34" charset="0"/>
                <a:cs typeface="Arial" panose="020B0604020202020204" pitchFamily="34" charset="0"/>
              </a:rPr>
              <a:t>Pre-case team huddle</a:t>
            </a:r>
          </a:p>
        </p:txBody>
      </p:sp>
      <p:sp>
        <p:nvSpPr>
          <p:cNvPr id="9" name="Rectangle: Rounded Corners 8">
            <a:extLst>
              <a:ext uri="{FF2B5EF4-FFF2-40B4-BE49-F238E27FC236}">
                <a16:creationId xmlns:a16="http://schemas.microsoft.com/office/drawing/2014/main" id="{D74E4AE5-0A38-8DCE-D4D8-D54F1FE29605}"/>
              </a:ext>
            </a:extLst>
          </p:cNvPr>
          <p:cNvSpPr/>
          <p:nvPr/>
        </p:nvSpPr>
        <p:spPr>
          <a:xfrm>
            <a:off x="7634451" y="5903858"/>
            <a:ext cx="4619297" cy="106173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latin typeface="Arial" panose="020B0604020202020204" pitchFamily="34" charset="0"/>
                <a:cs typeface="Arial" panose="020B0604020202020204" pitchFamily="34" charset="0"/>
              </a:rPr>
              <a:t>Slow and Calm</a:t>
            </a:r>
          </a:p>
        </p:txBody>
      </p:sp>
      <p:sp>
        <p:nvSpPr>
          <p:cNvPr id="13" name="Rectangle: Rounded Corners 12">
            <a:extLst>
              <a:ext uri="{FF2B5EF4-FFF2-40B4-BE49-F238E27FC236}">
                <a16:creationId xmlns:a16="http://schemas.microsoft.com/office/drawing/2014/main" id="{350B7BD4-DBAF-C2C1-2B79-170D9F01C61C}"/>
              </a:ext>
            </a:extLst>
          </p:cNvPr>
          <p:cNvSpPr/>
          <p:nvPr/>
        </p:nvSpPr>
        <p:spPr>
          <a:xfrm>
            <a:off x="11108844" y="7439300"/>
            <a:ext cx="4619297" cy="1061737"/>
          </a:xfrm>
          <a:prstGeom prst="roundRect">
            <a:avLst/>
          </a:prstGeom>
          <a:solidFill>
            <a:srgbClr val="D0021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latin typeface="Arial" panose="020B0604020202020204" pitchFamily="34" charset="0"/>
                <a:cs typeface="Arial" panose="020B0604020202020204" pitchFamily="34" charset="0"/>
              </a:rPr>
              <a:t>Reassurance</a:t>
            </a:r>
          </a:p>
        </p:txBody>
      </p:sp>
    </p:spTree>
    <p:extLst>
      <p:ext uri="{BB962C8B-B14F-4D97-AF65-F5344CB8AC3E}">
        <p14:creationId xmlns:p14="http://schemas.microsoft.com/office/powerpoint/2010/main" val="3478673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7" grpId="0" animBg="1"/>
      <p:bldP spid="9" grpId="0"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1094B6CC6EB64F8B5CE1AEDA71A534" ma:contentTypeVersion="13" ma:contentTypeDescription="Create a new document." ma:contentTypeScope="" ma:versionID="57713b2b3aa747f3da3f077be9bcea11">
  <xsd:schema xmlns:xsd="http://www.w3.org/2001/XMLSchema" xmlns:xs="http://www.w3.org/2001/XMLSchema" xmlns:p="http://schemas.microsoft.com/office/2006/metadata/properties" xmlns:ns2="679015b2-4150-4105-a800-b64c0c97dbd1" xmlns:ns3="b067475b-5d88-43a2-bd85-459932a305fd" targetNamespace="http://schemas.microsoft.com/office/2006/metadata/properties" ma:root="true" ma:fieldsID="1959c6be763e68d889d418c8d51fcc9b" ns2:_="" ns3:_="">
    <xsd:import namespace="679015b2-4150-4105-a800-b64c0c97dbd1"/>
    <xsd:import namespace="b067475b-5d88-43a2-bd85-459932a305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9015b2-4150-4105-a800-b64c0c97db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ab9dd3f-a18a-4d9b-9ebc-38943c9fdaf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67475b-5d88-43a2-bd85-459932a305f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52b2fd7-e512-43c4-b434-f74bb7d10efd}" ma:internalName="TaxCatchAll" ma:showField="CatchAllData" ma:web="b067475b-5d88-43a2-bd85-459932a305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79015b2-4150-4105-a800-b64c0c97dbd1">
      <Terms xmlns="http://schemas.microsoft.com/office/infopath/2007/PartnerControls"/>
    </lcf76f155ced4ddcb4097134ff3c332f>
    <TaxCatchAll xmlns="b067475b-5d88-43a2-bd85-459932a305f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2EAA7E-B4F9-4F3F-B180-78B5A2E561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9015b2-4150-4105-a800-b64c0c97dbd1"/>
    <ds:schemaRef ds:uri="b067475b-5d88-43a2-bd85-459932a305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3C83FE-16E7-40A2-A470-7D48BBAE2AB0}">
  <ds:schemaRefs>
    <ds:schemaRef ds:uri="http://schemas.microsoft.com/office/2006/metadata/properties"/>
    <ds:schemaRef ds:uri="http://schemas.microsoft.com/office/infopath/2007/PartnerControls"/>
    <ds:schemaRef ds:uri="679015b2-4150-4105-a800-b64c0c97dbd1"/>
    <ds:schemaRef ds:uri="b067475b-5d88-43a2-bd85-459932a305fd"/>
  </ds:schemaRefs>
</ds:datastoreItem>
</file>

<file path=customXml/itemProps3.xml><?xml version="1.0" encoding="utf-8"?>
<ds:datastoreItem xmlns:ds="http://schemas.openxmlformats.org/officeDocument/2006/customXml" ds:itemID="{7F5F6BD8-F68B-46DC-988D-7BF6FEB1EF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1560</TotalTime>
  <Words>2328</Words>
  <Application>Microsoft Office PowerPoint</Application>
  <PresentationFormat>Custom</PresentationFormat>
  <Paragraphs>264</Paragraphs>
  <Slides>40</Slides>
  <Notes>40</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Alice Amil</cp:lastModifiedBy>
  <cp:revision>13</cp:revision>
  <dcterms:created xsi:type="dcterms:W3CDTF">2026-06-18T11:37:42Z</dcterms:created>
  <dcterms:modified xsi:type="dcterms:W3CDTF">2026-07-11T23:33:28Z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0x010100D51094B6CC6EB64F8B5CE1AEDA71A534</vt:lpwstr>
  </property>
</Properties>
</file>