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67" r:id="rId2"/>
    <p:sldId id="268" r:id="rId3"/>
    <p:sldId id="278" r:id="rId4"/>
    <p:sldId id="277" r:id="rId5"/>
    <p:sldId id="269" r:id="rId6"/>
    <p:sldId id="270" r:id="rId7"/>
    <p:sldId id="271" r:id="rId8"/>
    <p:sldId id="272" r:id="rId9"/>
    <p:sldId id="273" r:id="rId10"/>
    <p:sldId id="274" r:id="rId11"/>
    <p:sldId id="275" r:id="rId12"/>
    <p:sldId id="276" r:id="rId13"/>
    <p:sldId id="261" r:id="rId14"/>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9" autoAdjust="0"/>
    <p:restoredTop sz="94660"/>
  </p:normalViewPr>
  <p:slideViewPr>
    <p:cSldViewPr snapToGrid="0">
      <p:cViewPr varScale="1">
        <p:scale>
          <a:sx n="111" d="100"/>
          <a:sy n="111" d="100"/>
        </p:scale>
        <p:origin x="30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CDDABB-883D-46EC-B431-39A284D103E5}" type="datetimeFigureOut">
              <a:t>8/4/2026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0F5EC7-A55C-4497-AF98-B72A32D7A3EA}" type="slidenum">
              <a:t>‹#›</a:t>
            </a:fld>
            <a:endParaRPr lang="en-GB"/>
          </a:p>
        </p:txBody>
      </p:sp>
    </p:spTree>
    <p:extLst>
      <p:ext uri="{BB962C8B-B14F-4D97-AF65-F5344CB8AC3E}">
        <p14:creationId xmlns:p14="http://schemas.microsoft.com/office/powerpoint/2010/main" val="36516927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panose="020F0502020204030204"/>
              <a:cs typeface="Calibri" panose="020F0502020204030204"/>
            </a:endParaRP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FC1C38-F393-4667-D40E-8831DBF4DB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584A94-0A7B-8CE6-B977-CF44FFAB43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15B33F-8C05-E417-FA94-9D78889FA658}"/>
              </a:ext>
            </a:extLst>
          </p:cNvPr>
          <p:cNvSpPr>
            <a:spLocks noGrp="1"/>
          </p:cNvSpPr>
          <p:nvPr>
            <p:ph type="body" idx="1"/>
          </p:nvPr>
        </p:nvSpPr>
        <p:spPr/>
        <p:txBody>
          <a:bodyPr/>
          <a:lstStyle/>
          <a:p>
            <a:r>
              <a:rPr lang="en-GB" i="1" dirty="0">
                <a:highlight>
                  <a:srgbClr val="FFFFFF"/>
                </a:highlight>
              </a:rPr>
              <a:t>So our responsibilities shift all the time from one person to another, but that doesn’t mean that individual is alone in their endeavours. We can all help out. As much as I can’t necessarily deploy a stent or administer drugs, there are things I can do, and the rest of my team can do, to make our colleagues lives easier.</a:t>
            </a:r>
            <a:br>
              <a:rPr lang="en-GB" i="1" dirty="0">
                <a:highlight>
                  <a:srgbClr val="FFFFFF"/>
                </a:highlight>
                <a:cs typeface="+mn-lt"/>
              </a:rPr>
            </a:br>
            <a:r>
              <a:rPr lang="en-GB" i="1" dirty="0">
                <a:highlight>
                  <a:srgbClr val="FFFFFF"/>
                </a:highlight>
              </a:rPr>
              <a:t>We can help the operator, for instance, by giving them a calm space to concentrate and communicate clearly. We can help the hard of hearing physiologist behind the lead screen by keeping the noise down. I can help the runner nurse by grabbing that balloon while they sprint around doing 100 other things. And you guys can help me too, by wearing your </a:t>
            </a:r>
            <a:r>
              <a:rPr lang="en-GB" i="1" u="sng" dirty="0">
                <a:highlight>
                  <a:srgbClr val="FFFFFF"/>
                </a:highlight>
              </a:rPr>
              <a:t>in date </a:t>
            </a:r>
            <a:r>
              <a:rPr lang="en-GB" i="1" dirty="0">
                <a:highlight>
                  <a:srgbClr val="FFFFFF"/>
                </a:highlight>
              </a:rPr>
              <a:t>TLDs, and correctly sized leads, and by encouraging the operator to press the </a:t>
            </a:r>
            <a:r>
              <a:rPr lang="en-GB" i="1" dirty="0" err="1">
                <a:highlight>
                  <a:srgbClr val="FFFFFF"/>
                </a:highlight>
              </a:rPr>
              <a:t>fluoro</a:t>
            </a:r>
            <a:r>
              <a:rPr lang="en-GB" i="1" dirty="0">
                <a:highlight>
                  <a:srgbClr val="FFFFFF"/>
                </a:highlight>
              </a:rPr>
              <a:t> pedal rather than the </a:t>
            </a:r>
            <a:r>
              <a:rPr lang="en-GB" i="1" dirty="0" err="1">
                <a:highlight>
                  <a:srgbClr val="FFFFFF"/>
                </a:highlight>
              </a:rPr>
              <a:t>aquisition</a:t>
            </a:r>
            <a:r>
              <a:rPr lang="en-GB" i="1" dirty="0">
                <a:highlight>
                  <a:srgbClr val="FFFFFF"/>
                </a:highlight>
              </a:rPr>
              <a:t> pedal!</a:t>
            </a:r>
            <a:endParaRPr lang="en-US" dirty="0">
              <a:highlight>
                <a:srgbClr val="C6C6C6"/>
              </a:highlight>
            </a:endParaRPr>
          </a:p>
        </p:txBody>
      </p:sp>
      <p:sp>
        <p:nvSpPr>
          <p:cNvPr id="4" name="Slide Number Placeholder 3">
            <a:extLst>
              <a:ext uri="{FF2B5EF4-FFF2-40B4-BE49-F238E27FC236}">
                <a16:creationId xmlns:a16="http://schemas.microsoft.com/office/drawing/2014/main" id="{8D5B2C46-F5B1-7283-95A7-1492646031E5}"/>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3197205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ADFF0-E7C5-7347-4543-633359B6E3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ACE02D-02FF-3C3F-F192-7363A11C76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19B655-9F1B-B55D-98AB-2220EE9B3666}"/>
              </a:ext>
            </a:extLst>
          </p:cNvPr>
          <p:cNvSpPr>
            <a:spLocks noGrp="1"/>
          </p:cNvSpPr>
          <p:nvPr>
            <p:ph type="body" idx="1"/>
          </p:nvPr>
        </p:nvSpPr>
        <p:spPr/>
        <p:txBody>
          <a:bodyPr/>
          <a:lstStyle/>
          <a:p>
            <a:r>
              <a:rPr lang="en-US" i="1" dirty="0">
                <a:highlight>
                  <a:srgbClr val="FFFFFF"/>
                </a:highlight>
              </a:rPr>
              <a:t>All of these little things we can do to help each other – grabbing a balloon, wearing the right lead, keeping the noise down – they’re completely non-technical. They are human factors. And they matter, because human factors are what matter to the patient. Sonny could go onto be the most technically gifted consultant cardiologist in the world, but if he can’t concentrate because the lab is a bit noisy and the nurses are talking about their bottomless brunch, the outcome is likely to be worse for the patient. Similarly, I could be great at collimating and super-efficient at moving the c-arm, but if I am not paying attention and reading the room, I won’t be able to anticipate what might happen next and respond quickly when things change.</a:t>
            </a:r>
            <a:r>
              <a:rPr lang="en-US" i="1" dirty="0">
                <a:solidFill>
                  <a:srgbClr val="000000"/>
                </a:solidFill>
                <a:highlight>
                  <a:srgbClr val="FFFFFF"/>
                </a:highlight>
              </a:rPr>
              <a:t> </a:t>
            </a:r>
            <a:endParaRPr lang="en-US" dirty="0"/>
          </a:p>
        </p:txBody>
      </p:sp>
      <p:sp>
        <p:nvSpPr>
          <p:cNvPr id="4" name="Slide Number Placeholder 3">
            <a:extLst>
              <a:ext uri="{FF2B5EF4-FFF2-40B4-BE49-F238E27FC236}">
                <a16:creationId xmlns:a16="http://schemas.microsoft.com/office/drawing/2014/main" id="{B91E8502-6FA6-C32C-3ED4-F5E34EFEAC5A}"/>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29232898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BC560-911E-F7C7-3178-5CE4DE3828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1E59F0-18F9-CCF0-9E95-E29B4021E2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FB38E7-E643-9C6A-FDDD-8529A4621B66}"/>
              </a:ext>
            </a:extLst>
          </p:cNvPr>
          <p:cNvSpPr>
            <a:spLocks noGrp="1"/>
          </p:cNvSpPr>
          <p:nvPr>
            <p:ph type="body" idx="1"/>
          </p:nvPr>
        </p:nvSpPr>
        <p:spPr/>
        <p:txBody>
          <a:bodyPr/>
          <a:lstStyle/>
          <a:p>
            <a:r>
              <a:rPr lang="en-GB" i="1" dirty="0">
                <a:highlight>
                  <a:srgbClr val="FFFFFF"/>
                </a:highlight>
              </a:rPr>
              <a:t>The thing is, these human elements don’t just exist. They only work when the culture of the lab allows them too. And that’s why  flattening the hierarchy is so important in our work. Because if we’re saying everyone in the room is essential – which we are – then everyone needs to be able to chip in, help out, and speak up. </a:t>
            </a:r>
            <a:br>
              <a:rPr lang="en-GB" i="1" dirty="0">
                <a:highlight>
                  <a:srgbClr val="FFFFFF"/>
                </a:highlight>
              </a:rPr>
            </a:br>
            <a:r>
              <a:rPr lang="en-GB" i="1" dirty="0">
                <a:highlight>
                  <a:srgbClr val="FFFFFF"/>
                </a:highlight>
              </a:rPr>
              <a:t>Flattening the hierarchy isn’t some fluffy teambuilding exercise, it’s about creating an environment where it’s not just the operator who calls the shots. It’s not just the nurses job to look after the patient. It’s not just the runner’s job to grab that balloon. It’s about creating a culture where the radiographer – who is </a:t>
            </a:r>
            <a:r>
              <a:rPr lang="en-GB" i="1" u="sng" dirty="0">
                <a:highlight>
                  <a:srgbClr val="FFFFFF"/>
                </a:highlight>
              </a:rPr>
              <a:t>not </a:t>
            </a:r>
            <a:r>
              <a:rPr lang="en-GB" i="1" dirty="0">
                <a:highlight>
                  <a:srgbClr val="FFFFFF"/>
                </a:highlight>
              </a:rPr>
              <a:t>the most important person in the room, can speak up without fear of being dismissed. </a:t>
            </a:r>
            <a:br>
              <a:rPr lang="en-GB" i="1" dirty="0">
                <a:highlight>
                  <a:srgbClr val="FFFFFF"/>
                </a:highlight>
              </a:rPr>
            </a:br>
            <a:r>
              <a:rPr lang="en-GB" i="1" dirty="0">
                <a:highlight>
                  <a:srgbClr val="FFFFFF"/>
                </a:highlight>
              </a:rPr>
              <a:t>Because then, we gain a better outcome for the patient – the very person we agreed is the most important in the room. </a:t>
            </a:r>
            <a:br>
              <a:rPr lang="en-GB" i="1" dirty="0">
                <a:highlight>
                  <a:srgbClr val="FFFFFF"/>
                </a:highlight>
              </a:rPr>
            </a:br>
            <a:br>
              <a:rPr lang="en-GB" i="1" dirty="0">
                <a:highlight>
                  <a:srgbClr val="FFFFFF"/>
                </a:highlight>
              </a:rPr>
            </a:br>
            <a:endParaRPr lang="en-GB" i="1" dirty="0">
              <a:highlight>
                <a:srgbClr val="FFFFFF"/>
              </a:highlight>
            </a:endParaRPr>
          </a:p>
        </p:txBody>
      </p:sp>
      <p:sp>
        <p:nvSpPr>
          <p:cNvPr id="4" name="Slide Number Placeholder 3">
            <a:extLst>
              <a:ext uri="{FF2B5EF4-FFF2-40B4-BE49-F238E27FC236}">
                <a16:creationId xmlns:a16="http://schemas.microsoft.com/office/drawing/2014/main" id="{76971D68-0253-2520-B58F-1AA480939601}"/>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41049795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a:highlight>
                  <a:srgbClr val="FFFFFF"/>
                </a:highlight>
              </a:rPr>
              <a:t>A special thanks to Sonny, without whom I would probably not be here today. And thank you for listening. </a:t>
            </a:r>
            <a:endParaRPr lang="en-US">
              <a:highlight>
                <a:srgbClr val="C6C6C6"/>
              </a:highlight>
            </a:endParaRP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CC623-FF76-27B6-9A9D-B216479CBC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4A0D2E-E1E1-F0A1-BE8A-BB64083A98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94C974-C968-14B4-B0F7-E1F16602711D}"/>
              </a:ext>
            </a:extLst>
          </p:cNvPr>
          <p:cNvSpPr>
            <a:spLocks noGrp="1"/>
          </p:cNvSpPr>
          <p:nvPr>
            <p:ph type="body" idx="1"/>
          </p:nvPr>
        </p:nvSpPr>
        <p:spPr/>
        <p:txBody>
          <a:bodyPr/>
          <a:lstStyle/>
          <a:p>
            <a:r>
              <a:rPr lang="en-GB" i="1" dirty="0">
                <a:highlight>
                  <a:srgbClr val="FFFFFF"/>
                </a:highlight>
              </a:rPr>
              <a:t>My name is Sam and I work at Torbay Hospital as a combined </a:t>
            </a:r>
            <a:r>
              <a:rPr lang="en-GB" i="1" dirty="0" err="1">
                <a:highlight>
                  <a:srgbClr val="FFFFFF"/>
                </a:highlight>
              </a:rPr>
              <a:t>cath</a:t>
            </a:r>
            <a:r>
              <a:rPr lang="en-GB" i="1" dirty="0">
                <a:highlight>
                  <a:srgbClr val="FFFFFF"/>
                </a:highlight>
              </a:rPr>
              <a:t> lab and IR rad. I have been working in the labs for a little over a year, and just towards the end of my training I overheard one of our consultants ask this question to a rather unsuspecting cardiology reg called Sonny. </a:t>
            </a:r>
            <a:br>
              <a:rPr lang="en-GB" i="1" dirty="0">
                <a:highlight>
                  <a:srgbClr val="FFFFFF"/>
                </a:highlight>
              </a:rPr>
            </a:br>
            <a:r>
              <a:rPr lang="en-GB" i="1" dirty="0">
                <a:highlight>
                  <a:srgbClr val="FFFFFF"/>
                </a:highlight>
              </a:rPr>
              <a:t>He pondered for a moment, looking rather quizzical, before answering confidently: the radiographer. And that ego boost, ladies and gents, is the reason I am here today. </a:t>
            </a:r>
          </a:p>
          <a:p>
            <a:endParaRPr lang="en-GB" dirty="0">
              <a:highlight>
                <a:srgbClr val="C6C6C6"/>
              </a:highlight>
            </a:endParaRPr>
          </a:p>
          <a:p>
            <a:r>
              <a:rPr lang="en-GB" i="1" dirty="0">
                <a:highlight>
                  <a:srgbClr val="FFFFFF"/>
                </a:highlight>
              </a:rPr>
              <a:t>But guys, you don’t have to agree with Sonny – you can share your thoughts on this Menti poll: Who is the most important person in the </a:t>
            </a:r>
            <a:r>
              <a:rPr lang="en-GB" i="1" dirty="0" err="1">
                <a:highlight>
                  <a:srgbClr val="FFFFFF"/>
                </a:highlight>
              </a:rPr>
              <a:t>cath</a:t>
            </a:r>
            <a:r>
              <a:rPr lang="en-GB" i="1" dirty="0">
                <a:highlight>
                  <a:srgbClr val="FFFFFF"/>
                </a:highlight>
              </a:rPr>
              <a:t> lab?</a:t>
            </a:r>
          </a:p>
          <a:p>
            <a:endParaRPr lang="en-US" dirty="0">
              <a:ea typeface="Calibri"/>
              <a:cs typeface="Calibri"/>
            </a:endParaRPr>
          </a:p>
        </p:txBody>
      </p:sp>
      <p:sp>
        <p:nvSpPr>
          <p:cNvPr id="4" name="Slide Number Placeholder 3">
            <a:extLst>
              <a:ext uri="{FF2B5EF4-FFF2-40B4-BE49-F238E27FC236}">
                <a16:creationId xmlns:a16="http://schemas.microsoft.com/office/drawing/2014/main" id="{09D5D1F1-6467-B85B-6BF3-16643529ED92}"/>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294731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85F7D-39E6-64C5-297D-CAB4599FF0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3982F3-A954-A278-52EA-0EB80B06D4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0C13D2-EAD4-A39E-2FA8-817004C049F3}"/>
              </a:ext>
            </a:extLst>
          </p:cNvPr>
          <p:cNvSpPr>
            <a:spLocks noGrp="1"/>
          </p:cNvSpPr>
          <p:nvPr>
            <p:ph type="body" idx="1"/>
          </p:nvPr>
        </p:nvSpPr>
        <p:spPr/>
        <p:txBody>
          <a:bodyPr/>
          <a:lstStyle/>
          <a:p>
            <a:r>
              <a:rPr lang="en-US" i="1" dirty="0">
                <a:highlight>
                  <a:srgbClr val="FFFFFF"/>
                </a:highlight>
              </a:rPr>
              <a:t>So that brings us full circle to our initial question. Who is the most important person in the </a:t>
            </a:r>
            <a:r>
              <a:rPr lang="en-US" i="1" dirty="0" err="1">
                <a:highlight>
                  <a:srgbClr val="FFFFFF"/>
                </a:highlight>
              </a:rPr>
              <a:t>cath</a:t>
            </a:r>
            <a:r>
              <a:rPr lang="en-US" i="1" dirty="0">
                <a:highlight>
                  <a:srgbClr val="FFFFFF"/>
                </a:highlight>
              </a:rPr>
              <a:t> lab? Well, it is still the patient, and will always be the patient. But only when we truly act like that is the case. By </a:t>
            </a:r>
            <a:r>
              <a:rPr lang="en-US" i="1" dirty="0" err="1">
                <a:highlight>
                  <a:srgbClr val="FFFFFF"/>
                </a:highlight>
              </a:rPr>
              <a:t>recognising</a:t>
            </a:r>
            <a:r>
              <a:rPr lang="en-US" i="1" dirty="0">
                <a:highlight>
                  <a:srgbClr val="FFFFFF"/>
                </a:highlight>
              </a:rPr>
              <a:t> that each one of us contributes to their care, and that contribution only works when we communicate, collaborate, and feel safe to speak up. </a:t>
            </a:r>
          </a:p>
        </p:txBody>
      </p:sp>
      <p:sp>
        <p:nvSpPr>
          <p:cNvPr id="4" name="Slide Number Placeholder 3">
            <a:extLst>
              <a:ext uri="{FF2B5EF4-FFF2-40B4-BE49-F238E27FC236}">
                <a16:creationId xmlns:a16="http://schemas.microsoft.com/office/drawing/2014/main" id="{2092B206-D99F-5020-D68A-3C9559FB9691}"/>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6308200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1DD6F-D1C8-FA0C-8ED2-227095D833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594CD9-4326-1985-E582-80CE0EBE6A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8C0B13-E7CD-F6B9-28E0-BD096F4B665F}"/>
              </a:ext>
            </a:extLst>
          </p:cNvPr>
          <p:cNvSpPr>
            <a:spLocks noGrp="1"/>
          </p:cNvSpPr>
          <p:nvPr>
            <p:ph type="body" idx="1"/>
          </p:nvPr>
        </p:nvSpPr>
        <p:spPr/>
        <p:txBody>
          <a:bodyPr/>
          <a:lstStyle/>
          <a:p>
            <a:r>
              <a:rPr lang="en-GB" i="1" dirty="0">
                <a:highlight>
                  <a:srgbClr val="FFFFFF"/>
                </a:highlight>
              </a:rPr>
              <a:t>The correct answer, of course, and the one which our consultant was expecting, is: the patient. It’s obvious, right? Everything we do as healthcare professionals centres on the patient. Whether that be the design of the healthcare system, the layout of your hospital, waiting times, visiting hours, manual handling protocols, family inclusion measures, adaptive equipment – even the use of therapy pets. It’s all about the patient.</a:t>
            </a:r>
            <a:br>
              <a:rPr lang="en-GB" i="1" dirty="0">
                <a:highlight>
                  <a:srgbClr val="FFFFFF"/>
                </a:highlight>
                <a:cs typeface="+mn-lt"/>
              </a:rPr>
            </a:br>
            <a:r>
              <a:rPr lang="en-GB" i="1" dirty="0">
                <a:highlight>
                  <a:srgbClr val="FFFFFF"/>
                </a:highlight>
              </a:rPr>
              <a:t>So </a:t>
            </a:r>
            <a:r>
              <a:rPr lang="en-GB" i="1" dirty="0" err="1">
                <a:highlight>
                  <a:srgbClr val="FFFFFF"/>
                </a:highlight>
              </a:rPr>
              <a:t>yout</a:t>
            </a:r>
            <a:r>
              <a:rPr lang="en-GB" i="1" dirty="0">
                <a:highlight>
                  <a:srgbClr val="FFFFFF"/>
                </a:highlight>
              </a:rPr>
              <a:t> can imagine the ridicule and jeering in the control room when Sonny came out with ‘the radiographer’.</a:t>
            </a:r>
            <a:br>
              <a:rPr lang="en-GB" i="1" dirty="0">
                <a:highlight>
                  <a:srgbClr val="FFFFFF"/>
                </a:highlight>
                <a:cs typeface="+mn-lt"/>
              </a:rPr>
            </a:br>
            <a:r>
              <a:rPr lang="en-GB" i="1" dirty="0">
                <a:highlight>
                  <a:srgbClr val="FFFFFF"/>
                </a:highlight>
              </a:rPr>
              <a:t>But, it did make me think for a second, hang on – what if I am the most important person in the </a:t>
            </a:r>
            <a:r>
              <a:rPr lang="en-GB" i="1" dirty="0" err="1">
                <a:highlight>
                  <a:srgbClr val="FFFFFF"/>
                </a:highlight>
              </a:rPr>
              <a:t>cath</a:t>
            </a:r>
            <a:r>
              <a:rPr lang="en-GB" i="1" dirty="0">
                <a:highlight>
                  <a:srgbClr val="FFFFFF"/>
                </a:highlight>
              </a:rPr>
              <a:t> lab? </a:t>
            </a:r>
            <a:endParaRPr lang="en-GB" dirty="0">
              <a:highlight>
                <a:srgbClr val="C6C6C6"/>
              </a:highlight>
            </a:endParaRPr>
          </a:p>
          <a:p>
            <a:endParaRPr lang="en-US" dirty="0">
              <a:ea typeface="Calibri"/>
              <a:cs typeface="Calibri"/>
            </a:endParaRPr>
          </a:p>
        </p:txBody>
      </p:sp>
      <p:sp>
        <p:nvSpPr>
          <p:cNvPr id="4" name="Slide Number Placeholder 3">
            <a:extLst>
              <a:ext uri="{FF2B5EF4-FFF2-40B4-BE49-F238E27FC236}">
                <a16:creationId xmlns:a16="http://schemas.microsoft.com/office/drawing/2014/main" id="{DF2AC653-1867-DFCB-E712-8F7851160FDF}"/>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750938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1DD6F-D1C8-FA0C-8ED2-227095D833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594CD9-4326-1985-E582-80CE0EBE6A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8C0B13-E7CD-F6B9-28E0-BD096F4B665F}"/>
              </a:ext>
            </a:extLst>
          </p:cNvPr>
          <p:cNvSpPr>
            <a:spLocks noGrp="1"/>
          </p:cNvSpPr>
          <p:nvPr>
            <p:ph type="body" idx="1"/>
          </p:nvPr>
        </p:nvSpPr>
        <p:spPr/>
        <p:txBody>
          <a:bodyPr/>
          <a:lstStyle/>
          <a:p>
            <a:r>
              <a:rPr lang="en-GB" i="1" dirty="0">
                <a:highlight>
                  <a:srgbClr val="FFFFFF"/>
                </a:highlight>
              </a:rPr>
              <a:t>Hear me out. How are you, as a </a:t>
            </a:r>
            <a:r>
              <a:rPr lang="en-GB" i="1" dirty="0" err="1">
                <a:highlight>
                  <a:srgbClr val="FFFFFF"/>
                </a:highlight>
              </a:rPr>
              <a:t>cath</a:t>
            </a:r>
            <a:r>
              <a:rPr lang="en-GB" i="1" dirty="0">
                <a:highlight>
                  <a:srgbClr val="FFFFFF"/>
                </a:highlight>
              </a:rPr>
              <a:t> lab team, going to visualise the coronary vessels without my x-rays and contrast dye? </a:t>
            </a:r>
            <a:br>
              <a:rPr lang="en-GB" i="1" dirty="0">
                <a:highlight>
                  <a:srgbClr val="FFFFFF"/>
                </a:highlight>
                <a:cs typeface="+mn-lt"/>
              </a:rPr>
            </a:br>
            <a:r>
              <a:rPr lang="en-GB" i="1" dirty="0">
                <a:highlight>
                  <a:srgbClr val="FFFFFF"/>
                </a:highlight>
              </a:rPr>
              <a:t>Who is going to move the c-arm into different positions so that you don’t miss that pesky lesion hiding behind a vessel? Who is going to do that </a:t>
            </a:r>
            <a:r>
              <a:rPr lang="en-GB" i="1" u="sng" dirty="0">
                <a:highlight>
                  <a:srgbClr val="FFFFFF"/>
                </a:highlight>
              </a:rPr>
              <a:t>without </a:t>
            </a:r>
            <a:r>
              <a:rPr lang="en-GB" i="1" dirty="0">
                <a:highlight>
                  <a:srgbClr val="FFFFFF"/>
                </a:highlight>
              </a:rPr>
              <a:t>taking the patients head off? Actually, does anyone actually know what all my little joysticks and buttons do? I sure don’t!</a:t>
            </a:r>
            <a:br>
              <a:rPr lang="en-GB" i="1" dirty="0">
                <a:highlight>
                  <a:srgbClr val="FFFFFF"/>
                </a:highlight>
                <a:cs typeface="+mn-lt"/>
              </a:rPr>
            </a:br>
            <a:r>
              <a:rPr lang="en-GB" i="1" dirty="0">
                <a:highlight>
                  <a:srgbClr val="FFFFFF"/>
                </a:highlight>
              </a:rPr>
              <a:t>Quick – we need to do CPR – who can move the bed into a position for compressions to allow the 4ft nothing runner nurse to jump on the chest?</a:t>
            </a:r>
            <a:br>
              <a:rPr lang="en-GB" i="1" dirty="0">
                <a:highlight>
                  <a:srgbClr val="FFFFFF"/>
                </a:highlight>
                <a:cs typeface="+mn-lt"/>
              </a:rPr>
            </a:br>
            <a:r>
              <a:rPr lang="en-GB" i="1" dirty="0">
                <a:highlight>
                  <a:srgbClr val="FFFFFF"/>
                </a:highlight>
              </a:rPr>
              <a:t>Who is able to optimise dose and image quality without knowledge of x-ray production, exposure factors and collimation? Who is going to explain the risk of skin changes to the patient, because the air </a:t>
            </a:r>
            <a:r>
              <a:rPr lang="en-GB" i="1" dirty="0" err="1">
                <a:highlight>
                  <a:srgbClr val="FFFFFF"/>
                </a:highlight>
              </a:rPr>
              <a:t>kerma</a:t>
            </a:r>
            <a:r>
              <a:rPr lang="en-GB" i="1" dirty="0">
                <a:highlight>
                  <a:srgbClr val="FFFFFF"/>
                </a:highlight>
              </a:rPr>
              <a:t> was high for their case?</a:t>
            </a:r>
            <a:br>
              <a:rPr lang="en-GB" i="1" dirty="0">
                <a:highlight>
                  <a:srgbClr val="FFFFFF"/>
                </a:highlight>
                <a:cs typeface="+mn-lt"/>
              </a:rPr>
            </a:br>
            <a:r>
              <a:rPr lang="en-GB" i="1" dirty="0">
                <a:highlight>
                  <a:srgbClr val="FFFFFF"/>
                </a:highlight>
              </a:rPr>
              <a:t>Now of course, many trusts do things differently, but if I’m the only one who can do all of that, and you can’t do the procedure without me, surely that makes me the most important? Right?</a:t>
            </a:r>
            <a:endParaRPr lang="en-US" dirty="0">
              <a:highlight>
                <a:srgbClr val="C6C6C6"/>
              </a:highlight>
            </a:endParaRPr>
          </a:p>
        </p:txBody>
      </p:sp>
      <p:sp>
        <p:nvSpPr>
          <p:cNvPr id="4" name="Slide Number Placeholder 3">
            <a:extLst>
              <a:ext uri="{FF2B5EF4-FFF2-40B4-BE49-F238E27FC236}">
                <a16:creationId xmlns:a16="http://schemas.microsoft.com/office/drawing/2014/main" id="{DF2AC653-1867-DFCB-E712-8F7851160FDF}"/>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7509384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CB9A9-33A0-B037-8181-813AA27F19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F7DB10-A3C9-68A8-6B8B-AA4A250161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CC6D2D-498E-E84D-E25F-C76181DF8FB6}"/>
              </a:ext>
            </a:extLst>
          </p:cNvPr>
          <p:cNvSpPr>
            <a:spLocks noGrp="1"/>
          </p:cNvSpPr>
          <p:nvPr>
            <p:ph type="body" idx="1"/>
          </p:nvPr>
        </p:nvSpPr>
        <p:spPr/>
        <p:txBody>
          <a:bodyPr/>
          <a:lstStyle/>
          <a:p>
            <a:r>
              <a:rPr lang="en-GB" i="1" dirty="0">
                <a:highlight>
                  <a:srgbClr val="FFFFFF"/>
                </a:highlight>
              </a:rPr>
              <a:t>Cliche as it may be, we work in a multidisciplinary team where everyone is important. Everyone has their own roles, and everyone is indispensable. Else we’d have trusts around the country operating with single operator, acting as a medical one-man band. </a:t>
            </a:r>
            <a:br>
              <a:rPr lang="en-GB" i="1" dirty="0">
                <a:highlight>
                  <a:srgbClr val="FFFFFF"/>
                </a:highlight>
                <a:cs typeface="+mn-lt"/>
              </a:rPr>
            </a:br>
            <a:r>
              <a:rPr lang="en-GB" i="1" dirty="0">
                <a:highlight>
                  <a:srgbClr val="FFFFFF"/>
                </a:highlight>
              </a:rPr>
              <a:t>At Torbay, we are lucky to have a core team comprised of 5 professionals – an interventionalist, a </a:t>
            </a:r>
            <a:r>
              <a:rPr lang="en-GB" i="1">
                <a:highlight>
                  <a:srgbClr val="FFFFFF"/>
                </a:highlight>
              </a:rPr>
              <a:t>radiographer</a:t>
            </a:r>
            <a:r>
              <a:rPr lang="en-GB" i="1" dirty="0">
                <a:highlight>
                  <a:srgbClr val="FFFFFF"/>
                </a:highlight>
              </a:rPr>
              <a:t>, a physiologist, scrub nurse and runner nurse – and I as a radiographer am a small part of that machine.</a:t>
            </a:r>
          </a:p>
        </p:txBody>
      </p:sp>
      <p:sp>
        <p:nvSpPr>
          <p:cNvPr id="4" name="Slide Number Placeholder 3">
            <a:extLst>
              <a:ext uri="{FF2B5EF4-FFF2-40B4-BE49-F238E27FC236}">
                <a16:creationId xmlns:a16="http://schemas.microsoft.com/office/drawing/2014/main" id="{15F8D597-E871-B2A1-2296-B16F76451BDE}"/>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5938567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D4EAD-DAE4-61E5-916B-8B74D3FC0F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1D7049-FC7E-BAE3-1755-A8B12D478D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9091E5-9B5B-B9BB-B408-6A9A798359CA}"/>
              </a:ext>
            </a:extLst>
          </p:cNvPr>
          <p:cNvSpPr>
            <a:spLocks noGrp="1"/>
          </p:cNvSpPr>
          <p:nvPr>
            <p:ph type="body" idx="1"/>
          </p:nvPr>
        </p:nvSpPr>
        <p:spPr/>
        <p:txBody>
          <a:bodyPr/>
          <a:lstStyle/>
          <a:p>
            <a:r>
              <a:rPr lang="en-GB" i="1" dirty="0">
                <a:highlight>
                  <a:srgbClr val="FFFFFF"/>
                </a:highlight>
              </a:rPr>
              <a:t>Sure, I might look after the x-ray machine and lock the doors, but who cares about that? We need an operator – someone to do the actual ‘thing’. Someone to take control of the situation, to make decisions based on years of clinical experience in the patients best interest.</a:t>
            </a:r>
            <a:br>
              <a:rPr lang="en-GB" i="1" dirty="0">
                <a:highlight>
                  <a:srgbClr val="FFFFFF"/>
                </a:highlight>
                <a:cs typeface="+mn-lt"/>
              </a:rPr>
            </a:br>
            <a:r>
              <a:rPr lang="en-GB" i="1" dirty="0">
                <a:highlight>
                  <a:srgbClr val="FFFFFF"/>
                </a:highlight>
              </a:rPr>
              <a:t>We certainly couldn't do without a beady-eyed physiologist, whose eyes must scan an ECG, pressure trace, and sats trace, all whilst keeping a log of the chaos unfolding in the room. Plus, arguably the most challenging job of all, trying to hear the quiet cardiologist whisper ‘up with the stent’ from behind a thick lead glass screen. </a:t>
            </a:r>
            <a:br>
              <a:rPr lang="en-GB" i="1" dirty="0">
                <a:highlight>
                  <a:srgbClr val="FFFFFF"/>
                </a:highlight>
                <a:cs typeface="+mn-lt"/>
              </a:rPr>
            </a:br>
            <a:r>
              <a:rPr lang="en-GB" i="1" dirty="0">
                <a:highlight>
                  <a:srgbClr val="FFFFFF"/>
                </a:highlight>
              </a:rPr>
              <a:t>The scrub nurse is essential – quite literally the right hand of the operator sometimes, the pair of them like star crossed lovers joined together by a catheter or inflation device. Trying to anticipate the next step. Maintaining sterility.</a:t>
            </a:r>
            <a:br>
              <a:rPr lang="en-GB" i="1" dirty="0">
                <a:highlight>
                  <a:srgbClr val="FFFFFF"/>
                </a:highlight>
                <a:cs typeface="+mn-lt"/>
              </a:rPr>
            </a:br>
            <a:r>
              <a:rPr lang="en-GB" i="1" dirty="0">
                <a:highlight>
                  <a:srgbClr val="FFFFFF"/>
                </a:highlight>
              </a:rPr>
              <a:t>And the runner, whose priorities change at a moments notice, often multiple times </a:t>
            </a:r>
            <a:r>
              <a:rPr lang="en-GB" i="1" u="sng" dirty="0">
                <a:highlight>
                  <a:srgbClr val="FFFFFF"/>
                </a:highlight>
              </a:rPr>
              <a:t>within</a:t>
            </a:r>
            <a:r>
              <a:rPr lang="en-GB" i="1" dirty="0">
                <a:highlight>
                  <a:srgbClr val="FFFFFF"/>
                </a:highlight>
              </a:rPr>
              <a:t> a moment, and who could always do with another pair of hands. </a:t>
            </a:r>
          </a:p>
        </p:txBody>
      </p:sp>
      <p:sp>
        <p:nvSpPr>
          <p:cNvPr id="4" name="Slide Number Placeholder 3">
            <a:extLst>
              <a:ext uri="{FF2B5EF4-FFF2-40B4-BE49-F238E27FC236}">
                <a16:creationId xmlns:a16="http://schemas.microsoft.com/office/drawing/2014/main" id="{061935C7-4FA5-A4F3-BDBA-B1699610AABA}"/>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30100493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140F0-6ABA-609F-D458-13F86E804F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494711-7B5A-C4AB-D932-70E40592B9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8379AA-478B-4E96-C8F6-C3B9A6466B0D}"/>
              </a:ext>
            </a:extLst>
          </p:cNvPr>
          <p:cNvSpPr>
            <a:spLocks noGrp="1"/>
          </p:cNvSpPr>
          <p:nvPr>
            <p:ph type="body" idx="1"/>
          </p:nvPr>
        </p:nvSpPr>
        <p:spPr/>
        <p:txBody>
          <a:bodyPr/>
          <a:lstStyle/>
          <a:p>
            <a:r>
              <a:rPr lang="en-GB" i="1" dirty="0">
                <a:highlight>
                  <a:srgbClr val="FFFFFF"/>
                </a:highlight>
              </a:rPr>
              <a:t>So we need everyone, and everyone is important, right? But are we all totally equal in our responsibility burden at all times? Well perhaps not. We’re all aware that situations change fast in the </a:t>
            </a:r>
            <a:r>
              <a:rPr lang="en-GB" i="1" dirty="0" err="1">
                <a:highlight>
                  <a:srgbClr val="FFFFFF"/>
                </a:highlight>
              </a:rPr>
              <a:t>cath</a:t>
            </a:r>
            <a:r>
              <a:rPr lang="en-GB" i="1" dirty="0">
                <a:highlight>
                  <a:srgbClr val="FFFFFF"/>
                </a:highlight>
              </a:rPr>
              <a:t> lab, and with that priorities and responsibilities shift too. </a:t>
            </a:r>
            <a:br>
              <a:rPr lang="en-GB" i="1" dirty="0">
                <a:highlight>
                  <a:srgbClr val="FFFFFF"/>
                </a:highlight>
                <a:cs typeface="+mn-lt"/>
              </a:rPr>
            </a:br>
            <a:r>
              <a:rPr lang="en-GB" i="1" dirty="0">
                <a:highlight>
                  <a:srgbClr val="FFFFFF"/>
                </a:highlight>
              </a:rPr>
              <a:t>During an arrest, for instance, we will probably divert our attention to the operator, whose leadership and actions can change the outcome of a case. We might also listen more closely to the physiologist, who can call out the rhythm and operate the defib. </a:t>
            </a:r>
            <a:br>
              <a:rPr lang="en-GB" i="1" dirty="0">
                <a:highlight>
                  <a:srgbClr val="FFFFFF"/>
                </a:highlight>
                <a:cs typeface="+mn-lt"/>
              </a:rPr>
            </a:br>
            <a:r>
              <a:rPr lang="en-GB" i="1" dirty="0">
                <a:highlight>
                  <a:srgbClr val="FFFFFF"/>
                </a:highlight>
              </a:rPr>
              <a:t>During a complex PCI, where screening time is high and multiple imaging view are required, there may be additional onus on us rads to keep doses low and maintain our image quality. </a:t>
            </a:r>
            <a:br>
              <a:rPr lang="en-GB" i="1" dirty="0">
                <a:highlight>
                  <a:srgbClr val="FFFFFF"/>
                </a:highlight>
                <a:cs typeface="+mn-lt"/>
              </a:rPr>
            </a:br>
            <a:r>
              <a:rPr lang="en-GB" i="1" dirty="0">
                <a:highlight>
                  <a:srgbClr val="FFFFFF"/>
                </a:highlight>
              </a:rPr>
              <a:t>Or perhaps the patient becomes unstable and all of a sudden the runner nurse has to grab a balloon, put an oxygen mask on the patient, give them a shot of </a:t>
            </a:r>
            <a:r>
              <a:rPr lang="en-GB" i="1" dirty="0" err="1">
                <a:highlight>
                  <a:srgbClr val="FFFFFF"/>
                </a:highlight>
              </a:rPr>
              <a:t>fenanyl</a:t>
            </a:r>
            <a:r>
              <a:rPr lang="en-GB" i="1" dirty="0">
                <a:highlight>
                  <a:srgbClr val="FFFFFF"/>
                </a:highlight>
              </a:rPr>
              <a:t> and check an ACT. </a:t>
            </a:r>
          </a:p>
        </p:txBody>
      </p:sp>
      <p:sp>
        <p:nvSpPr>
          <p:cNvPr id="4" name="Slide Number Placeholder 3">
            <a:extLst>
              <a:ext uri="{FF2B5EF4-FFF2-40B4-BE49-F238E27FC236}">
                <a16:creationId xmlns:a16="http://schemas.microsoft.com/office/drawing/2014/main" id="{39D584F2-4A83-011F-D160-F8ADCFF90DB4}"/>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9556693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04/08/2026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04/08/2026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GB"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04/08/2026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8408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04/08/2026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04/08/2026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846CE7D5-CF57-46EF-B807-FDD0502418D4}" type="datetimeFigureOut">
              <a:rPr lang="en-GB" smtClean="0"/>
              <a:t>04/08/2026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Date Placeholder 6"/>
          <p:cNvSpPr>
            <a:spLocks noGrp="1"/>
          </p:cNvSpPr>
          <p:nvPr>
            <p:ph type="dt" sz="half" idx="10"/>
          </p:nvPr>
        </p:nvSpPr>
        <p:spPr/>
        <p:txBody>
          <a:bodyPr/>
          <a:lstStyle/>
          <a:p>
            <a:fld id="{846CE7D5-CF57-46EF-B807-FDD0502418D4}" type="datetimeFigureOut">
              <a:rPr lang="en-GB" smtClean="0"/>
              <a:t>04/08/2026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Date Placeholder 2"/>
          <p:cNvSpPr>
            <a:spLocks noGrp="1"/>
          </p:cNvSpPr>
          <p:nvPr>
            <p:ph type="dt" sz="half" idx="10"/>
          </p:nvPr>
        </p:nvSpPr>
        <p:spPr/>
        <p:txBody>
          <a:bodyPr/>
          <a:lstStyle/>
          <a:p>
            <a:fld id="{846CE7D5-CF57-46EF-B807-FDD0502418D4}" type="datetimeFigureOut">
              <a:rPr lang="en-GB" smtClean="0"/>
              <a:t>04/08/2026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04/08/2026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04/08/2026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04/08/2026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GB" smtClean="0"/>
              <a:t>04/08/2026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30D27"/>
        </a:solidFill>
        <a:effectLst/>
      </p:bgPr>
    </p:bg>
    <p:spTree>
      <p:nvGrpSpPr>
        <p:cNvPr id="1" name=""/>
        <p:cNvGrpSpPr/>
        <p:nvPr/>
      </p:nvGrpSpPr>
      <p:grpSpPr>
        <a:xfrm>
          <a:off x="0" y="0"/>
          <a:ext cx="0" cy="0"/>
          <a:chOff x="0" y="0"/>
          <a:chExt cx="0" cy="0"/>
        </a:xfrm>
      </p:grpSpPr>
      <p:sp>
        <p:nvSpPr>
          <p:cNvPr id="3" name="Text 0"/>
          <p:cNvSpPr/>
          <p:nvPr/>
        </p:nvSpPr>
        <p:spPr>
          <a:xfrm>
            <a:off x="3131418" y="2520355"/>
            <a:ext cx="5929065" cy="177800"/>
          </a:xfrm>
          <a:prstGeom prst="rect">
            <a:avLst/>
          </a:prstGeom>
          <a:noFill/>
          <a:ln/>
        </p:spPr>
        <p:txBody>
          <a:bodyPr wrap="square" lIns="16933" tIns="16933" rIns="16933" bIns="16933" rtlCol="0" anchor="t">
            <a:normAutofit fontScale="92500"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ctr">
              <a:buNone/>
            </a:pPr>
            <a:r>
              <a:rPr lang="en-US" sz="1050" b="1" kern="0" spc="357" dirty="0">
                <a:solidFill>
                  <a:srgbClr val="F8F8F8"/>
                </a:solidFill>
                <a:latin typeface="Arial" pitchFamily="34" charset="0"/>
                <a:ea typeface="Arial" pitchFamily="34" charset="-122"/>
                <a:cs typeface="Arial" pitchFamily="34" charset="-120"/>
              </a:rPr>
              <a:t>BRITISH CARDIOVASCULAR INTERVENTION SOCIETY</a:t>
            </a:r>
            <a:endParaRPr lang="en-US" sz="1050" dirty="0"/>
          </a:p>
        </p:txBody>
      </p:sp>
      <p:sp>
        <p:nvSpPr>
          <p:cNvPr id="4" name="Text 1"/>
          <p:cNvSpPr/>
          <p:nvPr/>
        </p:nvSpPr>
        <p:spPr>
          <a:xfrm>
            <a:off x="4118154" y="3129955"/>
            <a:ext cx="3955693" cy="222250"/>
          </a:xfrm>
          <a:prstGeom prst="rect">
            <a:avLst/>
          </a:prstGeom>
          <a:noFill/>
          <a:ln/>
        </p:spPr>
        <p:txBody>
          <a:bodyPr wrap="square" lIns="16933" tIns="16933" rIns="16933" bIns="16933" rtlCol="0" anchor="t">
            <a:normAutofit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ctr">
              <a:buNone/>
            </a:pPr>
            <a:r>
              <a:rPr lang="en-US" sz="1300" b="1" kern="0" spc="286" dirty="0">
                <a:solidFill>
                  <a:srgbClr val="D0021B"/>
                </a:solidFill>
                <a:latin typeface="Arial" pitchFamily="34" charset="0"/>
                <a:ea typeface="Arial" pitchFamily="34" charset="-122"/>
                <a:cs typeface="Arial" pitchFamily="34" charset="-120"/>
              </a:rPr>
              <a:t>AHP ANNUAL CONFERENCE 2026</a:t>
            </a:r>
            <a:endParaRPr lang="en-US" sz="1300" dirty="0"/>
          </a:p>
        </p:txBody>
      </p:sp>
      <p:sp>
        <p:nvSpPr>
          <p:cNvPr id="5" name="Text 2"/>
          <p:cNvSpPr/>
          <p:nvPr/>
        </p:nvSpPr>
        <p:spPr>
          <a:xfrm>
            <a:off x="3336489" y="3542705"/>
            <a:ext cx="5519023" cy="585391"/>
          </a:xfrm>
          <a:prstGeom prst="rect">
            <a:avLst/>
          </a:prstGeom>
          <a:noFill/>
          <a:ln/>
        </p:spPr>
        <p:txBody>
          <a:bodyPr wrap="square" lIns="16933" tIns="16933" rIns="16933" bIns="16933" rtlCol="0" anchor="t">
            <a:normAutofit fontScale="47500" lnSpcReduction="2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ct val="105000"/>
              </a:lnSpc>
            </a:pPr>
            <a:r>
              <a:rPr lang="en-US" sz="4200" b="1" i="1" kern="0" spc="-42">
                <a:solidFill>
                  <a:srgbClr val="F8F8F8"/>
                </a:solidFill>
                <a:latin typeface="Arial"/>
                <a:cs typeface="Arial"/>
              </a:rPr>
              <a:t>Who is the most important person in the Cath Lab?</a:t>
            </a:r>
            <a:endParaRPr lang="en-US" sz="4200" i="1" dirty="0"/>
          </a:p>
        </p:txBody>
      </p:sp>
      <p:sp>
        <p:nvSpPr>
          <p:cNvPr id="6" name="Text 3"/>
          <p:cNvSpPr/>
          <p:nvPr/>
        </p:nvSpPr>
        <p:spPr>
          <a:xfrm>
            <a:off x="3715380" y="4332489"/>
            <a:ext cx="4393565" cy="304800"/>
          </a:xfrm>
          <a:prstGeom prst="rect">
            <a:avLst/>
          </a:prstGeom>
          <a:noFill/>
          <a:ln/>
        </p:spPr>
        <p:txBody>
          <a:bodyPr wrap="square" lIns="16933" tIns="16933" rIns="16933" bIns="16933" rtlCol="0" anchor="t">
            <a:normAutofit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US" sz="1800">
                <a:solidFill>
                  <a:srgbClr val="F8F8F8">
                    <a:alpha val="62000"/>
                  </a:srgbClr>
                </a:solidFill>
                <a:latin typeface="Arial"/>
                <a:ea typeface="Arial" pitchFamily="34" charset="-122"/>
                <a:cs typeface="Arial"/>
              </a:rPr>
              <a:t>Sam Jones · Radiographer · TSDFT</a:t>
            </a:r>
            <a:endParaRPr lang="en-US" sz="1800">
              <a:solidFill>
                <a:srgbClr val="F8F8F8">
                  <a:alpha val="62000"/>
                </a:srgbClr>
              </a:solidFill>
              <a:latin typeface="Arial"/>
              <a:cs typeface="Arial"/>
            </a:endParaRPr>
          </a:p>
        </p:txBody>
      </p:sp>
      <p:sp>
        <p:nvSpPr>
          <p:cNvPr id="7" name="Text 4"/>
          <p:cNvSpPr/>
          <p:nvPr/>
        </p:nvSpPr>
        <p:spPr>
          <a:xfrm>
            <a:off x="3715380" y="5118696"/>
            <a:ext cx="1332935" cy="222250"/>
          </a:xfrm>
          <a:prstGeom prst="rect">
            <a:avLst/>
          </a:prstGeom>
          <a:noFill/>
          <a:ln/>
        </p:spPr>
        <p:txBody>
          <a:bodyPr wrap="square" lIns="16933" tIns="16933" rIns="16933" bIns="16933" rtlCol="0" anchor="t">
            <a:normAutofit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ctr">
              <a:buNone/>
            </a:pPr>
            <a:r>
              <a:rPr lang="en-US" sz="1300" b="1" dirty="0">
                <a:solidFill>
                  <a:srgbClr val="F8F8F8"/>
                </a:solidFill>
                <a:latin typeface="Arial" pitchFamily="34" charset="0"/>
                <a:ea typeface="Arial" pitchFamily="34" charset="-122"/>
                <a:cs typeface="Arial" pitchFamily="34" charset="-120"/>
              </a:rPr>
              <a:t>13–14 July 2026</a:t>
            </a:r>
            <a:endParaRPr lang="en-US" sz="1300" dirty="0"/>
          </a:p>
        </p:txBody>
      </p:sp>
      <p:sp>
        <p:nvSpPr>
          <p:cNvPr id="8" name="Shape 5"/>
          <p:cNvSpPr/>
          <p:nvPr/>
        </p:nvSpPr>
        <p:spPr>
          <a:xfrm>
            <a:off x="5165527" y="5194896"/>
            <a:ext cx="44450" cy="44450"/>
          </a:xfrm>
          <a:prstGeom prst="ellipse">
            <a:avLst/>
          </a:prstGeom>
          <a:solidFill>
            <a:srgbClr val="D0021B"/>
          </a:solidFill>
          <a:ln/>
        </p:spPr>
        <p:txBody>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9" name="Text 6"/>
          <p:cNvSpPr/>
          <p:nvPr/>
        </p:nvSpPr>
        <p:spPr>
          <a:xfrm>
            <a:off x="5236364" y="5118696"/>
            <a:ext cx="3331081" cy="222250"/>
          </a:xfrm>
          <a:prstGeom prst="rect">
            <a:avLst/>
          </a:prstGeom>
          <a:noFill/>
          <a:ln/>
        </p:spPr>
        <p:txBody>
          <a:bodyPr wrap="square" lIns="16933" tIns="16933" rIns="16933" bIns="16933" rtlCol="0" anchor="t">
            <a:normAutofit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ctr">
              <a:buNone/>
            </a:pPr>
            <a:r>
              <a:rPr lang="en-US" sz="1300" b="1" dirty="0">
                <a:solidFill>
                  <a:srgbClr val="F8F8F8"/>
                </a:solidFill>
                <a:latin typeface="Arial" pitchFamily="34" charset="0"/>
                <a:ea typeface="Arial" pitchFamily="34" charset="-122"/>
                <a:cs typeface="Arial" pitchFamily="34" charset="-120"/>
              </a:rPr>
              <a:t>Birmingham Conference &amp; Events Centre</a:t>
            </a:r>
            <a:endParaRPr lang="en-US" sz="1300" dirty="0"/>
          </a:p>
        </p:txBody>
      </p:sp>
      <p:pic>
        <p:nvPicPr>
          <p:cNvPr id="11" name="Picture 10">
            <a:extLst>
              <a:ext uri="{FF2B5EF4-FFF2-40B4-BE49-F238E27FC236}">
                <a16:creationId xmlns:a16="http://schemas.microsoft.com/office/drawing/2014/main" id="{A3A91E6B-623D-4C86-3EA4-1E1CA69CF9C6}"/>
              </a:ext>
            </a:extLst>
          </p:cNvPr>
          <p:cNvPicPr>
            <a:picLocks noChangeAspect="1"/>
          </p:cNvPicPr>
          <p:nvPr/>
        </p:nvPicPr>
        <p:blipFill>
          <a:blip r:embed="rId3"/>
          <a:stretch>
            <a:fillRect/>
          </a:stretch>
        </p:blipFill>
        <p:spPr>
          <a:xfrm>
            <a:off x="3715381" y="1378913"/>
            <a:ext cx="4454951" cy="868047"/>
          </a:xfrm>
          <a:prstGeom prst="rect">
            <a:avLst/>
          </a:prstGeom>
        </p:spPr>
      </p:pic>
    </p:spTree>
    <p:extLst>
      <p:ext uri="{BB962C8B-B14F-4D97-AF65-F5344CB8AC3E}">
        <p14:creationId xmlns:p14="http://schemas.microsoft.com/office/powerpoint/2010/main" val="18555984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ADF09994-C118-0B22-A051-60418C86ED69}"/>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ACEF6FC0-0324-0446-BE1B-479405ABE414}"/>
              </a:ext>
            </a:extLst>
          </p:cNvPr>
          <p:cNvSpPr/>
          <p:nvPr/>
        </p:nvSpPr>
        <p:spPr>
          <a:xfrm>
            <a:off x="762000" y="1092200"/>
            <a:ext cx="11734800" cy="139700"/>
          </a:xfrm>
          <a:prstGeom prst="rect">
            <a:avLst/>
          </a:prstGeom>
          <a:noFill/>
          <a:ln/>
        </p:spPr>
        <p:txBody>
          <a:bodyPr wrap="square" lIns="16933" tIns="16933" rIns="16933" bIns="16933" rtlCol="0" anchor="t">
            <a:normAutofit fontScale="92500"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l">
              <a:buNone/>
            </a:pPr>
            <a:r>
              <a:rPr lang="en-US" sz="800" b="1" kern="0" spc="176" dirty="0">
                <a:solidFill>
                  <a:srgbClr val="F8F8F8"/>
                </a:solidFill>
                <a:latin typeface="Arial" pitchFamily="34" charset="0"/>
                <a:ea typeface="Arial" pitchFamily="34" charset="-122"/>
                <a:cs typeface="Arial" pitchFamily="34" charset="-120"/>
              </a:rPr>
              <a:t>BRITISH CARDIOVASCULAR INTERVENTION SOCIETY</a:t>
            </a:r>
            <a:endParaRPr lang="en-US" sz="800" dirty="0"/>
          </a:p>
        </p:txBody>
      </p:sp>
      <p:pic>
        <p:nvPicPr>
          <p:cNvPr id="11" name="Image 1" descr="preencoded.png">
            <a:extLst>
              <a:ext uri="{FF2B5EF4-FFF2-40B4-BE49-F238E27FC236}">
                <a16:creationId xmlns:a16="http://schemas.microsoft.com/office/drawing/2014/main" id="{1E6B693C-C13B-7DD8-8E35-F251043D6AA0}"/>
              </a:ext>
            </a:extLst>
          </p:cNvPr>
          <p:cNvPicPr>
            <a:picLocks noChangeAspect="1"/>
          </p:cNvPicPr>
          <p:nvPr/>
        </p:nvPicPr>
        <p:blipFill>
          <a:blip r:embed="rId3"/>
          <a:stretch>
            <a:fillRect/>
          </a:stretch>
        </p:blipFill>
        <p:spPr>
          <a:xfrm>
            <a:off x="8602762" y="6223000"/>
            <a:ext cx="254000" cy="254000"/>
          </a:xfrm>
          <a:prstGeom prst="rect">
            <a:avLst/>
          </a:prstGeom>
        </p:spPr>
      </p:pic>
      <p:sp>
        <p:nvSpPr>
          <p:cNvPr id="12" name="Text 8">
            <a:extLst>
              <a:ext uri="{FF2B5EF4-FFF2-40B4-BE49-F238E27FC236}">
                <a16:creationId xmlns:a16="http://schemas.microsoft.com/office/drawing/2014/main" id="{95B35807-2FD4-31CB-8C26-A7F7EDF15CD2}"/>
              </a:ext>
            </a:extLst>
          </p:cNvPr>
          <p:cNvSpPr/>
          <p:nvPr/>
        </p:nvSpPr>
        <p:spPr>
          <a:xfrm>
            <a:off x="8945662" y="6254750"/>
            <a:ext cx="2844532" cy="215900"/>
          </a:xfrm>
          <a:prstGeom prst="rect">
            <a:avLst/>
          </a:prstGeom>
          <a:noFill/>
          <a:ln/>
        </p:spPr>
        <p:txBody>
          <a:bodyPr wrap="square" lIns="16933" tIns="16933" rIns="16933" bIns="16933" rtlCol="0" anchor="t">
            <a:normAutofit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l">
              <a:buNone/>
            </a:pPr>
            <a:r>
              <a:rPr lang="en-US" sz="1200" dirty="0">
                <a:solidFill>
                  <a:srgbClr val="F8F8F8"/>
                </a:solidFill>
                <a:latin typeface="Arial" pitchFamily="34" charset="0"/>
                <a:ea typeface="Arial" pitchFamily="34" charset="-122"/>
                <a:cs typeface="Arial" pitchFamily="34" charset="-120"/>
              </a:rPr>
              <a:t>Join the conversation using </a:t>
            </a:r>
            <a:r>
              <a:rPr lang="en-US" sz="1200" b="1" dirty="0">
                <a:solidFill>
                  <a:srgbClr val="F8F8F8"/>
                </a:solidFill>
                <a:latin typeface="Arial" pitchFamily="34" charset="0"/>
                <a:ea typeface="Arial" pitchFamily="34" charset="-122"/>
                <a:cs typeface="Arial" pitchFamily="34" charset="-120"/>
              </a:rPr>
              <a:t>#BCISAHP</a:t>
            </a:r>
            <a:endParaRPr lang="en-US" sz="1200" dirty="0"/>
          </a:p>
        </p:txBody>
      </p:sp>
      <p:pic>
        <p:nvPicPr>
          <p:cNvPr id="14" name="Picture 13">
            <a:extLst>
              <a:ext uri="{FF2B5EF4-FFF2-40B4-BE49-F238E27FC236}">
                <a16:creationId xmlns:a16="http://schemas.microsoft.com/office/drawing/2014/main" id="{780BD44D-36B3-43DF-C4C6-8798251B7AE1}"/>
              </a:ext>
            </a:extLst>
          </p:cNvPr>
          <p:cNvPicPr>
            <a:picLocks noChangeAspect="1"/>
          </p:cNvPicPr>
          <p:nvPr/>
        </p:nvPicPr>
        <p:blipFill>
          <a:blip r:embed="rId4"/>
          <a:stretch>
            <a:fillRect/>
          </a:stretch>
        </p:blipFill>
        <p:spPr>
          <a:xfrm>
            <a:off x="863600" y="405689"/>
            <a:ext cx="2614441" cy="509423"/>
          </a:xfrm>
          <a:prstGeom prst="rect">
            <a:avLst/>
          </a:prstGeom>
        </p:spPr>
      </p:pic>
      <p:sp>
        <p:nvSpPr>
          <p:cNvPr id="5" name="Content Placeholder 2">
            <a:extLst>
              <a:ext uri="{FF2B5EF4-FFF2-40B4-BE49-F238E27FC236}">
                <a16:creationId xmlns:a16="http://schemas.microsoft.com/office/drawing/2014/main" id="{509158CF-69B8-81B0-52FE-C74F0A264326}"/>
              </a:ext>
            </a:extLst>
          </p:cNvPr>
          <p:cNvSpPr txBox="1">
            <a:spLocks/>
          </p:cNvSpPr>
          <p:nvPr/>
        </p:nvSpPr>
        <p:spPr>
          <a:xfrm>
            <a:off x="838200" y="3141680"/>
            <a:ext cx="10515600" cy="570646"/>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5400">
                <a:solidFill>
                  <a:srgbClr val="FFFFFF"/>
                </a:solidFill>
              </a:rPr>
              <a:t>We can all help</a:t>
            </a:r>
            <a:endParaRPr lang="en-GB" sz="5400" dirty="0">
              <a:solidFill>
                <a:srgbClr val="FFFFFF"/>
              </a:solidFill>
            </a:endParaRPr>
          </a:p>
        </p:txBody>
      </p:sp>
    </p:spTree>
    <p:extLst>
      <p:ext uri="{BB962C8B-B14F-4D97-AF65-F5344CB8AC3E}">
        <p14:creationId xmlns:p14="http://schemas.microsoft.com/office/powerpoint/2010/main" val="1837143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70EC3677-22B3-8352-6AE8-8439428CE910}"/>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6E1BF90F-E2D9-DD17-38B3-D8548F442394}"/>
              </a:ext>
            </a:extLst>
          </p:cNvPr>
          <p:cNvSpPr/>
          <p:nvPr/>
        </p:nvSpPr>
        <p:spPr>
          <a:xfrm>
            <a:off x="762000" y="1092200"/>
            <a:ext cx="11734800" cy="139700"/>
          </a:xfrm>
          <a:prstGeom prst="rect">
            <a:avLst/>
          </a:prstGeom>
          <a:noFill/>
          <a:ln/>
        </p:spPr>
        <p:txBody>
          <a:bodyPr wrap="square" lIns="16933" tIns="16933" rIns="16933" bIns="16933" rtlCol="0" anchor="t">
            <a:normAutofit fontScale="92500"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l">
              <a:buNone/>
            </a:pPr>
            <a:r>
              <a:rPr lang="en-US" sz="800" b="1" kern="0" spc="176" dirty="0">
                <a:solidFill>
                  <a:srgbClr val="F8F8F8"/>
                </a:solidFill>
                <a:latin typeface="Arial" pitchFamily="34" charset="0"/>
                <a:ea typeface="Arial" pitchFamily="34" charset="-122"/>
                <a:cs typeface="Arial" pitchFamily="34" charset="-120"/>
              </a:rPr>
              <a:t>BRITISH CARDIOVASCULAR INTERVENTION SOCIETY</a:t>
            </a:r>
            <a:endParaRPr lang="en-US" sz="800" dirty="0"/>
          </a:p>
        </p:txBody>
      </p:sp>
      <p:pic>
        <p:nvPicPr>
          <p:cNvPr id="11" name="Image 1" descr="preencoded.png">
            <a:extLst>
              <a:ext uri="{FF2B5EF4-FFF2-40B4-BE49-F238E27FC236}">
                <a16:creationId xmlns:a16="http://schemas.microsoft.com/office/drawing/2014/main" id="{AD7E2D13-7176-EE8C-C650-A174C5DA65D0}"/>
              </a:ext>
            </a:extLst>
          </p:cNvPr>
          <p:cNvPicPr>
            <a:picLocks noChangeAspect="1"/>
          </p:cNvPicPr>
          <p:nvPr/>
        </p:nvPicPr>
        <p:blipFill>
          <a:blip r:embed="rId3"/>
          <a:stretch>
            <a:fillRect/>
          </a:stretch>
        </p:blipFill>
        <p:spPr>
          <a:xfrm>
            <a:off x="8602762" y="6223000"/>
            <a:ext cx="254000" cy="254000"/>
          </a:xfrm>
          <a:prstGeom prst="rect">
            <a:avLst/>
          </a:prstGeom>
        </p:spPr>
      </p:pic>
      <p:sp>
        <p:nvSpPr>
          <p:cNvPr id="12" name="Text 8">
            <a:extLst>
              <a:ext uri="{FF2B5EF4-FFF2-40B4-BE49-F238E27FC236}">
                <a16:creationId xmlns:a16="http://schemas.microsoft.com/office/drawing/2014/main" id="{A2E7DD70-E683-E3AF-3435-41BD20ABC399}"/>
              </a:ext>
            </a:extLst>
          </p:cNvPr>
          <p:cNvSpPr/>
          <p:nvPr/>
        </p:nvSpPr>
        <p:spPr>
          <a:xfrm>
            <a:off x="8945662" y="6254750"/>
            <a:ext cx="2844532" cy="215900"/>
          </a:xfrm>
          <a:prstGeom prst="rect">
            <a:avLst/>
          </a:prstGeom>
          <a:noFill/>
          <a:ln/>
        </p:spPr>
        <p:txBody>
          <a:bodyPr wrap="square" lIns="16933" tIns="16933" rIns="16933" bIns="16933" rtlCol="0" anchor="t">
            <a:normAutofit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l">
              <a:buNone/>
            </a:pPr>
            <a:r>
              <a:rPr lang="en-US" sz="1200" dirty="0">
                <a:solidFill>
                  <a:srgbClr val="F8F8F8"/>
                </a:solidFill>
                <a:latin typeface="Arial" pitchFamily="34" charset="0"/>
                <a:ea typeface="Arial" pitchFamily="34" charset="-122"/>
                <a:cs typeface="Arial" pitchFamily="34" charset="-120"/>
              </a:rPr>
              <a:t>Join the conversation using </a:t>
            </a:r>
            <a:r>
              <a:rPr lang="en-US" sz="1200" b="1" dirty="0">
                <a:solidFill>
                  <a:srgbClr val="F8F8F8"/>
                </a:solidFill>
                <a:latin typeface="Arial" pitchFamily="34" charset="0"/>
                <a:ea typeface="Arial" pitchFamily="34" charset="-122"/>
                <a:cs typeface="Arial" pitchFamily="34" charset="-120"/>
              </a:rPr>
              <a:t>#BCISAHP</a:t>
            </a:r>
            <a:endParaRPr lang="en-US" sz="1200" dirty="0"/>
          </a:p>
        </p:txBody>
      </p:sp>
      <p:pic>
        <p:nvPicPr>
          <p:cNvPr id="14" name="Picture 13">
            <a:extLst>
              <a:ext uri="{FF2B5EF4-FFF2-40B4-BE49-F238E27FC236}">
                <a16:creationId xmlns:a16="http://schemas.microsoft.com/office/drawing/2014/main" id="{F096E34B-0B92-77F7-B218-747652ECAE30}"/>
              </a:ext>
            </a:extLst>
          </p:cNvPr>
          <p:cNvPicPr>
            <a:picLocks noChangeAspect="1"/>
          </p:cNvPicPr>
          <p:nvPr/>
        </p:nvPicPr>
        <p:blipFill>
          <a:blip r:embed="rId4"/>
          <a:stretch>
            <a:fillRect/>
          </a:stretch>
        </p:blipFill>
        <p:spPr>
          <a:xfrm>
            <a:off x="863600" y="405689"/>
            <a:ext cx="2614441" cy="509423"/>
          </a:xfrm>
          <a:prstGeom prst="rect">
            <a:avLst/>
          </a:prstGeom>
        </p:spPr>
      </p:pic>
      <p:sp>
        <p:nvSpPr>
          <p:cNvPr id="4" name="Content Placeholder 2">
            <a:extLst>
              <a:ext uri="{FF2B5EF4-FFF2-40B4-BE49-F238E27FC236}">
                <a16:creationId xmlns:a16="http://schemas.microsoft.com/office/drawing/2014/main" id="{75026032-4D96-C6F0-E77B-2DE548FA3C9A}"/>
              </a:ext>
            </a:extLst>
          </p:cNvPr>
          <p:cNvSpPr txBox="1">
            <a:spLocks/>
          </p:cNvSpPr>
          <p:nvPr/>
        </p:nvSpPr>
        <p:spPr>
          <a:xfrm>
            <a:off x="838200" y="1825625"/>
            <a:ext cx="10515600"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a:solidFill>
                  <a:srgbClr val="FFFFFF"/>
                </a:solidFill>
              </a:rPr>
              <a:t>Human factors and team dynamics</a:t>
            </a:r>
            <a:endParaRPr lang="en-US"/>
          </a:p>
          <a:p>
            <a:pPr marL="457200" indent="-457200">
              <a:buFont typeface="Calibri" panose="020B0604020202020204" pitchFamily="34" charset="0"/>
              <a:buChar char="-"/>
            </a:pPr>
            <a:r>
              <a:rPr lang="en-GB">
                <a:solidFill>
                  <a:srgbClr val="FFFFFF"/>
                </a:solidFill>
              </a:rPr>
              <a:t>Communication</a:t>
            </a:r>
          </a:p>
          <a:p>
            <a:pPr marL="457200" indent="-457200">
              <a:buFont typeface="Calibri" panose="020B0604020202020204" pitchFamily="34" charset="0"/>
              <a:buChar char="-"/>
            </a:pPr>
            <a:r>
              <a:rPr lang="en-GB">
                <a:solidFill>
                  <a:srgbClr val="FFFFFF"/>
                </a:solidFill>
              </a:rPr>
              <a:t>Leadership</a:t>
            </a:r>
          </a:p>
          <a:p>
            <a:pPr marL="457200" indent="-457200">
              <a:buFont typeface="Calibri" panose="020B0604020202020204" pitchFamily="34" charset="0"/>
              <a:buChar char="-"/>
            </a:pPr>
            <a:r>
              <a:rPr lang="en-GB">
                <a:solidFill>
                  <a:srgbClr val="FFFFFF"/>
                </a:solidFill>
              </a:rPr>
              <a:t>Situational awareness</a:t>
            </a:r>
            <a:endParaRPr lang="en-GB"/>
          </a:p>
        </p:txBody>
      </p:sp>
    </p:spTree>
    <p:extLst>
      <p:ext uri="{BB962C8B-B14F-4D97-AF65-F5344CB8AC3E}">
        <p14:creationId xmlns:p14="http://schemas.microsoft.com/office/powerpoint/2010/main" val="3326936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5DC897D6-D5BF-9679-1A5D-4833ED9F08FC}"/>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F19776FD-C612-6150-9749-E834A7A693E1}"/>
              </a:ext>
            </a:extLst>
          </p:cNvPr>
          <p:cNvSpPr/>
          <p:nvPr/>
        </p:nvSpPr>
        <p:spPr>
          <a:xfrm>
            <a:off x="762000" y="1092200"/>
            <a:ext cx="11734800" cy="139700"/>
          </a:xfrm>
          <a:prstGeom prst="rect">
            <a:avLst/>
          </a:prstGeom>
          <a:noFill/>
          <a:ln/>
        </p:spPr>
        <p:txBody>
          <a:bodyPr wrap="square" lIns="16933" tIns="16933" rIns="16933" bIns="16933" rtlCol="0" anchor="t">
            <a:normAutofit fontScale="92500"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l">
              <a:buNone/>
            </a:pPr>
            <a:r>
              <a:rPr lang="en-US" sz="800" b="1" kern="0" spc="176" dirty="0">
                <a:solidFill>
                  <a:srgbClr val="F8F8F8"/>
                </a:solidFill>
                <a:latin typeface="Arial" pitchFamily="34" charset="0"/>
                <a:ea typeface="Arial" pitchFamily="34" charset="-122"/>
                <a:cs typeface="Arial" pitchFamily="34" charset="-120"/>
              </a:rPr>
              <a:t>BRITISH CARDIOVASCULAR INTERVENTION SOCIETY</a:t>
            </a:r>
            <a:endParaRPr lang="en-US" sz="800" dirty="0"/>
          </a:p>
        </p:txBody>
      </p:sp>
      <p:pic>
        <p:nvPicPr>
          <p:cNvPr id="11" name="Image 1" descr="preencoded.png">
            <a:extLst>
              <a:ext uri="{FF2B5EF4-FFF2-40B4-BE49-F238E27FC236}">
                <a16:creationId xmlns:a16="http://schemas.microsoft.com/office/drawing/2014/main" id="{53C3E216-B10C-F0A2-B132-19BE0829BBB5}"/>
              </a:ext>
            </a:extLst>
          </p:cNvPr>
          <p:cNvPicPr>
            <a:picLocks noChangeAspect="1"/>
          </p:cNvPicPr>
          <p:nvPr/>
        </p:nvPicPr>
        <p:blipFill>
          <a:blip r:embed="rId3"/>
          <a:stretch>
            <a:fillRect/>
          </a:stretch>
        </p:blipFill>
        <p:spPr>
          <a:xfrm>
            <a:off x="8602762" y="6223000"/>
            <a:ext cx="254000" cy="254000"/>
          </a:xfrm>
          <a:prstGeom prst="rect">
            <a:avLst/>
          </a:prstGeom>
        </p:spPr>
      </p:pic>
      <p:sp>
        <p:nvSpPr>
          <p:cNvPr id="12" name="Text 8">
            <a:extLst>
              <a:ext uri="{FF2B5EF4-FFF2-40B4-BE49-F238E27FC236}">
                <a16:creationId xmlns:a16="http://schemas.microsoft.com/office/drawing/2014/main" id="{A64DE36E-E662-4AEB-71F9-527D0FDC6C13}"/>
              </a:ext>
            </a:extLst>
          </p:cNvPr>
          <p:cNvSpPr/>
          <p:nvPr/>
        </p:nvSpPr>
        <p:spPr>
          <a:xfrm>
            <a:off x="8945662" y="6254750"/>
            <a:ext cx="2844532" cy="215900"/>
          </a:xfrm>
          <a:prstGeom prst="rect">
            <a:avLst/>
          </a:prstGeom>
          <a:noFill/>
          <a:ln/>
        </p:spPr>
        <p:txBody>
          <a:bodyPr wrap="square" lIns="16933" tIns="16933" rIns="16933" bIns="16933" rtlCol="0" anchor="t">
            <a:normAutofit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l">
              <a:buNone/>
            </a:pPr>
            <a:r>
              <a:rPr lang="en-US" sz="1200" dirty="0">
                <a:solidFill>
                  <a:srgbClr val="F8F8F8"/>
                </a:solidFill>
                <a:latin typeface="Arial" pitchFamily="34" charset="0"/>
                <a:ea typeface="Arial" pitchFamily="34" charset="-122"/>
                <a:cs typeface="Arial" pitchFamily="34" charset="-120"/>
              </a:rPr>
              <a:t>Join the conversation using </a:t>
            </a:r>
            <a:r>
              <a:rPr lang="en-US" sz="1200" b="1" dirty="0">
                <a:solidFill>
                  <a:srgbClr val="F8F8F8"/>
                </a:solidFill>
                <a:latin typeface="Arial" pitchFamily="34" charset="0"/>
                <a:ea typeface="Arial" pitchFamily="34" charset="-122"/>
                <a:cs typeface="Arial" pitchFamily="34" charset="-120"/>
              </a:rPr>
              <a:t>#BCISAHP</a:t>
            </a:r>
            <a:endParaRPr lang="en-US" sz="1200" dirty="0"/>
          </a:p>
        </p:txBody>
      </p:sp>
      <p:pic>
        <p:nvPicPr>
          <p:cNvPr id="14" name="Picture 13">
            <a:extLst>
              <a:ext uri="{FF2B5EF4-FFF2-40B4-BE49-F238E27FC236}">
                <a16:creationId xmlns:a16="http://schemas.microsoft.com/office/drawing/2014/main" id="{78A8CFDB-F4BE-09F6-3735-5446AA6F8F6C}"/>
              </a:ext>
            </a:extLst>
          </p:cNvPr>
          <p:cNvPicPr>
            <a:picLocks noChangeAspect="1"/>
          </p:cNvPicPr>
          <p:nvPr/>
        </p:nvPicPr>
        <p:blipFill>
          <a:blip r:embed="rId4"/>
          <a:stretch>
            <a:fillRect/>
          </a:stretch>
        </p:blipFill>
        <p:spPr>
          <a:xfrm>
            <a:off x="863600" y="405689"/>
            <a:ext cx="2614441" cy="509423"/>
          </a:xfrm>
          <a:prstGeom prst="rect">
            <a:avLst/>
          </a:prstGeom>
        </p:spPr>
      </p:pic>
      <p:sp>
        <p:nvSpPr>
          <p:cNvPr id="5" name="Content Placeholder 2">
            <a:extLst>
              <a:ext uri="{FF2B5EF4-FFF2-40B4-BE49-F238E27FC236}">
                <a16:creationId xmlns:a16="http://schemas.microsoft.com/office/drawing/2014/main" id="{ECF6525A-7341-8CAC-D477-C12059760C2A}"/>
              </a:ext>
            </a:extLst>
          </p:cNvPr>
          <p:cNvSpPr txBox="1">
            <a:spLocks/>
          </p:cNvSpPr>
          <p:nvPr/>
        </p:nvSpPr>
        <p:spPr>
          <a:xfrm>
            <a:off x="838200" y="3141680"/>
            <a:ext cx="10515600" cy="570646"/>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5400" dirty="0">
                <a:solidFill>
                  <a:srgbClr val="FFFFFF"/>
                </a:solidFill>
              </a:rPr>
              <a:t>A flattened </a:t>
            </a:r>
            <a:r>
              <a:rPr lang="en-GB" sz="5400">
                <a:solidFill>
                  <a:srgbClr val="FFFFFF"/>
                </a:solidFill>
              </a:rPr>
              <a:t>hierarchy</a:t>
            </a:r>
            <a:endParaRPr lang="en-US" sz="5400" dirty="0" err="1">
              <a:solidFill>
                <a:srgbClr val="FFFFFF"/>
              </a:solidFill>
            </a:endParaRPr>
          </a:p>
        </p:txBody>
      </p:sp>
    </p:spTree>
    <p:extLst>
      <p:ext uri="{BB962C8B-B14F-4D97-AF65-F5344CB8AC3E}">
        <p14:creationId xmlns:p14="http://schemas.microsoft.com/office/powerpoint/2010/main" val="12604204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6">
    <p:bg>
      <p:bgPr>
        <a:solidFill>
          <a:srgbClr val="030D27"/>
        </a:solidFill>
        <a:effectLst/>
      </p:bgPr>
    </p:bg>
    <p:spTree>
      <p:nvGrpSpPr>
        <p:cNvPr id="1" name=""/>
        <p:cNvGrpSpPr/>
        <p:nvPr/>
      </p:nvGrpSpPr>
      <p:grpSpPr>
        <a:xfrm>
          <a:off x="0" y="0"/>
          <a:ext cx="0" cy="0"/>
          <a:chOff x="0" y="0"/>
          <a:chExt cx="0" cy="0"/>
        </a:xfrm>
      </p:grpSpPr>
      <p:sp>
        <p:nvSpPr>
          <p:cNvPr id="2" name="Text 0"/>
          <p:cNvSpPr/>
          <p:nvPr/>
        </p:nvSpPr>
        <p:spPr>
          <a:xfrm>
            <a:off x="4215487" y="2801468"/>
            <a:ext cx="3454737" cy="819150"/>
          </a:xfrm>
          <a:prstGeom prst="rect">
            <a:avLst/>
          </a:prstGeom>
          <a:noFill/>
          <a:ln/>
        </p:spPr>
        <p:txBody>
          <a:bodyPr wrap="square" lIns="16933" tIns="16933" rIns="16933" bIns="16933" rtlCol="0" anchor="t">
            <a:normAutofit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ctr">
              <a:buNone/>
            </a:pPr>
            <a:r>
              <a:rPr lang="en-US" sz="5400" b="1" kern="0" spc="-54" dirty="0">
                <a:solidFill>
                  <a:srgbClr val="F8F8F8"/>
                </a:solidFill>
                <a:latin typeface="Arial" pitchFamily="34" charset="0"/>
                <a:ea typeface="Arial" pitchFamily="34" charset="-122"/>
                <a:cs typeface="Arial" pitchFamily="34" charset="-120"/>
              </a:rPr>
              <a:t>Thank you</a:t>
            </a:r>
            <a:endParaRPr lang="en-US" sz="5400" dirty="0"/>
          </a:p>
        </p:txBody>
      </p:sp>
      <p:pic>
        <p:nvPicPr>
          <p:cNvPr id="5" name="Image 0" descr="preencoded.png"/>
          <p:cNvPicPr>
            <a:picLocks noChangeAspect="1"/>
          </p:cNvPicPr>
          <p:nvPr/>
        </p:nvPicPr>
        <p:blipFill>
          <a:blip r:embed="rId3"/>
          <a:stretch>
            <a:fillRect/>
          </a:stretch>
        </p:blipFill>
        <p:spPr>
          <a:xfrm>
            <a:off x="3934194" y="3947433"/>
            <a:ext cx="279400" cy="279400"/>
          </a:xfrm>
          <a:prstGeom prst="rect">
            <a:avLst/>
          </a:prstGeom>
        </p:spPr>
      </p:pic>
      <p:sp>
        <p:nvSpPr>
          <p:cNvPr id="6" name="Text 3"/>
          <p:cNvSpPr/>
          <p:nvPr/>
        </p:nvSpPr>
        <p:spPr>
          <a:xfrm>
            <a:off x="4215487" y="3981451"/>
            <a:ext cx="3634274" cy="241300"/>
          </a:xfrm>
          <a:prstGeom prst="rect">
            <a:avLst/>
          </a:prstGeom>
          <a:noFill/>
          <a:ln/>
        </p:spPr>
        <p:txBody>
          <a:bodyPr wrap="square" lIns="16933" tIns="16933" rIns="16933" bIns="16933" rtlCol="0" anchor="t">
            <a:normAutofit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ctr">
              <a:buNone/>
            </a:pPr>
            <a:r>
              <a:rPr lang="en-US" sz="1500" b="1" dirty="0">
                <a:solidFill>
                  <a:srgbClr val="F8F8F8"/>
                </a:solidFill>
                <a:latin typeface="Arial" pitchFamily="34" charset="0"/>
                <a:ea typeface="Arial" pitchFamily="34" charset="-122"/>
                <a:cs typeface="Arial" pitchFamily="34" charset="-120"/>
              </a:rPr>
              <a:t>Join the conversation using #BCISAHP</a:t>
            </a:r>
            <a:endParaRPr lang="en-US" sz="1500" dirty="0"/>
          </a:p>
        </p:txBody>
      </p:sp>
      <p:pic>
        <p:nvPicPr>
          <p:cNvPr id="8" name="Picture 7">
            <a:extLst>
              <a:ext uri="{FF2B5EF4-FFF2-40B4-BE49-F238E27FC236}">
                <a16:creationId xmlns:a16="http://schemas.microsoft.com/office/drawing/2014/main" id="{7D3AD1D9-2F73-73C6-B73F-7A7A318381EF}"/>
              </a:ext>
            </a:extLst>
          </p:cNvPr>
          <p:cNvPicPr>
            <a:picLocks noChangeAspect="1"/>
          </p:cNvPicPr>
          <p:nvPr/>
        </p:nvPicPr>
        <p:blipFill>
          <a:blip r:embed="rId4"/>
          <a:stretch>
            <a:fillRect/>
          </a:stretch>
        </p:blipFill>
        <p:spPr>
          <a:xfrm>
            <a:off x="3715381" y="1625759"/>
            <a:ext cx="4454951" cy="86804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30D27"/>
        </a:solidFill>
        <a:effectLst/>
      </p:bgPr>
    </p:bg>
    <p:spTree>
      <p:nvGrpSpPr>
        <p:cNvPr id="1" name=""/>
        <p:cNvGrpSpPr/>
        <p:nvPr/>
      </p:nvGrpSpPr>
      <p:grpSpPr>
        <a:xfrm>
          <a:off x="0" y="0"/>
          <a:ext cx="0" cy="0"/>
          <a:chOff x="0" y="0"/>
          <a:chExt cx="0" cy="0"/>
        </a:xfrm>
      </p:grpSpPr>
      <p:sp>
        <p:nvSpPr>
          <p:cNvPr id="3" name="Text 0"/>
          <p:cNvSpPr/>
          <p:nvPr/>
        </p:nvSpPr>
        <p:spPr>
          <a:xfrm>
            <a:off x="762000" y="1092200"/>
            <a:ext cx="11734800" cy="139700"/>
          </a:xfrm>
          <a:prstGeom prst="rect">
            <a:avLst/>
          </a:prstGeom>
          <a:noFill/>
          <a:ln/>
        </p:spPr>
        <p:txBody>
          <a:bodyPr wrap="square" lIns="16933" tIns="16933" rIns="16933" bIns="16933" rtlCol="0" anchor="t">
            <a:normAutofit fontScale="92500"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l">
              <a:buNone/>
            </a:pPr>
            <a:r>
              <a:rPr lang="en-US" sz="800" b="1" kern="0" spc="176" dirty="0">
                <a:solidFill>
                  <a:srgbClr val="F8F8F8"/>
                </a:solidFill>
                <a:latin typeface="Arial" pitchFamily="34" charset="0"/>
                <a:ea typeface="Arial" pitchFamily="34" charset="-122"/>
                <a:cs typeface="Arial" pitchFamily="34" charset="-120"/>
              </a:rPr>
              <a:t>BRITISH CARDIOVASCULAR INTERVENTION SOCIETY</a:t>
            </a:r>
            <a:endParaRPr lang="en-US" sz="800" dirty="0"/>
          </a:p>
        </p:txBody>
      </p:sp>
      <p:sp>
        <p:nvSpPr>
          <p:cNvPr id="4" name="Text 1"/>
          <p:cNvSpPr/>
          <p:nvPr/>
        </p:nvSpPr>
        <p:spPr>
          <a:xfrm>
            <a:off x="762000" y="1816100"/>
            <a:ext cx="11734800" cy="495300"/>
          </a:xfrm>
          <a:prstGeom prst="rect">
            <a:avLst/>
          </a:prstGeom>
          <a:noFill/>
          <a:ln/>
        </p:spPr>
        <p:txBody>
          <a:bodyPr wrap="square" lIns="16933" tIns="16933" rIns="16933" bIns="16933" rtlCol="0" anchor="t">
            <a:normAutofit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l">
              <a:buNone/>
            </a:pPr>
            <a:r>
              <a:rPr lang="en-US" sz="3200" b="1" dirty="0">
                <a:solidFill>
                  <a:srgbClr val="F8F8F8"/>
                </a:solidFill>
                <a:latin typeface="Arial" pitchFamily="34" charset="0"/>
                <a:ea typeface="Arial" pitchFamily="34" charset="-122"/>
                <a:cs typeface="Arial" pitchFamily="34" charset="-120"/>
              </a:rPr>
              <a:t>Declaration of Interests</a:t>
            </a:r>
            <a:endParaRPr lang="en-US" sz="3200" dirty="0"/>
          </a:p>
        </p:txBody>
      </p:sp>
      <p:sp>
        <p:nvSpPr>
          <p:cNvPr id="5" name="Shape 2"/>
          <p:cNvSpPr/>
          <p:nvPr/>
        </p:nvSpPr>
        <p:spPr>
          <a:xfrm>
            <a:off x="762000" y="2387600"/>
            <a:ext cx="609600" cy="38100"/>
          </a:xfrm>
          <a:prstGeom prst="rect">
            <a:avLst/>
          </a:prstGeom>
          <a:solidFill>
            <a:srgbClr val="D0021B"/>
          </a:solidFill>
          <a:ln/>
        </p:spPr>
        <p:txBody>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6" name="Text 3"/>
          <p:cNvSpPr/>
          <p:nvPr/>
        </p:nvSpPr>
        <p:spPr>
          <a:xfrm>
            <a:off x="762000" y="2768600"/>
            <a:ext cx="11734800" cy="228600"/>
          </a:xfrm>
          <a:prstGeom prst="rect">
            <a:avLst/>
          </a:prstGeom>
          <a:noFill/>
          <a:ln/>
        </p:spPr>
        <p:txBody>
          <a:bodyPr wrap="square" lIns="16933" tIns="16933" rIns="16933" bIns="16933" rtlCol="0" anchor="t">
            <a:normAutofit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l">
              <a:buNone/>
            </a:pPr>
            <a:r>
              <a:rPr lang="en-US" sz="1400" b="1" dirty="0">
                <a:solidFill>
                  <a:srgbClr val="F8F8F8">
                    <a:alpha val="55000"/>
                  </a:srgbClr>
                </a:solidFill>
                <a:latin typeface="Arial" pitchFamily="34" charset="0"/>
                <a:ea typeface="Arial" pitchFamily="34" charset="-122"/>
                <a:cs typeface="Arial" pitchFamily="34" charset="-120"/>
              </a:rPr>
              <a:t>Please keep one statement and delete the other.</a:t>
            </a:r>
            <a:endParaRPr lang="en-US" sz="1400" dirty="0"/>
          </a:p>
        </p:txBody>
      </p:sp>
      <p:sp>
        <p:nvSpPr>
          <p:cNvPr id="7" name="Shape 4"/>
          <p:cNvSpPr/>
          <p:nvPr/>
        </p:nvSpPr>
        <p:spPr>
          <a:xfrm>
            <a:off x="762000" y="3327400"/>
            <a:ext cx="101600" cy="101600"/>
          </a:xfrm>
          <a:prstGeom prst="rect">
            <a:avLst/>
          </a:prstGeom>
          <a:solidFill>
            <a:srgbClr val="D0021B"/>
          </a:solidFill>
          <a:ln/>
        </p:spPr>
        <p:txBody>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8" name="Text 5"/>
          <p:cNvSpPr/>
          <p:nvPr/>
        </p:nvSpPr>
        <p:spPr>
          <a:xfrm>
            <a:off x="1016000" y="3225800"/>
            <a:ext cx="4923225" cy="355600"/>
          </a:xfrm>
          <a:prstGeom prst="rect">
            <a:avLst/>
          </a:prstGeom>
          <a:noFill/>
          <a:ln/>
        </p:spPr>
        <p:txBody>
          <a:bodyPr wrap="square" lIns="16933" tIns="16933" rIns="16933" bIns="16933" rtlCol="0" anchor="t">
            <a:normAutofit fontScale="92500" lnSpcReduction="2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l">
              <a:lnSpc>
                <a:spcPct val="130000"/>
              </a:lnSpc>
              <a:buNone/>
            </a:pPr>
            <a:r>
              <a:rPr lang="en-US" sz="2000" b="1" dirty="0">
                <a:solidFill>
                  <a:srgbClr val="F8F8F8"/>
                </a:solidFill>
                <a:latin typeface="Arial" pitchFamily="34" charset="0"/>
                <a:ea typeface="Arial" pitchFamily="34" charset="-122"/>
                <a:cs typeface="Arial" pitchFamily="34" charset="-120"/>
              </a:rPr>
              <a:t>I have no conflicts of interest to declare.</a:t>
            </a:r>
            <a:endParaRPr lang="en-US" sz="2000" dirty="0"/>
          </a:p>
        </p:txBody>
      </p:sp>
      <p:pic>
        <p:nvPicPr>
          <p:cNvPr id="11" name="Image 1" descr="preencoded.png"/>
          <p:cNvPicPr>
            <a:picLocks noChangeAspect="1"/>
          </p:cNvPicPr>
          <p:nvPr/>
        </p:nvPicPr>
        <p:blipFill>
          <a:blip r:embed="rId3"/>
          <a:stretch>
            <a:fillRect/>
          </a:stretch>
        </p:blipFill>
        <p:spPr>
          <a:xfrm>
            <a:off x="8602762" y="6223000"/>
            <a:ext cx="254000" cy="254000"/>
          </a:xfrm>
          <a:prstGeom prst="rect">
            <a:avLst/>
          </a:prstGeom>
        </p:spPr>
      </p:pic>
      <p:sp>
        <p:nvSpPr>
          <p:cNvPr id="12" name="Text 8"/>
          <p:cNvSpPr/>
          <p:nvPr/>
        </p:nvSpPr>
        <p:spPr>
          <a:xfrm>
            <a:off x="8945662" y="6254750"/>
            <a:ext cx="2844532" cy="215900"/>
          </a:xfrm>
          <a:prstGeom prst="rect">
            <a:avLst/>
          </a:prstGeom>
          <a:noFill/>
          <a:ln/>
        </p:spPr>
        <p:txBody>
          <a:bodyPr wrap="square" lIns="16933" tIns="16933" rIns="16933" bIns="16933" rtlCol="0" anchor="t">
            <a:normAutofit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l">
              <a:buNone/>
            </a:pPr>
            <a:r>
              <a:rPr lang="en-US" sz="1200" dirty="0">
                <a:solidFill>
                  <a:srgbClr val="F8F8F8"/>
                </a:solidFill>
                <a:latin typeface="Arial" pitchFamily="34" charset="0"/>
                <a:ea typeface="Arial" pitchFamily="34" charset="-122"/>
                <a:cs typeface="Arial" pitchFamily="34" charset="-120"/>
              </a:rPr>
              <a:t>Join the conversation using </a:t>
            </a:r>
            <a:r>
              <a:rPr lang="en-US" sz="1200" b="1" dirty="0">
                <a:solidFill>
                  <a:srgbClr val="F8F8F8"/>
                </a:solidFill>
                <a:latin typeface="Arial" pitchFamily="34" charset="0"/>
                <a:ea typeface="Arial" pitchFamily="34" charset="-122"/>
                <a:cs typeface="Arial" pitchFamily="34" charset="-120"/>
              </a:rPr>
              <a:t>#BCISAHP</a:t>
            </a:r>
            <a:endParaRPr lang="en-US" sz="1200" dirty="0"/>
          </a:p>
        </p:txBody>
      </p:sp>
      <p:pic>
        <p:nvPicPr>
          <p:cNvPr id="14" name="Picture 13">
            <a:extLst>
              <a:ext uri="{FF2B5EF4-FFF2-40B4-BE49-F238E27FC236}">
                <a16:creationId xmlns:a16="http://schemas.microsoft.com/office/drawing/2014/main" id="{C559AB50-C146-5C2D-A1A2-DC4EEBE34078}"/>
              </a:ext>
            </a:extLst>
          </p:cNvPr>
          <p:cNvPicPr>
            <a:picLocks noChangeAspect="1"/>
          </p:cNvPicPr>
          <p:nvPr/>
        </p:nvPicPr>
        <p:blipFill>
          <a:blip r:embed="rId4"/>
          <a:stretch>
            <a:fillRect/>
          </a:stretch>
        </p:blipFill>
        <p:spPr>
          <a:xfrm>
            <a:off x="863600" y="405689"/>
            <a:ext cx="2614441" cy="509423"/>
          </a:xfrm>
          <a:prstGeom prst="rect">
            <a:avLst/>
          </a:prstGeom>
        </p:spPr>
      </p:pic>
    </p:spTree>
    <p:extLst>
      <p:ext uri="{BB962C8B-B14F-4D97-AF65-F5344CB8AC3E}">
        <p14:creationId xmlns:p14="http://schemas.microsoft.com/office/powerpoint/2010/main" val="3110855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2E627139-3179-4919-56CA-92CCB53B5A70}"/>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38A127AB-3EFC-2ACC-E11C-6DD93FEEC7C2}"/>
              </a:ext>
            </a:extLst>
          </p:cNvPr>
          <p:cNvSpPr/>
          <p:nvPr/>
        </p:nvSpPr>
        <p:spPr>
          <a:xfrm>
            <a:off x="3131418" y="2520355"/>
            <a:ext cx="5929065" cy="177800"/>
          </a:xfrm>
          <a:prstGeom prst="rect">
            <a:avLst/>
          </a:prstGeom>
          <a:noFill/>
          <a:ln/>
        </p:spPr>
        <p:txBody>
          <a:bodyPr wrap="square" lIns="16933" tIns="16933" rIns="16933" bIns="16933" rtlCol="0" anchor="t">
            <a:normAutofit fontScale="92500"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ctr">
              <a:buNone/>
            </a:pPr>
            <a:r>
              <a:rPr lang="en-US" sz="1050" b="1" kern="0" spc="357" dirty="0">
                <a:solidFill>
                  <a:srgbClr val="F8F8F8"/>
                </a:solidFill>
                <a:latin typeface="Arial" pitchFamily="34" charset="0"/>
                <a:ea typeface="Arial" pitchFamily="34" charset="-122"/>
                <a:cs typeface="Arial" pitchFamily="34" charset="-120"/>
              </a:rPr>
              <a:t>BRITISH CARDIOVASCULAR INTERVENTION SOCIETY</a:t>
            </a:r>
            <a:endParaRPr lang="en-US" sz="1050" dirty="0"/>
          </a:p>
        </p:txBody>
      </p:sp>
      <p:sp>
        <p:nvSpPr>
          <p:cNvPr id="4" name="Text 1">
            <a:extLst>
              <a:ext uri="{FF2B5EF4-FFF2-40B4-BE49-F238E27FC236}">
                <a16:creationId xmlns:a16="http://schemas.microsoft.com/office/drawing/2014/main" id="{DDC65BA9-E09E-36B8-201E-CAF71DE4E2C7}"/>
              </a:ext>
            </a:extLst>
          </p:cNvPr>
          <p:cNvSpPr/>
          <p:nvPr/>
        </p:nvSpPr>
        <p:spPr>
          <a:xfrm>
            <a:off x="4118154" y="3129955"/>
            <a:ext cx="3955693" cy="222250"/>
          </a:xfrm>
          <a:prstGeom prst="rect">
            <a:avLst/>
          </a:prstGeom>
          <a:noFill/>
          <a:ln/>
        </p:spPr>
        <p:txBody>
          <a:bodyPr wrap="square" lIns="16933" tIns="16933" rIns="16933" bIns="16933" rtlCol="0" anchor="t">
            <a:normAutofit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ctr">
              <a:buNone/>
            </a:pPr>
            <a:r>
              <a:rPr lang="en-US" sz="1300" b="1" kern="0" spc="286" dirty="0">
                <a:solidFill>
                  <a:srgbClr val="D0021B"/>
                </a:solidFill>
                <a:latin typeface="Arial" pitchFamily="34" charset="0"/>
                <a:ea typeface="Arial" pitchFamily="34" charset="-122"/>
                <a:cs typeface="Arial" pitchFamily="34" charset="-120"/>
              </a:rPr>
              <a:t>AHP ANNUAL CONFERENCE 2026</a:t>
            </a:r>
            <a:endParaRPr lang="en-US" sz="1300" dirty="0"/>
          </a:p>
        </p:txBody>
      </p:sp>
      <p:sp>
        <p:nvSpPr>
          <p:cNvPr id="5" name="Text 2">
            <a:extLst>
              <a:ext uri="{FF2B5EF4-FFF2-40B4-BE49-F238E27FC236}">
                <a16:creationId xmlns:a16="http://schemas.microsoft.com/office/drawing/2014/main" id="{06460ACF-0F83-C962-9A43-C28B264CD78F}"/>
              </a:ext>
            </a:extLst>
          </p:cNvPr>
          <p:cNvSpPr/>
          <p:nvPr/>
        </p:nvSpPr>
        <p:spPr>
          <a:xfrm>
            <a:off x="3336489" y="3542705"/>
            <a:ext cx="5519023" cy="585391"/>
          </a:xfrm>
          <a:prstGeom prst="rect">
            <a:avLst/>
          </a:prstGeom>
          <a:noFill/>
          <a:ln/>
        </p:spPr>
        <p:txBody>
          <a:bodyPr wrap="square" lIns="16933" tIns="16933" rIns="16933" bIns="16933" rtlCol="0" anchor="t">
            <a:normAutofit fontScale="47500" lnSpcReduction="2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ct val="105000"/>
              </a:lnSpc>
            </a:pPr>
            <a:r>
              <a:rPr lang="en-US" sz="4200" b="1" i="1" kern="0" spc="-42">
                <a:solidFill>
                  <a:srgbClr val="F8F8F8"/>
                </a:solidFill>
                <a:latin typeface="Arial"/>
                <a:cs typeface="Arial"/>
              </a:rPr>
              <a:t>Who is the most important person in the Cath Lab?</a:t>
            </a:r>
            <a:endParaRPr lang="en-US" sz="4200" i="1" dirty="0"/>
          </a:p>
        </p:txBody>
      </p:sp>
      <p:sp>
        <p:nvSpPr>
          <p:cNvPr id="6" name="Text 3">
            <a:extLst>
              <a:ext uri="{FF2B5EF4-FFF2-40B4-BE49-F238E27FC236}">
                <a16:creationId xmlns:a16="http://schemas.microsoft.com/office/drawing/2014/main" id="{53B15E6C-8856-AAD7-1864-DACD2E22BD28}"/>
              </a:ext>
            </a:extLst>
          </p:cNvPr>
          <p:cNvSpPr/>
          <p:nvPr/>
        </p:nvSpPr>
        <p:spPr>
          <a:xfrm>
            <a:off x="3715380" y="4332489"/>
            <a:ext cx="4393565" cy="304800"/>
          </a:xfrm>
          <a:prstGeom prst="rect">
            <a:avLst/>
          </a:prstGeom>
          <a:noFill/>
          <a:ln/>
        </p:spPr>
        <p:txBody>
          <a:bodyPr wrap="square" lIns="16933" tIns="16933" rIns="16933" bIns="16933" rtlCol="0" anchor="t">
            <a:normAutofit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US" sz="1800">
                <a:solidFill>
                  <a:srgbClr val="F8F8F8">
                    <a:alpha val="62000"/>
                  </a:srgbClr>
                </a:solidFill>
                <a:latin typeface="Arial"/>
                <a:ea typeface="Arial" pitchFamily="34" charset="-122"/>
                <a:cs typeface="Arial"/>
              </a:rPr>
              <a:t>Sam Jones · Radiographer · TSDFT</a:t>
            </a:r>
            <a:endParaRPr lang="en-US" sz="1800">
              <a:solidFill>
                <a:srgbClr val="F8F8F8">
                  <a:alpha val="62000"/>
                </a:srgbClr>
              </a:solidFill>
              <a:latin typeface="Arial"/>
              <a:cs typeface="Arial"/>
            </a:endParaRPr>
          </a:p>
        </p:txBody>
      </p:sp>
      <p:sp>
        <p:nvSpPr>
          <p:cNvPr id="7" name="Text 4">
            <a:extLst>
              <a:ext uri="{FF2B5EF4-FFF2-40B4-BE49-F238E27FC236}">
                <a16:creationId xmlns:a16="http://schemas.microsoft.com/office/drawing/2014/main" id="{C3B52E62-58FE-3C12-313E-F511A9184926}"/>
              </a:ext>
            </a:extLst>
          </p:cNvPr>
          <p:cNvSpPr/>
          <p:nvPr/>
        </p:nvSpPr>
        <p:spPr>
          <a:xfrm>
            <a:off x="3715380" y="5118696"/>
            <a:ext cx="1332935" cy="222250"/>
          </a:xfrm>
          <a:prstGeom prst="rect">
            <a:avLst/>
          </a:prstGeom>
          <a:noFill/>
          <a:ln/>
        </p:spPr>
        <p:txBody>
          <a:bodyPr wrap="square" lIns="16933" tIns="16933" rIns="16933" bIns="16933" rtlCol="0" anchor="t">
            <a:normAutofit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ctr">
              <a:buNone/>
            </a:pPr>
            <a:r>
              <a:rPr lang="en-US" sz="1300" b="1" dirty="0">
                <a:solidFill>
                  <a:srgbClr val="F8F8F8"/>
                </a:solidFill>
                <a:latin typeface="Arial" pitchFamily="34" charset="0"/>
                <a:ea typeface="Arial" pitchFamily="34" charset="-122"/>
                <a:cs typeface="Arial" pitchFamily="34" charset="-120"/>
              </a:rPr>
              <a:t>13–14 July 2026</a:t>
            </a:r>
            <a:endParaRPr lang="en-US" sz="1300" dirty="0"/>
          </a:p>
        </p:txBody>
      </p:sp>
      <p:sp>
        <p:nvSpPr>
          <p:cNvPr id="8" name="Shape 5">
            <a:extLst>
              <a:ext uri="{FF2B5EF4-FFF2-40B4-BE49-F238E27FC236}">
                <a16:creationId xmlns:a16="http://schemas.microsoft.com/office/drawing/2014/main" id="{58C724C7-6687-7978-623F-3F50AD6BCC7E}"/>
              </a:ext>
            </a:extLst>
          </p:cNvPr>
          <p:cNvSpPr/>
          <p:nvPr/>
        </p:nvSpPr>
        <p:spPr>
          <a:xfrm>
            <a:off x="5165527" y="5194896"/>
            <a:ext cx="44450" cy="44450"/>
          </a:xfrm>
          <a:prstGeom prst="ellipse">
            <a:avLst/>
          </a:prstGeom>
          <a:solidFill>
            <a:srgbClr val="D0021B"/>
          </a:solidFill>
          <a:ln/>
        </p:spPr>
        <p:txBody>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GB" sz="800"/>
          </a:p>
        </p:txBody>
      </p:sp>
      <p:sp>
        <p:nvSpPr>
          <p:cNvPr id="9" name="Text 6">
            <a:extLst>
              <a:ext uri="{FF2B5EF4-FFF2-40B4-BE49-F238E27FC236}">
                <a16:creationId xmlns:a16="http://schemas.microsoft.com/office/drawing/2014/main" id="{677C32DA-941C-B78D-C1C4-2C2816F85602}"/>
              </a:ext>
            </a:extLst>
          </p:cNvPr>
          <p:cNvSpPr/>
          <p:nvPr/>
        </p:nvSpPr>
        <p:spPr>
          <a:xfrm>
            <a:off x="5236364" y="5118696"/>
            <a:ext cx="3331081" cy="222250"/>
          </a:xfrm>
          <a:prstGeom prst="rect">
            <a:avLst/>
          </a:prstGeom>
          <a:noFill/>
          <a:ln/>
        </p:spPr>
        <p:txBody>
          <a:bodyPr wrap="square" lIns="16933" tIns="16933" rIns="16933" bIns="16933" rtlCol="0" anchor="t">
            <a:normAutofit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ctr">
              <a:buNone/>
            </a:pPr>
            <a:r>
              <a:rPr lang="en-US" sz="1300" b="1" dirty="0">
                <a:solidFill>
                  <a:srgbClr val="F8F8F8"/>
                </a:solidFill>
                <a:latin typeface="Arial" pitchFamily="34" charset="0"/>
                <a:ea typeface="Arial" pitchFamily="34" charset="-122"/>
                <a:cs typeface="Arial" pitchFamily="34" charset="-120"/>
              </a:rPr>
              <a:t>Birmingham Conference &amp; Events Centre</a:t>
            </a:r>
            <a:endParaRPr lang="en-US" sz="1300" dirty="0"/>
          </a:p>
        </p:txBody>
      </p:sp>
      <p:pic>
        <p:nvPicPr>
          <p:cNvPr id="11" name="Picture 10">
            <a:extLst>
              <a:ext uri="{FF2B5EF4-FFF2-40B4-BE49-F238E27FC236}">
                <a16:creationId xmlns:a16="http://schemas.microsoft.com/office/drawing/2014/main" id="{1D760878-C433-E155-54FB-D46CD83A5560}"/>
              </a:ext>
            </a:extLst>
          </p:cNvPr>
          <p:cNvPicPr>
            <a:picLocks noChangeAspect="1"/>
          </p:cNvPicPr>
          <p:nvPr/>
        </p:nvPicPr>
        <p:blipFill>
          <a:blip r:embed="rId3"/>
          <a:stretch>
            <a:fillRect/>
          </a:stretch>
        </p:blipFill>
        <p:spPr>
          <a:xfrm>
            <a:off x="3715381" y="1378913"/>
            <a:ext cx="4454951" cy="868047"/>
          </a:xfrm>
          <a:prstGeom prst="rect">
            <a:avLst/>
          </a:prstGeom>
        </p:spPr>
      </p:pic>
    </p:spTree>
    <p:extLst>
      <p:ext uri="{BB962C8B-B14F-4D97-AF65-F5344CB8AC3E}">
        <p14:creationId xmlns:p14="http://schemas.microsoft.com/office/powerpoint/2010/main" val="42194611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6D8D31DF-2699-C052-A4AF-274BD6C81B2F}"/>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2912D96C-E66D-A330-2329-AA03499886E3}"/>
              </a:ext>
            </a:extLst>
          </p:cNvPr>
          <p:cNvSpPr/>
          <p:nvPr/>
        </p:nvSpPr>
        <p:spPr>
          <a:xfrm>
            <a:off x="762000" y="1092200"/>
            <a:ext cx="11734800" cy="139700"/>
          </a:xfrm>
          <a:prstGeom prst="rect">
            <a:avLst/>
          </a:prstGeom>
          <a:noFill/>
          <a:ln/>
        </p:spPr>
        <p:txBody>
          <a:bodyPr wrap="square" lIns="16933" tIns="16933" rIns="16933" bIns="16933" rtlCol="0" anchor="t">
            <a:normAutofit fontScale="92500"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l">
              <a:buNone/>
            </a:pPr>
            <a:r>
              <a:rPr lang="en-US" sz="800" b="1" kern="0" spc="176" dirty="0">
                <a:solidFill>
                  <a:srgbClr val="F8F8F8"/>
                </a:solidFill>
                <a:latin typeface="Arial" pitchFamily="34" charset="0"/>
                <a:ea typeface="Arial" pitchFamily="34" charset="-122"/>
                <a:cs typeface="Arial" pitchFamily="34" charset="-120"/>
              </a:rPr>
              <a:t>BRITISH CARDIOVASCULAR INTERVENTION SOCIETY</a:t>
            </a:r>
            <a:endParaRPr lang="en-US" sz="800" dirty="0"/>
          </a:p>
        </p:txBody>
      </p:sp>
      <p:pic>
        <p:nvPicPr>
          <p:cNvPr id="11" name="Image 1" descr="preencoded.png">
            <a:extLst>
              <a:ext uri="{FF2B5EF4-FFF2-40B4-BE49-F238E27FC236}">
                <a16:creationId xmlns:a16="http://schemas.microsoft.com/office/drawing/2014/main" id="{E3B21DF9-2C65-FABA-583A-F9BFADA6896F}"/>
              </a:ext>
            </a:extLst>
          </p:cNvPr>
          <p:cNvPicPr>
            <a:picLocks noChangeAspect="1"/>
          </p:cNvPicPr>
          <p:nvPr/>
        </p:nvPicPr>
        <p:blipFill>
          <a:blip r:embed="rId3"/>
          <a:stretch>
            <a:fillRect/>
          </a:stretch>
        </p:blipFill>
        <p:spPr>
          <a:xfrm>
            <a:off x="8602762" y="6223000"/>
            <a:ext cx="254000" cy="254000"/>
          </a:xfrm>
          <a:prstGeom prst="rect">
            <a:avLst/>
          </a:prstGeom>
        </p:spPr>
      </p:pic>
      <p:sp>
        <p:nvSpPr>
          <p:cNvPr id="12" name="Text 8">
            <a:extLst>
              <a:ext uri="{FF2B5EF4-FFF2-40B4-BE49-F238E27FC236}">
                <a16:creationId xmlns:a16="http://schemas.microsoft.com/office/drawing/2014/main" id="{A6FE7625-03BB-D7A8-7E91-F10E29BD714B}"/>
              </a:ext>
            </a:extLst>
          </p:cNvPr>
          <p:cNvSpPr/>
          <p:nvPr/>
        </p:nvSpPr>
        <p:spPr>
          <a:xfrm>
            <a:off x="8945662" y="6254750"/>
            <a:ext cx="2844532" cy="215900"/>
          </a:xfrm>
          <a:prstGeom prst="rect">
            <a:avLst/>
          </a:prstGeom>
          <a:noFill/>
          <a:ln/>
        </p:spPr>
        <p:txBody>
          <a:bodyPr wrap="square" lIns="16933" tIns="16933" rIns="16933" bIns="16933" rtlCol="0" anchor="t">
            <a:normAutofit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l">
              <a:buNone/>
            </a:pPr>
            <a:r>
              <a:rPr lang="en-US" sz="1200" dirty="0">
                <a:solidFill>
                  <a:srgbClr val="F8F8F8"/>
                </a:solidFill>
                <a:latin typeface="Arial" pitchFamily="34" charset="0"/>
                <a:ea typeface="Arial" pitchFamily="34" charset="-122"/>
                <a:cs typeface="Arial" pitchFamily="34" charset="-120"/>
              </a:rPr>
              <a:t>Join the conversation using </a:t>
            </a:r>
            <a:r>
              <a:rPr lang="en-US" sz="1200" b="1" dirty="0">
                <a:solidFill>
                  <a:srgbClr val="F8F8F8"/>
                </a:solidFill>
                <a:latin typeface="Arial" pitchFamily="34" charset="0"/>
                <a:ea typeface="Arial" pitchFamily="34" charset="-122"/>
                <a:cs typeface="Arial" pitchFamily="34" charset="-120"/>
              </a:rPr>
              <a:t>#BCISAHP</a:t>
            </a:r>
            <a:endParaRPr lang="en-US" sz="1200" dirty="0"/>
          </a:p>
        </p:txBody>
      </p:sp>
      <p:pic>
        <p:nvPicPr>
          <p:cNvPr id="14" name="Picture 13">
            <a:extLst>
              <a:ext uri="{FF2B5EF4-FFF2-40B4-BE49-F238E27FC236}">
                <a16:creationId xmlns:a16="http://schemas.microsoft.com/office/drawing/2014/main" id="{CDD12076-FE3C-4ED8-B326-99138BB1BB61}"/>
              </a:ext>
            </a:extLst>
          </p:cNvPr>
          <p:cNvPicPr>
            <a:picLocks noChangeAspect="1"/>
          </p:cNvPicPr>
          <p:nvPr/>
        </p:nvPicPr>
        <p:blipFill>
          <a:blip r:embed="rId4"/>
          <a:stretch>
            <a:fillRect/>
          </a:stretch>
        </p:blipFill>
        <p:spPr>
          <a:xfrm>
            <a:off x="863600" y="405689"/>
            <a:ext cx="2614441" cy="509423"/>
          </a:xfrm>
          <a:prstGeom prst="rect">
            <a:avLst/>
          </a:prstGeom>
        </p:spPr>
      </p:pic>
      <p:sp>
        <p:nvSpPr>
          <p:cNvPr id="5" name="Content Placeholder 2">
            <a:extLst>
              <a:ext uri="{FF2B5EF4-FFF2-40B4-BE49-F238E27FC236}">
                <a16:creationId xmlns:a16="http://schemas.microsoft.com/office/drawing/2014/main" id="{AF3EF647-EEA3-0B80-1D30-0D7A9372CCDC}"/>
              </a:ext>
            </a:extLst>
          </p:cNvPr>
          <p:cNvSpPr txBox="1">
            <a:spLocks/>
          </p:cNvSpPr>
          <p:nvPr/>
        </p:nvSpPr>
        <p:spPr>
          <a:xfrm>
            <a:off x="228600" y="1561687"/>
            <a:ext cx="11734800" cy="570646"/>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i="1" dirty="0">
                <a:solidFill>
                  <a:srgbClr val="FFFFFF"/>
                </a:solidFill>
              </a:rPr>
              <a:t>Who is the most important person in the Cath Lab?</a:t>
            </a:r>
          </a:p>
        </p:txBody>
      </p:sp>
      <p:pic>
        <p:nvPicPr>
          <p:cNvPr id="2" name="Picture 1">
            <a:extLst>
              <a:ext uri="{FF2B5EF4-FFF2-40B4-BE49-F238E27FC236}">
                <a16:creationId xmlns:a16="http://schemas.microsoft.com/office/drawing/2014/main" id="{6B77725D-7F44-06FC-25B3-464D7577CD05}"/>
              </a:ext>
            </a:extLst>
          </p:cNvPr>
          <p:cNvPicPr>
            <a:picLocks noChangeAspect="1"/>
          </p:cNvPicPr>
          <p:nvPr/>
        </p:nvPicPr>
        <p:blipFill>
          <a:blip r:embed="rId5"/>
          <a:stretch>
            <a:fillRect/>
          </a:stretch>
        </p:blipFill>
        <p:spPr>
          <a:xfrm>
            <a:off x="4674014" y="2273439"/>
            <a:ext cx="2843972" cy="2843972"/>
          </a:xfrm>
          <a:prstGeom prst="rect">
            <a:avLst/>
          </a:prstGeom>
        </p:spPr>
      </p:pic>
      <p:sp>
        <p:nvSpPr>
          <p:cNvPr id="4" name="TextBox 3">
            <a:extLst>
              <a:ext uri="{FF2B5EF4-FFF2-40B4-BE49-F238E27FC236}">
                <a16:creationId xmlns:a16="http://schemas.microsoft.com/office/drawing/2014/main" id="{85928143-F86A-92CB-E883-60F51A3DAF8E}"/>
              </a:ext>
            </a:extLst>
          </p:cNvPr>
          <p:cNvSpPr txBox="1"/>
          <p:nvPr/>
        </p:nvSpPr>
        <p:spPr>
          <a:xfrm>
            <a:off x="3446562" y="5183421"/>
            <a:ext cx="5410200" cy="707886"/>
          </a:xfrm>
          <a:prstGeom prst="rect">
            <a:avLst/>
          </a:prstGeom>
          <a:noFill/>
        </p:spPr>
        <p:txBody>
          <a:bodyPr wrap="square" rtlCol="0">
            <a:spAutoFit/>
          </a:bodyPr>
          <a:lstStyle/>
          <a:p>
            <a:pPr algn="ctr"/>
            <a:r>
              <a:rPr lang="en-US" sz="4000" b="1" dirty="0">
                <a:solidFill>
                  <a:schemeClr val="bg1"/>
                </a:solidFill>
              </a:rPr>
              <a:t>SLIDO CODE: BCIS</a:t>
            </a:r>
          </a:p>
        </p:txBody>
      </p:sp>
    </p:spTree>
    <p:extLst>
      <p:ext uri="{BB962C8B-B14F-4D97-AF65-F5344CB8AC3E}">
        <p14:creationId xmlns:p14="http://schemas.microsoft.com/office/powerpoint/2010/main" val="1519264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B68B37D6-A95F-7F4A-018E-8FE1BCB0A27E}"/>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809CB08-5CF0-710D-A912-D6BE918955A0}"/>
              </a:ext>
            </a:extLst>
          </p:cNvPr>
          <p:cNvSpPr/>
          <p:nvPr/>
        </p:nvSpPr>
        <p:spPr>
          <a:xfrm>
            <a:off x="762000" y="1092200"/>
            <a:ext cx="11734800" cy="139700"/>
          </a:xfrm>
          <a:prstGeom prst="rect">
            <a:avLst/>
          </a:prstGeom>
          <a:noFill/>
          <a:ln/>
        </p:spPr>
        <p:txBody>
          <a:bodyPr wrap="square" lIns="16933" tIns="16933" rIns="16933" bIns="16933" rtlCol="0" anchor="t">
            <a:normAutofit fontScale="92500"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l">
              <a:buNone/>
            </a:pPr>
            <a:r>
              <a:rPr lang="en-US" sz="800" b="1" kern="0" spc="176" dirty="0">
                <a:solidFill>
                  <a:srgbClr val="F8F8F8"/>
                </a:solidFill>
                <a:latin typeface="Arial" pitchFamily="34" charset="0"/>
                <a:ea typeface="Arial" pitchFamily="34" charset="-122"/>
                <a:cs typeface="Arial" pitchFamily="34" charset="-120"/>
              </a:rPr>
              <a:t>BRITISH CARDIOVASCULAR INTERVENTION SOCIETY</a:t>
            </a:r>
            <a:endParaRPr lang="en-US" sz="800" dirty="0"/>
          </a:p>
        </p:txBody>
      </p:sp>
      <p:pic>
        <p:nvPicPr>
          <p:cNvPr id="11" name="Image 1" descr="preencoded.png">
            <a:extLst>
              <a:ext uri="{FF2B5EF4-FFF2-40B4-BE49-F238E27FC236}">
                <a16:creationId xmlns:a16="http://schemas.microsoft.com/office/drawing/2014/main" id="{73121C0C-4D6E-FCE1-E9E3-F3E02717A026}"/>
              </a:ext>
            </a:extLst>
          </p:cNvPr>
          <p:cNvPicPr>
            <a:picLocks noChangeAspect="1"/>
          </p:cNvPicPr>
          <p:nvPr/>
        </p:nvPicPr>
        <p:blipFill>
          <a:blip r:embed="rId3"/>
          <a:stretch>
            <a:fillRect/>
          </a:stretch>
        </p:blipFill>
        <p:spPr>
          <a:xfrm>
            <a:off x="8602762" y="6223000"/>
            <a:ext cx="254000" cy="254000"/>
          </a:xfrm>
          <a:prstGeom prst="rect">
            <a:avLst/>
          </a:prstGeom>
        </p:spPr>
      </p:pic>
      <p:sp>
        <p:nvSpPr>
          <p:cNvPr id="12" name="Text 8">
            <a:extLst>
              <a:ext uri="{FF2B5EF4-FFF2-40B4-BE49-F238E27FC236}">
                <a16:creationId xmlns:a16="http://schemas.microsoft.com/office/drawing/2014/main" id="{6EFCDD25-1988-3FF7-F4BE-D1A57390851A}"/>
              </a:ext>
            </a:extLst>
          </p:cNvPr>
          <p:cNvSpPr/>
          <p:nvPr/>
        </p:nvSpPr>
        <p:spPr>
          <a:xfrm>
            <a:off x="8945662" y="6254750"/>
            <a:ext cx="2844532" cy="215900"/>
          </a:xfrm>
          <a:prstGeom prst="rect">
            <a:avLst/>
          </a:prstGeom>
          <a:noFill/>
          <a:ln/>
        </p:spPr>
        <p:txBody>
          <a:bodyPr wrap="square" lIns="16933" tIns="16933" rIns="16933" bIns="16933" rtlCol="0" anchor="t">
            <a:normAutofit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l">
              <a:buNone/>
            </a:pPr>
            <a:r>
              <a:rPr lang="en-US" sz="1200" dirty="0">
                <a:solidFill>
                  <a:srgbClr val="F8F8F8"/>
                </a:solidFill>
                <a:latin typeface="Arial" pitchFamily="34" charset="0"/>
                <a:ea typeface="Arial" pitchFamily="34" charset="-122"/>
                <a:cs typeface="Arial" pitchFamily="34" charset="-120"/>
              </a:rPr>
              <a:t>Join the conversation using </a:t>
            </a:r>
            <a:r>
              <a:rPr lang="en-US" sz="1200" b="1" dirty="0">
                <a:solidFill>
                  <a:srgbClr val="F8F8F8"/>
                </a:solidFill>
                <a:latin typeface="Arial" pitchFamily="34" charset="0"/>
                <a:ea typeface="Arial" pitchFamily="34" charset="-122"/>
                <a:cs typeface="Arial" pitchFamily="34" charset="-120"/>
              </a:rPr>
              <a:t>#BCISAHP</a:t>
            </a:r>
            <a:endParaRPr lang="en-US" sz="1200" dirty="0"/>
          </a:p>
        </p:txBody>
      </p:sp>
      <p:pic>
        <p:nvPicPr>
          <p:cNvPr id="14" name="Picture 13">
            <a:extLst>
              <a:ext uri="{FF2B5EF4-FFF2-40B4-BE49-F238E27FC236}">
                <a16:creationId xmlns:a16="http://schemas.microsoft.com/office/drawing/2014/main" id="{185DDAFF-2795-48B7-4A41-61652ABEF230}"/>
              </a:ext>
            </a:extLst>
          </p:cNvPr>
          <p:cNvPicPr>
            <a:picLocks noChangeAspect="1"/>
          </p:cNvPicPr>
          <p:nvPr/>
        </p:nvPicPr>
        <p:blipFill>
          <a:blip r:embed="rId4"/>
          <a:stretch>
            <a:fillRect/>
          </a:stretch>
        </p:blipFill>
        <p:spPr>
          <a:xfrm>
            <a:off x="863600" y="405689"/>
            <a:ext cx="2614441" cy="509423"/>
          </a:xfrm>
          <a:prstGeom prst="rect">
            <a:avLst/>
          </a:prstGeom>
        </p:spPr>
      </p:pic>
      <p:sp>
        <p:nvSpPr>
          <p:cNvPr id="4" name="Content Placeholder 2">
            <a:extLst>
              <a:ext uri="{FF2B5EF4-FFF2-40B4-BE49-F238E27FC236}">
                <a16:creationId xmlns:a16="http://schemas.microsoft.com/office/drawing/2014/main" id="{A71F5AF7-684A-27D7-0A0E-E6BDE8A8CBB5}"/>
              </a:ext>
            </a:extLst>
          </p:cNvPr>
          <p:cNvSpPr txBox="1">
            <a:spLocks/>
          </p:cNvSpPr>
          <p:nvPr/>
        </p:nvSpPr>
        <p:spPr>
          <a:xfrm>
            <a:off x="838200" y="2974871"/>
            <a:ext cx="10515600" cy="90360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6000">
                <a:solidFill>
                  <a:schemeClr val="bg1"/>
                </a:solidFill>
              </a:rPr>
              <a:t>The patient, obvs!</a:t>
            </a:r>
            <a:endParaRPr lang="en-US" sz="6000">
              <a:solidFill>
                <a:schemeClr val="bg1"/>
              </a:solidFill>
            </a:endParaRPr>
          </a:p>
        </p:txBody>
      </p:sp>
    </p:spTree>
    <p:extLst>
      <p:ext uri="{BB962C8B-B14F-4D97-AF65-F5344CB8AC3E}">
        <p14:creationId xmlns:p14="http://schemas.microsoft.com/office/powerpoint/2010/main" val="41971118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B68B37D6-A95F-7F4A-018E-8FE1BCB0A27E}"/>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809CB08-5CF0-710D-A912-D6BE918955A0}"/>
              </a:ext>
            </a:extLst>
          </p:cNvPr>
          <p:cNvSpPr/>
          <p:nvPr/>
        </p:nvSpPr>
        <p:spPr>
          <a:xfrm>
            <a:off x="762000" y="1092200"/>
            <a:ext cx="11734800" cy="139700"/>
          </a:xfrm>
          <a:prstGeom prst="rect">
            <a:avLst/>
          </a:prstGeom>
          <a:noFill/>
          <a:ln/>
        </p:spPr>
        <p:txBody>
          <a:bodyPr wrap="square" lIns="16933" tIns="16933" rIns="16933" bIns="16933" rtlCol="0" anchor="t">
            <a:normAutofit fontScale="92500"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l">
              <a:buNone/>
            </a:pPr>
            <a:r>
              <a:rPr lang="en-US" sz="800" b="1" kern="0" spc="176" dirty="0">
                <a:solidFill>
                  <a:srgbClr val="F8F8F8"/>
                </a:solidFill>
                <a:latin typeface="Arial" pitchFamily="34" charset="0"/>
                <a:ea typeface="Arial" pitchFamily="34" charset="-122"/>
                <a:cs typeface="Arial" pitchFamily="34" charset="-120"/>
              </a:rPr>
              <a:t>BRITISH CARDIOVASCULAR INTERVENTION SOCIETY</a:t>
            </a:r>
            <a:endParaRPr lang="en-US" sz="800" dirty="0"/>
          </a:p>
        </p:txBody>
      </p:sp>
      <p:pic>
        <p:nvPicPr>
          <p:cNvPr id="11" name="Image 1" descr="preencoded.png">
            <a:extLst>
              <a:ext uri="{FF2B5EF4-FFF2-40B4-BE49-F238E27FC236}">
                <a16:creationId xmlns:a16="http://schemas.microsoft.com/office/drawing/2014/main" id="{73121C0C-4D6E-FCE1-E9E3-F3E02717A026}"/>
              </a:ext>
            </a:extLst>
          </p:cNvPr>
          <p:cNvPicPr>
            <a:picLocks noChangeAspect="1"/>
          </p:cNvPicPr>
          <p:nvPr/>
        </p:nvPicPr>
        <p:blipFill>
          <a:blip r:embed="rId3"/>
          <a:stretch>
            <a:fillRect/>
          </a:stretch>
        </p:blipFill>
        <p:spPr>
          <a:xfrm>
            <a:off x="8602762" y="6223000"/>
            <a:ext cx="254000" cy="254000"/>
          </a:xfrm>
          <a:prstGeom prst="rect">
            <a:avLst/>
          </a:prstGeom>
        </p:spPr>
      </p:pic>
      <p:sp>
        <p:nvSpPr>
          <p:cNvPr id="12" name="Text 8">
            <a:extLst>
              <a:ext uri="{FF2B5EF4-FFF2-40B4-BE49-F238E27FC236}">
                <a16:creationId xmlns:a16="http://schemas.microsoft.com/office/drawing/2014/main" id="{6EFCDD25-1988-3FF7-F4BE-D1A57390851A}"/>
              </a:ext>
            </a:extLst>
          </p:cNvPr>
          <p:cNvSpPr/>
          <p:nvPr/>
        </p:nvSpPr>
        <p:spPr>
          <a:xfrm>
            <a:off x="8945662" y="6254750"/>
            <a:ext cx="2844532" cy="215900"/>
          </a:xfrm>
          <a:prstGeom prst="rect">
            <a:avLst/>
          </a:prstGeom>
          <a:noFill/>
          <a:ln/>
        </p:spPr>
        <p:txBody>
          <a:bodyPr wrap="square" lIns="16933" tIns="16933" rIns="16933" bIns="16933" rtlCol="0" anchor="t">
            <a:normAutofit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l">
              <a:buNone/>
            </a:pPr>
            <a:r>
              <a:rPr lang="en-US" sz="1200" dirty="0">
                <a:solidFill>
                  <a:srgbClr val="F8F8F8"/>
                </a:solidFill>
                <a:latin typeface="Arial" pitchFamily="34" charset="0"/>
                <a:ea typeface="Arial" pitchFamily="34" charset="-122"/>
                <a:cs typeface="Arial" pitchFamily="34" charset="-120"/>
              </a:rPr>
              <a:t>Join the conversation using </a:t>
            </a:r>
            <a:r>
              <a:rPr lang="en-US" sz="1200" b="1" dirty="0">
                <a:solidFill>
                  <a:srgbClr val="F8F8F8"/>
                </a:solidFill>
                <a:latin typeface="Arial" pitchFamily="34" charset="0"/>
                <a:ea typeface="Arial" pitchFamily="34" charset="-122"/>
                <a:cs typeface="Arial" pitchFamily="34" charset="-120"/>
              </a:rPr>
              <a:t>#BCISAHP</a:t>
            </a:r>
            <a:endParaRPr lang="en-US" sz="1200" dirty="0"/>
          </a:p>
        </p:txBody>
      </p:sp>
      <p:pic>
        <p:nvPicPr>
          <p:cNvPr id="14" name="Picture 13">
            <a:extLst>
              <a:ext uri="{FF2B5EF4-FFF2-40B4-BE49-F238E27FC236}">
                <a16:creationId xmlns:a16="http://schemas.microsoft.com/office/drawing/2014/main" id="{185DDAFF-2795-48B7-4A41-61652ABEF230}"/>
              </a:ext>
            </a:extLst>
          </p:cNvPr>
          <p:cNvPicPr>
            <a:picLocks noChangeAspect="1"/>
          </p:cNvPicPr>
          <p:nvPr/>
        </p:nvPicPr>
        <p:blipFill>
          <a:blip r:embed="rId4"/>
          <a:stretch>
            <a:fillRect/>
          </a:stretch>
        </p:blipFill>
        <p:spPr>
          <a:xfrm>
            <a:off x="863600" y="405689"/>
            <a:ext cx="2614441" cy="509423"/>
          </a:xfrm>
          <a:prstGeom prst="rect">
            <a:avLst/>
          </a:prstGeom>
        </p:spPr>
      </p:pic>
      <p:sp>
        <p:nvSpPr>
          <p:cNvPr id="4" name="Content Placeholder 2">
            <a:extLst>
              <a:ext uri="{FF2B5EF4-FFF2-40B4-BE49-F238E27FC236}">
                <a16:creationId xmlns:a16="http://schemas.microsoft.com/office/drawing/2014/main" id="{243F6D2A-610C-CCCB-9261-4B5E06F4D0AC}"/>
              </a:ext>
            </a:extLst>
          </p:cNvPr>
          <p:cNvSpPr txBox="1">
            <a:spLocks/>
          </p:cNvSpPr>
          <p:nvPr/>
        </p:nvSpPr>
        <p:spPr>
          <a:xfrm>
            <a:off x="838200" y="1825625"/>
            <a:ext cx="10515600"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a:solidFill>
                  <a:schemeClr val="bg1"/>
                </a:solidFill>
              </a:rPr>
              <a:t>Radiographer</a:t>
            </a:r>
            <a:endParaRPr lang="en-GB" dirty="0">
              <a:solidFill>
                <a:schemeClr val="bg1"/>
              </a:solidFill>
            </a:endParaRPr>
          </a:p>
          <a:p>
            <a:pPr marL="457200" indent="-457200">
              <a:buFont typeface="Calibri" panose="020B0604020202020204" pitchFamily="34" charset="0"/>
              <a:buChar char="-"/>
            </a:pPr>
            <a:r>
              <a:rPr lang="en-GB">
                <a:solidFill>
                  <a:schemeClr val="bg1"/>
                </a:solidFill>
              </a:rPr>
              <a:t>Use of x-rays as a diagnostic tool</a:t>
            </a:r>
          </a:p>
          <a:p>
            <a:pPr marL="457200" indent="-457200">
              <a:buFont typeface="Calibri" panose="020B0604020202020204" pitchFamily="34" charset="0"/>
              <a:buChar char="-"/>
            </a:pPr>
            <a:r>
              <a:rPr lang="en-GB">
                <a:solidFill>
                  <a:schemeClr val="bg1"/>
                </a:solidFill>
              </a:rPr>
              <a:t>C-arm and bed movement</a:t>
            </a:r>
          </a:p>
          <a:p>
            <a:pPr marL="457200" indent="-457200">
              <a:buFont typeface="Calibri" panose="020B0604020202020204" pitchFamily="34" charset="0"/>
              <a:buChar char="-"/>
            </a:pPr>
            <a:r>
              <a:rPr lang="en-GB">
                <a:solidFill>
                  <a:schemeClr val="bg1"/>
                </a:solidFill>
              </a:rPr>
              <a:t>Role in an arrest</a:t>
            </a:r>
          </a:p>
          <a:p>
            <a:pPr marL="457200" indent="-457200">
              <a:buFont typeface="Calibri" panose="020B0604020202020204" pitchFamily="34" charset="0"/>
              <a:buChar char="-"/>
            </a:pPr>
            <a:r>
              <a:rPr lang="en-GB">
                <a:solidFill>
                  <a:schemeClr val="bg1"/>
                </a:solidFill>
              </a:rPr>
              <a:t>Dose and image optimisation</a:t>
            </a:r>
          </a:p>
        </p:txBody>
      </p:sp>
    </p:spTree>
    <p:extLst>
      <p:ext uri="{BB962C8B-B14F-4D97-AF65-F5344CB8AC3E}">
        <p14:creationId xmlns:p14="http://schemas.microsoft.com/office/powerpoint/2010/main" val="2802668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67B465A2-71DE-912B-6A4E-FD7BF12A2955}"/>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06424A8D-2443-E4FE-DD98-228E8564045D}"/>
              </a:ext>
            </a:extLst>
          </p:cNvPr>
          <p:cNvSpPr/>
          <p:nvPr/>
        </p:nvSpPr>
        <p:spPr>
          <a:xfrm>
            <a:off x="762000" y="1092200"/>
            <a:ext cx="11734800" cy="139700"/>
          </a:xfrm>
          <a:prstGeom prst="rect">
            <a:avLst/>
          </a:prstGeom>
          <a:noFill/>
          <a:ln/>
        </p:spPr>
        <p:txBody>
          <a:bodyPr wrap="square" lIns="16933" tIns="16933" rIns="16933" bIns="16933" rtlCol="0" anchor="t">
            <a:normAutofit fontScale="92500"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l">
              <a:buNone/>
            </a:pPr>
            <a:r>
              <a:rPr lang="en-US" sz="800" b="1" kern="0" spc="176" dirty="0">
                <a:solidFill>
                  <a:srgbClr val="F8F8F8"/>
                </a:solidFill>
                <a:latin typeface="Arial" pitchFamily="34" charset="0"/>
                <a:ea typeface="Arial" pitchFamily="34" charset="-122"/>
                <a:cs typeface="Arial" pitchFamily="34" charset="-120"/>
              </a:rPr>
              <a:t>BRITISH CARDIOVASCULAR INTERVENTION SOCIETY</a:t>
            </a:r>
            <a:endParaRPr lang="en-US" sz="800" dirty="0"/>
          </a:p>
        </p:txBody>
      </p:sp>
      <p:pic>
        <p:nvPicPr>
          <p:cNvPr id="11" name="Image 1" descr="preencoded.png">
            <a:extLst>
              <a:ext uri="{FF2B5EF4-FFF2-40B4-BE49-F238E27FC236}">
                <a16:creationId xmlns:a16="http://schemas.microsoft.com/office/drawing/2014/main" id="{ECB38080-D4DD-93C4-71FE-BC68F305E09F}"/>
              </a:ext>
            </a:extLst>
          </p:cNvPr>
          <p:cNvPicPr>
            <a:picLocks noChangeAspect="1"/>
          </p:cNvPicPr>
          <p:nvPr/>
        </p:nvPicPr>
        <p:blipFill>
          <a:blip r:embed="rId3"/>
          <a:stretch>
            <a:fillRect/>
          </a:stretch>
        </p:blipFill>
        <p:spPr>
          <a:xfrm>
            <a:off x="8602762" y="6223000"/>
            <a:ext cx="254000" cy="254000"/>
          </a:xfrm>
          <a:prstGeom prst="rect">
            <a:avLst/>
          </a:prstGeom>
        </p:spPr>
      </p:pic>
      <p:sp>
        <p:nvSpPr>
          <p:cNvPr id="12" name="Text 8">
            <a:extLst>
              <a:ext uri="{FF2B5EF4-FFF2-40B4-BE49-F238E27FC236}">
                <a16:creationId xmlns:a16="http://schemas.microsoft.com/office/drawing/2014/main" id="{F425D286-3D05-D052-4CEF-ED069E4A026F}"/>
              </a:ext>
            </a:extLst>
          </p:cNvPr>
          <p:cNvSpPr/>
          <p:nvPr/>
        </p:nvSpPr>
        <p:spPr>
          <a:xfrm>
            <a:off x="8945662" y="6254750"/>
            <a:ext cx="2844532" cy="215900"/>
          </a:xfrm>
          <a:prstGeom prst="rect">
            <a:avLst/>
          </a:prstGeom>
          <a:noFill/>
          <a:ln/>
        </p:spPr>
        <p:txBody>
          <a:bodyPr wrap="square" lIns="16933" tIns="16933" rIns="16933" bIns="16933" rtlCol="0" anchor="t">
            <a:normAutofit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l">
              <a:buNone/>
            </a:pPr>
            <a:r>
              <a:rPr lang="en-US" sz="1200" dirty="0">
                <a:solidFill>
                  <a:srgbClr val="F8F8F8"/>
                </a:solidFill>
                <a:latin typeface="Arial" pitchFamily="34" charset="0"/>
                <a:ea typeface="Arial" pitchFamily="34" charset="-122"/>
                <a:cs typeface="Arial" pitchFamily="34" charset="-120"/>
              </a:rPr>
              <a:t>Join the conversation using </a:t>
            </a:r>
            <a:r>
              <a:rPr lang="en-US" sz="1200" b="1" dirty="0">
                <a:solidFill>
                  <a:srgbClr val="F8F8F8"/>
                </a:solidFill>
                <a:latin typeface="Arial" pitchFamily="34" charset="0"/>
                <a:ea typeface="Arial" pitchFamily="34" charset="-122"/>
                <a:cs typeface="Arial" pitchFamily="34" charset="-120"/>
              </a:rPr>
              <a:t>#BCISAHP</a:t>
            </a:r>
            <a:endParaRPr lang="en-US" sz="1200" dirty="0"/>
          </a:p>
        </p:txBody>
      </p:sp>
      <p:pic>
        <p:nvPicPr>
          <p:cNvPr id="14" name="Picture 13">
            <a:extLst>
              <a:ext uri="{FF2B5EF4-FFF2-40B4-BE49-F238E27FC236}">
                <a16:creationId xmlns:a16="http://schemas.microsoft.com/office/drawing/2014/main" id="{128E0639-9D05-4C54-CBA4-3874EDA541B7}"/>
              </a:ext>
            </a:extLst>
          </p:cNvPr>
          <p:cNvPicPr>
            <a:picLocks noChangeAspect="1"/>
          </p:cNvPicPr>
          <p:nvPr/>
        </p:nvPicPr>
        <p:blipFill>
          <a:blip r:embed="rId4"/>
          <a:stretch>
            <a:fillRect/>
          </a:stretch>
        </p:blipFill>
        <p:spPr>
          <a:xfrm>
            <a:off x="863600" y="405689"/>
            <a:ext cx="2614441" cy="509423"/>
          </a:xfrm>
          <a:prstGeom prst="rect">
            <a:avLst/>
          </a:prstGeom>
        </p:spPr>
      </p:pic>
      <p:sp>
        <p:nvSpPr>
          <p:cNvPr id="4" name="Content Placeholder 2">
            <a:extLst>
              <a:ext uri="{FF2B5EF4-FFF2-40B4-BE49-F238E27FC236}">
                <a16:creationId xmlns:a16="http://schemas.microsoft.com/office/drawing/2014/main" id="{29D15933-D6EB-B759-D106-42F897BC9636}"/>
              </a:ext>
            </a:extLst>
          </p:cNvPr>
          <p:cNvSpPr txBox="1">
            <a:spLocks/>
          </p:cNvSpPr>
          <p:nvPr/>
        </p:nvSpPr>
        <p:spPr>
          <a:xfrm>
            <a:off x="838200" y="1825625"/>
            <a:ext cx="10515600"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a:solidFill>
                  <a:srgbClr val="FFFFFF"/>
                </a:solidFill>
              </a:rPr>
              <a:t>Torbay's Team</a:t>
            </a:r>
            <a:endParaRPr lang="en-GB" dirty="0">
              <a:solidFill>
                <a:srgbClr val="FFFFFF"/>
              </a:solidFill>
            </a:endParaRPr>
          </a:p>
          <a:p>
            <a:pPr marL="457200" indent="-457200">
              <a:buFont typeface="Calibri" panose="020B0604020202020204" pitchFamily="34" charset="0"/>
              <a:buChar char="-"/>
            </a:pPr>
            <a:r>
              <a:rPr lang="en-GB">
                <a:solidFill>
                  <a:srgbClr val="FFFFFF"/>
                </a:solidFill>
              </a:rPr>
              <a:t>Interventional cardiologist</a:t>
            </a:r>
            <a:endParaRPr lang="en-GB"/>
          </a:p>
          <a:p>
            <a:pPr marL="457200" indent="-457200">
              <a:buFont typeface="Calibri" panose="020B0604020202020204" pitchFamily="34" charset="0"/>
              <a:buChar char="-"/>
            </a:pPr>
            <a:r>
              <a:rPr lang="en-GB">
                <a:solidFill>
                  <a:srgbClr val="FFFFFF"/>
                </a:solidFill>
              </a:rPr>
              <a:t>Radiographer</a:t>
            </a:r>
          </a:p>
          <a:p>
            <a:pPr marL="457200" indent="-457200">
              <a:buFont typeface="Calibri" panose="020B0604020202020204" pitchFamily="34" charset="0"/>
              <a:buChar char="-"/>
            </a:pPr>
            <a:r>
              <a:rPr lang="en-GB">
                <a:solidFill>
                  <a:srgbClr val="FFFFFF"/>
                </a:solidFill>
              </a:rPr>
              <a:t>Cardiac physiologist</a:t>
            </a:r>
          </a:p>
          <a:p>
            <a:pPr marL="457200" indent="-457200">
              <a:buFont typeface="Calibri" panose="020B0604020202020204" pitchFamily="34" charset="0"/>
              <a:buChar char="-"/>
            </a:pPr>
            <a:r>
              <a:rPr lang="en-GB">
                <a:solidFill>
                  <a:srgbClr val="FFFFFF"/>
                </a:solidFill>
              </a:rPr>
              <a:t>Scrub nurse</a:t>
            </a:r>
          </a:p>
          <a:p>
            <a:pPr marL="457200" indent="-457200">
              <a:buFont typeface="Calibri" panose="020B0604020202020204" pitchFamily="34" charset="0"/>
              <a:buChar char="-"/>
            </a:pPr>
            <a:r>
              <a:rPr lang="en-GB">
                <a:solidFill>
                  <a:srgbClr val="FFFFFF"/>
                </a:solidFill>
              </a:rPr>
              <a:t>Runner nurse</a:t>
            </a:r>
            <a:endParaRPr lang="en-GB"/>
          </a:p>
        </p:txBody>
      </p:sp>
    </p:spTree>
    <p:extLst>
      <p:ext uri="{BB962C8B-B14F-4D97-AF65-F5344CB8AC3E}">
        <p14:creationId xmlns:p14="http://schemas.microsoft.com/office/powerpoint/2010/main" val="3632896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C008F4CF-BC2E-CB3A-3641-784FDA9B9B59}"/>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C82F259F-1B1F-97D4-9F80-D7F37F254D1A}"/>
              </a:ext>
            </a:extLst>
          </p:cNvPr>
          <p:cNvSpPr/>
          <p:nvPr/>
        </p:nvSpPr>
        <p:spPr>
          <a:xfrm>
            <a:off x="762000" y="1092200"/>
            <a:ext cx="11734800" cy="139700"/>
          </a:xfrm>
          <a:prstGeom prst="rect">
            <a:avLst/>
          </a:prstGeom>
          <a:noFill/>
          <a:ln/>
        </p:spPr>
        <p:txBody>
          <a:bodyPr wrap="square" lIns="16933" tIns="16933" rIns="16933" bIns="16933" rtlCol="0" anchor="t">
            <a:normAutofit fontScale="92500"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l">
              <a:buNone/>
            </a:pPr>
            <a:r>
              <a:rPr lang="en-US" sz="800" b="1" kern="0" spc="176" dirty="0">
                <a:solidFill>
                  <a:srgbClr val="F8F8F8"/>
                </a:solidFill>
                <a:latin typeface="Arial" pitchFamily="34" charset="0"/>
                <a:ea typeface="Arial" pitchFamily="34" charset="-122"/>
                <a:cs typeface="Arial" pitchFamily="34" charset="-120"/>
              </a:rPr>
              <a:t>BRITISH CARDIOVASCULAR INTERVENTION SOCIETY</a:t>
            </a:r>
            <a:endParaRPr lang="en-US" sz="800" dirty="0"/>
          </a:p>
        </p:txBody>
      </p:sp>
      <p:pic>
        <p:nvPicPr>
          <p:cNvPr id="11" name="Image 1" descr="preencoded.png">
            <a:extLst>
              <a:ext uri="{FF2B5EF4-FFF2-40B4-BE49-F238E27FC236}">
                <a16:creationId xmlns:a16="http://schemas.microsoft.com/office/drawing/2014/main" id="{513D219F-DF04-7518-70E1-C8B9D5C23270}"/>
              </a:ext>
            </a:extLst>
          </p:cNvPr>
          <p:cNvPicPr>
            <a:picLocks noChangeAspect="1"/>
          </p:cNvPicPr>
          <p:nvPr/>
        </p:nvPicPr>
        <p:blipFill>
          <a:blip r:embed="rId3"/>
          <a:stretch>
            <a:fillRect/>
          </a:stretch>
        </p:blipFill>
        <p:spPr>
          <a:xfrm>
            <a:off x="8602762" y="6223000"/>
            <a:ext cx="254000" cy="254000"/>
          </a:xfrm>
          <a:prstGeom prst="rect">
            <a:avLst/>
          </a:prstGeom>
        </p:spPr>
      </p:pic>
      <p:sp>
        <p:nvSpPr>
          <p:cNvPr id="12" name="Text 8">
            <a:extLst>
              <a:ext uri="{FF2B5EF4-FFF2-40B4-BE49-F238E27FC236}">
                <a16:creationId xmlns:a16="http://schemas.microsoft.com/office/drawing/2014/main" id="{FFDAFCB9-CD4B-0BF4-207D-A424C5F6D013}"/>
              </a:ext>
            </a:extLst>
          </p:cNvPr>
          <p:cNvSpPr/>
          <p:nvPr/>
        </p:nvSpPr>
        <p:spPr>
          <a:xfrm>
            <a:off x="8945662" y="6254750"/>
            <a:ext cx="2844532" cy="215900"/>
          </a:xfrm>
          <a:prstGeom prst="rect">
            <a:avLst/>
          </a:prstGeom>
          <a:noFill/>
          <a:ln/>
        </p:spPr>
        <p:txBody>
          <a:bodyPr wrap="square" lIns="16933" tIns="16933" rIns="16933" bIns="16933" rtlCol="0" anchor="t">
            <a:normAutofit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l">
              <a:buNone/>
            </a:pPr>
            <a:r>
              <a:rPr lang="en-US" sz="1200" dirty="0">
                <a:solidFill>
                  <a:srgbClr val="F8F8F8"/>
                </a:solidFill>
                <a:latin typeface="Arial" pitchFamily="34" charset="0"/>
                <a:ea typeface="Arial" pitchFamily="34" charset="-122"/>
                <a:cs typeface="Arial" pitchFamily="34" charset="-120"/>
              </a:rPr>
              <a:t>Join the conversation using </a:t>
            </a:r>
            <a:r>
              <a:rPr lang="en-US" sz="1200" b="1" dirty="0">
                <a:solidFill>
                  <a:srgbClr val="F8F8F8"/>
                </a:solidFill>
                <a:latin typeface="Arial" pitchFamily="34" charset="0"/>
                <a:ea typeface="Arial" pitchFamily="34" charset="-122"/>
                <a:cs typeface="Arial" pitchFamily="34" charset="-120"/>
              </a:rPr>
              <a:t>#BCISAHP</a:t>
            </a:r>
            <a:endParaRPr lang="en-US" sz="1200" dirty="0"/>
          </a:p>
        </p:txBody>
      </p:sp>
      <p:pic>
        <p:nvPicPr>
          <p:cNvPr id="14" name="Picture 13">
            <a:extLst>
              <a:ext uri="{FF2B5EF4-FFF2-40B4-BE49-F238E27FC236}">
                <a16:creationId xmlns:a16="http://schemas.microsoft.com/office/drawing/2014/main" id="{6D7E7B2D-1BCD-F9A6-B1F3-7BDB5A826E1D}"/>
              </a:ext>
            </a:extLst>
          </p:cNvPr>
          <p:cNvPicPr>
            <a:picLocks noChangeAspect="1"/>
          </p:cNvPicPr>
          <p:nvPr/>
        </p:nvPicPr>
        <p:blipFill>
          <a:blip r:embed="rId4"/>
          <a:stretch>
            <a:fillRect/>
          </a:stretch>
        </p:blipFill>
        <p:spPr>
          <a:xfrm>
            <a:off x="863600" y="405689"/>
            <a:ext cx="2614441" cy="509423"/>
          </a:xfrm>
          <a:prstGeom prst="rect">
            <a:avLst/>
          </a:prstGeom>
        </p:spPr>
      </p:pic>
      <p:sp>
        <p:nvSpPr>
          <p:cNvPr id="4" name="Content Placeholder 2">
            <a:extLst>
              <a:ext uri="{FF2B5EF4-FFF2-40B4-BE49-F238E27FC236}">
                <a16:creationId xmlns:a16="http://schemas.microsoft.com/office/drawing/2014/main" id="{B9B0BBCB-49A1-F374-A0C4-BCB70B26F7E7}"/>
              </a:ext>
            </a:extLst>
          </p:cNvPr>
          <p:cNvSpPr txBox="1">
            <a:spLocks/>
          </p:cNvSpPr>
          <p:nvPr/>
        </p:nvSpPr>
        <p:spPr>
          <a:xfrm>
            <a:off x="838200" y="1825625"/>
            <a:ext cx="10515600"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a:solidFill>
                  <a:srgbClr val="FFFFFF"/>
                </a:solidFill>
              </a:rPr>
              <a:t>Torbay's Team</a:t>
            </a:r>
            <a:endParaRPr lang="en-US"/>
          </a:p>
          <a:p>
            <a:pPr marL="457200" indent="-457200">
              <a:buFont typeface="Calibri" panose="020B0604020202020204" pitchFamily="34" charset="0"/>
              <a:buChar char="-"/>
            </a:pPr>
            <a:r>
              <a:rPr lang="en-GB">
                <a:solidFill>
                  <a:srgbClr val="FFFFFF"/>
                </a:solidFill>
              </a:rPr>
              <a:t>Interventional cardiologist – operator, decision maker</a:t>
            </a:r>
            <a:endParaRPr lang="en-GB"/>
          </a:p>
          <a:p>
            <a:pPr marL="457200" indent="-457200">
              <a:buFont typeface="Calibri" panose="020B0604020202020204" pitchFamily="34" charset="0"/>
              <a:buChar char="-"/>
            </a:pPr>
            <a:r>
              <a:rPr lang="en-GB">
                <a:solidFill>
                  <a:srgbClr val="FFFFFF"/>
                </a:solidFill>
              </a:rPr>
              <a:t>Radiographer – imaging, radiation control</a:t>
            </a:r>
            <a:endParaRPr lang="en-GB">
              <a:solidFill>
                <a:srgbClr val="000000"/>
              </a:solidFill>
            </a:endParaRPr>
          </a:p>
          <a:p>
            <a:pPr marL="457200" indent="-457200">
              <a:buFont typeface="Calibri" panose="020B0604020202020204" pitchFamily="34" charset="0"/>
              <a:buChar char="-"/>
            </a:pPr>
            <a:r>
              <a:rPr lang="en-GB">
                <a:solidFill>
                  <a:srgbClr val="FFFFFF"/>
                </a:solidFill>
              </a:rPr>
              <a:t>Cardiac physiologist – monitoring, log, measurements</a:t>
            </a:r>
            <a:endParaRPr lang="en-GB">
              <a:solidFill>
                <a:srgbClr val="000000"/>
              </a:solidFill>
            </a:endParaRPr>
          </a:p>
          <a:p>
            <a:pPr marL="457200" indent="-457200">
              <a:buFont typeface="Calibri" panose="020B0604020202020204" pitchFamily="34" charset="0"/>
              <a:buChar char="-"/>
            </a:pPr>
            <a:r>
              <a:rPr lang="en-GB">
                <a:solidFill>
                  <a:srgbClr val="FFFFFF"/>
                </a:solidFill>
              </a:rPr>
              <a:t>Scrub nurse – direct assistance, sterile </a:t>
            </a:r>
            <a:endParaRPr lang="en-GB">
              <a:solidFill>
                <a:srgbClr val="000000"/>
              </a:solidFill>
            </a:endParaRPr>
          </a:p>
          <a:p>
            <a:pPr marL="457200" indent="-457200">
              <a:buFont typeface="Calibri" panose="020B0604020202020204" pitchFamily="34" charset="0"/>
              <a:buChar char="-"/>
            </a:pPr>
            <a:r>
              <a:rPr lang="en-GB">
                <a:solidFill>
                  <a:srgbClr val="FFFFFF"/>
                </a:solidFill>
              </a:rPr>
              <a:t>Runner nurse – flexible support, drugs, balloons and stents, tests</a:t>
            </a:r>
            <a:endParaRPr lang="en-GB"/>
          </a:p>
        </p:txBody>
      </p:sp>
    </p:spTree>
    <p:extLst>
      <p:ext uri="{BB962C8B-B14F-4D97-AF65-F5344CB8AC3E}">
        <p14:creationId xmlns:p14="http://schemas.microsoft.com/office/powerpoint/2010/main" val="1765344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8B7815D4-5004-FED6-D9E0-1135F2F43250}"/>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ED4B1864-2D0E-C91B-54F5-0439FE088039}"/>
              </a:ext>
            </a:extLst>
          </p:cNvPr>
          <p:cNvSpPr/>
          <p:nvPr/>
        </p:nvSpPr>
        <p:spPr>
          <a:xfrm>
            <a:off x="762000" y="1092200"/>
            <a:ext cx="11734800" cy="139700"/>
          </a:xfrm>
          <a:prstGeom prst="rect">
            <a:avLst/>
          </a:prstGeom>
          <a:noFill/>
          <a:ln/>
        </p:spPr>
        <p:txBody>
          <a:bodyPr wrap="square" lIns="16933" tIns="16933" rIns="16933" bIns="16933" rtlCol="0" anchor="t">
            <a:normAutofit fontScale="92500"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l">
              <a:buNone/>
            </a:pPr>
            <a:r>
              <a:rPr lang="en-US" sz="800" b="1" kern="0" spc="176" dirty="0">
                <a:solidFill>
                  <a:srgbClr val="F8F8F8"/>
                </a:solidFill>
                <a:latin typeface="Arial" pitchFamily="34" charset="0"/>
                <a:ea typeface="Arial" pitchFamily="34" charset="-122"/>
                <a:cs typeface="Arial" pitchFamily="34" charset="-120"/>
              </a:rPr>
              <a:t>BRITISH CARDIOVASCULAR INTERVENTION SOCIETY</a:t>
            </a:r>
            <a:endParaRPr lang="en-US" sz="800" dirty="0"/>
          </a:p>
        </p:txBody>
      </p:sp>
      <p:pic>
        <p:nvPicPr>
          <p:cNvPr id="11" name="Image 1" descr="preencoded.png">
            <a:extLst>
              <a:ext uri="{FF2B5EF4-FFF2-40B4-BE49-F238E27FC236}">
                <a16:creationId xmlns:a16="http://schemas.microsoft.com/office/drawing/2014/main" id="{93AE967E-3942-B8BF-1C89-9B9BDC1B1F51}"/>
              </a:ext>
            </a:extLst>
          </p:cNvPr>
          <p:cNvPicPr>
            <a:picLocks noChangeAspect="1"/>
          </p:cNvPicPr>
          <p:nvPr/>
        </p:nvPicPr>
        <p:blipFill>
          <a:blip r:embed="rId3"/>
          <a:stretch>
            <a:fillRect/>
          </a:stretch>
        </p:blipFill>
        <p:spPr>
          <a:xfrm>
            <a:off x="8602762" y="6223000"/>
            <a:ext cx="254000" cy="254000"/>
          </a:xfrm>
          <a:prstGeom prst="rect">
            <a:avLst/>
          </a:prstGeom>
        </p:spPr>
      </p:pic>
      <p:sp>
        <p:nvSpPr>
          <p:cNvPr id="12" name="Text 8">
            <a:extLst>
              <a:ext uri="{FF2B5EF4-FFF2-40B4-BE49-F238E27FC236}">
                <a16:creationId xmlns:a16="http://schemas.microsoft.com/office/drawing/2014/main" id="{6100497F-D460-FDF0-FBF3-B7B9BAB47764}"/>
              </a:ext>
            </a:extLst>
          </p:cNvPr>
          <p:cNvSpPr/>
          <p:nvPr/>
        </p:nvSpPr>
        <p:spPr>
          <a:xfrm>
            <a:off x="8945662" y="6254750"/>
            <a:ext cx="2844532" cy="215900"/>
          </a:xfrm>
          <a:prstGeom prst="rect">
            <a:avLst/>
          </a:prstGeom>
          <a:noFill/>
          <a:ln/>
        </p:spPr>
        <p:txBody>
          <a:bodyPr wrap="square" lIns="16933" tIns="16933" rIns="16933" bIns="16933" rtlCol="0" anchor="t">
            <a:normAutofit lnSpcReduction="10000"/>
          </a:bodyPr>
          <a:lstStyle>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gn="l">
              <a:buNone/>
            </a:pPr>
            <a:r>
              <a:rPr lang="en-US" sz="1200" dirty="0">
                <a:solidFill>
                  <a:srgbClr val="F8F8F8"/>
                </a:solidFill>
                <a:latin typeface="Arial" pitchFamily="34" charset="0"/>
                <a:ea typeface="Arial" pitchFamily="34" charset="-122"/>
                <a:cs typeface="Arial" pitchFamily="34" charset="-120"/>
              </a:rPr>
              <a:t>Join the conversation using </a:t>
            </a:r>
            <a:r>
              <a:rPr lang="en-US" sz="1200" b="1" dirty="0">
                <a:solidFill>
                  <a:srgbClr val="F8F8F8"/>
                </a:solidFill>
                <a:latin typeface="Arial" pitchFamily="34" charset="0"/>
                <a:ea typeface="Arial" pitchFamily="34" charset="-122"/>
                <a:cs typeface="Arial" pitchFamily="34" charset="-120"/>
              </a:rPr>
              <a:t>#BCISAHP</a:t>
            </a:r>
            <a:endParaRPr lang="en-US" sz="1200" dirty="0"/>
          </a:p>
        </p:txBody>
      </p:sp>
      <p:pic>
        <p:nvPicPr>
          <p:cNvPr id="14" name="Picture 13">
            <a:extLst>
              <a:ext uri="{FF2B5EF4-FFF2-40B4-BE49-F238E27FC236}">
                <a16:creationId xmlns:a16="http://schemas.microsoft.com/office/drawing/2014/main" id="{91DEBBA2-4EE8-370E-3690-F49CF7BD9351}"/>
              </a:ext>
            </a:extLst>
          </p:cNvPr>
          <p:cNvPicPr>
            <a:picLocks noChangeAspect="1"/>
          </p:cNvPicPr>
          <p:nvPr/>
        </p:nvPicPr>
        <p:blipFill>
          <a:blip r:embed="rId4"/>
          <a:stretch>
            <a:fillRect/>
          </a:stretch>
        </p:blipFill>
        <p:spPr>
          <a:xfrm>
            <a:off x="863600" y="405689"/>
            <a:ext cx="2614441" cy="509423"/>
          </a:xfrm>
          <a:prstGeom prst="rect">
            <a:avLst/>
          </a:prstGeom>
        </p:spPr>
      </p:pic>
      <p:sp>
        <p:nvSpPr>
          <p:cNvPr id="5" name="Content Placeholder 2">
            <a:extLst>
              <a:ext uri="{FF2B5EF4-FFF2-40B4-BE49-F238E27FC236}">
                <a16:creationId xmlns:a16="http://schemas.microsoft.com/office/drawing/2014/main" id="{00AC1046-AAA9-EE63-F8B5-B46E90B8C7E1}"/>
              </a:ext>
            </a:extLst>
          </p:cNvPr>
          <p:cNvSpPr txBox="1">
            <a:spLocks/>
          </p:cNvSpPr>
          <p:nvPr/>
        </p:nvSpPr>
        <p:spPr>
          <a:xfrm>
            <a:off x="838200" y="3141680"/>
            <a:ext cx="10515600" cy="570646"/>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5400">
                <a:solidFill>
                  <a:srgbClr val="FFFFFF"/>
                </a:solidFill>
              </a:rPr>
              <a:t>Are we equal?</a:t>
            </a:r>
            <a:endParaRPr lang="en-US" sz="5400">
              <a:solidFill>
                <a:srgbClr val="FFFFFF"/>
              </a:solidFill>
            </a:endParaRPr>
          </a:p>
        </p:txBody>
      </p:sp>
    </p:spTree>
    <p:extLst>
      <p:ext uri="{BB962C8B-B14F-4D97-AF65-F5344CB8AC3E}">
        <p14:creationId xmlns:p14="http://schemas.microsoft.com/office/powerpoint/2010/main" val="20952369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51094B6CC6EB64F8B5CE1AEDA71A534" ma:contentTypeVersion="13" ma:contentTypeDescription="Create a new document." ma:contentTypeScope="" ma:versionID="57713b2b3aa747f3da3f077be9bcea11">
  <xsd:schema xmlns:xsd="http://www.w3.org/2001/XMLSchema" xmlns:xs="http://www.w3.org/2001/XMLSchema" xmlns:p="http://schemas.microsoft.com/office/2006/metadata/properties" xmlns:ns2="679015b2-4150-4105-a800-b64c0c97dbd1" xmlns:ns3="b067475b-5d88-43a2-bd85-459932a305fd" targetNamespace="http://schemas.microsoft.com/office/2006/metadata/properties" ma:root="true" ma:fieldsID="1959c6be763e68d889d418c8d51fcc9b" ns2:_="" ns3:_="">
    <xsd:import namespace="679015b2-4150-4105-a800-b64c0c97dbd1"/>
    <xsd:import namespace="b067475b-5d88-43a2-bd85-459932a305f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9015b2-4150-4105-a800-b64c0c97db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7ab9dd3f-a18a-4d9b-9ebc-38943c9fdaf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067475b-5d88-43a2-bd85-459932a305fd"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052b2fd7-e512-43c4-b434-f74bb7d10efd}" ma:internalName="TaxCatchAll" ma:showField="CatchAllData" ma:web="b067475b-5d88-43a2-bd85-459932a305f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79015b2-4150-4105-a800-b64c0c97dbd1">
      <Terms xmlns="http://schemas.microsoft.com/office/infopath/2007/PartnerControls"/>
    </lcf76f155ced4ddcb4097134ff3c332f>
    <TaxCatchAll xmlns="b067475b-5d88-43a2-bd85-459932a305fd" xsi:nil="true"/>
  </documentManagement>
</p:properties>
</file>

<file path=customXml/itemProps1.xml><?xml version="1.0" encoding="utf-8"?>
<ds:datastoreItem xmlns:ds="http://schemas.openxmlformats.org/officeDocument/2006/customXml" ds:itemID="{253E48BA-F16E-40B2-ADAD-4193222A5065}"/>
</file>

<file path=customXml/itemProps2.xml><?xml version="1.0" encoding="utf-8"?>
<ds:datastoreItem xmlns:ds="http://schemas.openxmlformats.org/officeDocument/2006/customXml" ds:itemID="{1400F376-258B-4210-ABEF-7E51BB311DF5}"/>
</file>

<file path=customXml/itemProps3.xml><?xml version="1.0" encoding="utf-8"?>
<ds:datastoreItem xmlns:ds="http://schemas.openxmlformats.org/officeDocument/2006/customXml" ds:itemID="{3C4DE796-A74C-44C2-96A0-3A9B7A1DD5D1}"/>
</file>

<file path=docProps/app.xml><?xml version="1.0" encoding="utf-8"?>
<Properties xmlns="http://schemas.openxmlformats.org/officeDocument/2006/extended-properties" xmlns:vt="http://schemas.openxmlformats.org/officeDocument/2006/docPropsVTypes">
  <Template>office theme</Template>
  <TotalTime>20</TotalTime>
  <Words>1849</Words>
  <Application>Microsoft Office PowerPoint</Application>
  <PresentationFormat>Widescreen</PresentationFormat>
  <Paragraphs>91</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Sian Rudkin</cp:lastModifiedBy>
  <cp:revision>39</cp:revision>
  <dcterms:created xsi:type="dcterms:W3CDTF">2026-06-28T01:13:35Z</dcterms:created>
  <dcterms:modified xsi:type="dcterms:W3CDTF">2026-08-04T13:32:18Z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0x010100D51094B6CC6EB64F8B5CE1AEDA71A534</vt:lpwstr>
  </property>
</Properties>
</file>