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56" r:id="rId5"/>
    <p:sldId id="257" r:id="rId6"/>
    <p:sldId id="258" r:id="rId7"/>
    <p:sldId id="262" r:id="rId8"/>
    <p:sldId id="280" r:id="rId9"/>
    <p:sldId id="263" r:id="rId10"/>
    <p:sldId id="275" r:id="rId11"/>
    <p:sldId id="276" r:id="rId12"/>
    <p:sldId id="283" r:id="rId13"/>
    <p:sldId id="281" r:id="rId14"/>
    <p:sldId id="274" r:id="rId15"/>
    <p:sldId id="264" r:id="rId16"/>
    <p:sldId id="265" r:id="rId17"/>
    <p:sldId id="266" r:id="rId18"/>
    <p:sldId id="267" r:id="rId19"/>
    <p:sldId id="268" r:id="rId20"/>
    <p:sldId id="282" r:id="rId21"/>
    <p:sldId id="271" r:id="rId22"/>
    <p:sldId id="273" r:id="rId23"/>
    <p:sldId id="278" r:id="rId24"/>
    <p:sldId id="261" r:id="rId25"/>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8015" autoAdjust="0"/>
  </p:normalViewPr>
  <p:slideViewPr>
    <p:cSldViewPr snapToGrid="0" snapToObjects="1">
      <p:cViewPr varScale="1">
        <p:scale>
          <a:sx n="65" d="100"/>
          <a:sy n="65" d="100"/>
        </p:scale>
        <p:origin x="107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53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title slide. Replace the title and your name/role/organisation. Event branding is fixed.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CDD33-0B2F-0B9B-C3BF-A27791123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1E485-FAE8-E815-D3A1-0C89930547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ED0307-DB65-2A3D-4183-57CABD1087E0}"/>
              </a:ext>
            </a:extLst>
          </p:cNvPr>
          <p:cNvSpPr>
            <a:spLocks noGrp="1"/>
          </p:cNvSpPr>
          <p:nvPr>
            <p:ph type="body" idx="1"/>
          </p:nvPr>
        </p:nvSpPr>
        <p:spPr/>
        <p:txBody>
          <a:bodyPr/>
          <a:lstStyle/>
          <a:p>
            <a:r>
              <a:rPr lang="en-US" dirty="0"/>
              <a:t>What about the human element</a:t>
            </a:r>
          </a:p>
        </p:txBody>
      </p:sp>
      <p:sp>
        <p:nvSpPr>
          <p:cNvPr id="4" name="Slide Number Placeholder 3">
            <a:extLst>
              <a:ext uri="{FF2B5EF4-FFF2-40B4-BE49-F238E27FC236}">
                <a16:creationId xmlns:a16="http://schemas.microsoft.com/office/drawing/2014/main" id="{78F63926-A62E-31D2-17B2-DD7179F13DAE}"/>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007399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23092-9E8B-495E-59C5-B587AF44C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0424B2-05F5-D8D0-52AE-AEF242E6C7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B9883E-6C25-F68B-C615-13774B40A07C}"/>
              </a:ext>
            </a:extLst>
          </p:cNvPr>
          <p:cNvSpPr>
            <a:spLocks noGrp="1"/>
          </p:cNvSpPr>
          <p:nvPr>
            <p:ph type="body" idx="1"/>
          </p:nvPr>
        </p:nvSpPr>
        <p:spPr/>
        <p:txBody>
          <a:bodyPr/>
          <a:lstStyle/>
          <a:p>
            <a:r>
              <a:rPr lang="en-US" dirty="0"/>
              <a:t>Lets think about the clinical challenges we face in the </a:t>
            </a:r>
            <a:r>
              <a:rPr lang="en-US" dirty="0" err="1"/>
              <a:t>cath</a:t>
            </a:r>
            <a:r>
              <a:rPr lang="en-US" dirty="0"/>
              <a:t> lab during a cardiac arrest</a:t>
            </a:r>
          </a:p>
          <a:p>
            <a:endParaRPr lang="en-US" dirty="0"/>
          </a:p>
          <a:p>
            <a:r>
              <a:rPr lang="en-US" dirty="0"/>
              <a:t>Other additional team members who are not familiar with the environment – </a:t>
            </a:r>
            <a:r>
              <a:rPr lang="en-US" dirty="0" err="1"/>
              <a:t>eg</a:t>
            </a:r>
            <a:r>
              <a:rPr lang="en-US" dirty="0"/>
              <a:t> final members of CA team –</a:t>
            </a:r>
            <a:r>
              <a:rPr lang="en-US" dirty="0" err="1"/>
              <a:t>anaesthetic</a:t>
            </a:r>
            <a:r>
              <a:rPr lang="en-US" dirty="0"/>
              <a:t> team</a:t>
            </a:r>
          </a:p>
        </p:txBody>
      </p:sp>
      <p:sp>
        <p:nvSpPr>
          <p:cNvPr id="4" name="Slide Number Placeholder 3">
            <a:extLst>
              <a:ext uri="{FF2B5EF4-FFF2-40B4-BE49-F238E27FC236}">
                <a16:creationId xmlns:a16="http://schemas.microsoft.com/office/drawing/2014/main" id="{33975B8F-F9E8-0849-1031-938E4B68800B}"/>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43232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94EF6-FC50-F39D-0239-F0FB8DA1B2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8F842-AA61-98A3-24F8-E1C4A3E07B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4D468-296F-6ACD-B1CF-6B23208555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Humans are fallible; systems must anticipate and mitigate error.</a:t>
            </a:r>
          </a:p>
        </p:txBody>
      </p:sp>
      <p:sp>
        <p:nvSpPr>
          <p:cNvPr id="4" name="Slide Number Placeholder 3">
            <a:extLst>
              <a:ext uri="{FF2B5EF4-FFF2-40B4-BE49-F238E27FC236}">
                <a16:creationId xmlns:a16="http://schemas.microsoft.com/office/drawing/2014/main" id="{8EF7ACBE-BC63-4811-F873-1B6186770B8F}"/>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790018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BC46D-7775-5520-F835-F1C6676EF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E1FFD-19BD-CD04-8099-A39F60B17A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4622D4-1476-5BA5-14FC-ADD811462C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Errors are most likely under stress, time pressure, and cognitive load.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Ask for examples of </a:t>
            </a:r>
            <a:r>
              <a:rPr lang="en-GB" dirty="0" err="1">
                <a:solidFill>
                  <a:schemeClr val="bg1"/>
                </a:solidFill>
              </a:rPr>
              <a:t>stressers</a:t>
            </a:r>
            <a:r>
              <a:rPr lang="en-GB" dirty="0">
                <a:solidFill>
                  <a:schemeClr val="bg1"/>
                </a:solidFill>
              </a:rPr>
              <a:t> or </a:t>
            </a:r>
            <a:r>
              <a:rPr lang="en-GB" dirty="0" err="1">
                <a:solidFill>
                  <a:schemeClr val="bg1"/>
                </a:solidFill>
              </a:rPr>
              <a:t>cognitives</a:t>
            </a:r>
            <a:r>
              <a:rPr lang="en-GB" dirty="0">
                <a:solidFill>
                  <a:schemeClr val="bg1"/>
                </a:solidFill>
              </a:rPr>
              <a:t> loads from the audience – </a:t>
            </a:r>
            <a:r>
              <a:rPr lang="en-GB" dirty="0" err="1">
                <a:solidFill>
                  <a:schemeClr val="bg1"/>
                </a:solidFill>
              </a:rPr>
              <a:t>stresser</a:t>
            </a:r>
            <a:r>
              <a:rPr lang="en-GB" dirty="0">
                <a:solidFill>
                  <a:schemeClr val="bg1"/>
                </a:solidFill>
              </a:rPr>
              <a:t> – multi tasking and coordinator comes in half way through – will you be long? I have a PPCI coming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Cognitive load – complex algorithms . This </a:t>
            </a:r>
            <a:r>
              <a:rPr lang="en-GB" dirty="0" err="1">
                <a:solidFill>
                  <a:schemeClr val="bg1"/>
                </a:solidFill>
              </a:rPr>
              <a:t>iimense</a:t>
            </a:r>
            <a:r>
              <a:rPr lang="en-GB" dirty="0">
                <a:solidFill>
                  <a:schemeClr val="bg1"/>
                </a:solidFill>
              </a:rPr>
              <a:t> mental strain can compromise non – technical performance and the working memory </a:t>
            </a:r>
          </a:p>
          <a:p>
            <a:endParaRPr lang="en-US" dirty="0"/>
          </a:p>
        </p:txBody>
      </p:sp>
      <p:sp>
        <p:nvSpPr>
          <p:cNvPr id="4" name="Slide Number Placeholder 3">
            <a:extLst>
              <a:ext uri="{FF2B5EF4-FFF2-40B4-BE49-F238E27FC236}">
                <a16:creationId xmlns:a16="http://schemas.microsoft.com/office/drawing/2014/main" id="{25F35764-979B-B8E4-CF59-4AF3CF4D93C3}"/>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722980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4454A-B3E3-B2F3-175A-082B13B805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378D80-282A-6133-42BB-AA86AE977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789C36-C9E7-6E35-D0F2-C9C66C22E1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Link these to real lab examples.</a:t>
            </a:r>
          </a:p>
          <a:p>
            <a:endParaRPr lang="en-US" dirty="0"/>
          </a:p>
        </p:txBody>
      </p:sp>
      <p:sp>
        <p:nvSpPr>
          <p:cNvPr id="4" name="Slide Number Placeholder 3">
            <a:extLst>
              <a:ext uri="{FF2B5EF4-FFF2-40B4-BE49-F238E27FC236}">
                <a16:creationId xmlns:a16="http://schemas.microsoft.com/office/drawing/2014/main" id="{6CD90EDB-FECE-DB06-4921-9BF4E2114F36}"/>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869411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FB56A-FE55-E91E-493B-6677DD7C8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98C79A-33C3-49A0-FE34-F8730B2E0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23305B-51D0-0F42-24C9-0FCFF24ECB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Poor design increases risk for error and staff injury.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Discuss your working environment during your debriefs, this can then be part of an action plan to create better layouts in the labs to improve efficiency, avoid getting in each others way –proper storage of additional equipment and trolleys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Alarm fatigue, hearing alarms all day your brain switches off</a:t>
            </a:r>
          </a:p>
          <a:p>
            <a:endParaRPr lang="en-US" dirty="0"/>
          </a:p>
        </p:txBody>
      </p:sp>
      <p:sp>
        <p:nvSpPr>
          <p:cNvPr id="4" name="Slide Number Placeholder 3">
            <a:extLst>
              <a:ext uri="{FF2B5EF4-FFF2-40B4-BE49-F238E27FC236}">
                <a16:creationId xmlns:a16="http://schemas.microsoft.com/office/drawing/2014/main" id="{B39343FF-9B75-75FB-3FEF-691EB030F683}"/>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251773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7EA0D-3D7B-DA51-F03E-C5DF7B28E9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FAEBE-E9BD-5740-B52F-1F7A0290C8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4AA73-EEE9-A43D-2DEB-B3F010C3FB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Hierarchy and silence contribute to harm. – we spoke yesterday about having confidence to question and consultants feel </a:t>
            </a:r>
            <a:r>
              <a:rPr lang="en-GB" dirty="0" err="1">
                <a:solidFill>
                  <a:schemeClr val="bg1"/>
                </a:solidFill>
              </a:rPr>
              <a:t>stressers</a:t>
            </a:r>
            <a:r>
              <a:rPr lang="en-GB" dirty="0">
                <a:solidFill>
                  <a:schemeClr val="bg1"/>
                </a:solidFill>
              </a:rPr>
              <a:t> in these situations and are open to suggestions during a crisis situation, don’t let hierarchy be a reason for not speaking up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Closed loop communication is a three way  process – I initiate an instruction you receive the information and repeat it to me or paraphrase it and I confirm your understanding is correct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Don’t be scared to speak up, you must be the patients advocate, everyone is important in the room, all opinions count, everyone is feeling stressed remember, human factors mean even the most experienced can miss something obvious so politely remind them.</a:t>
            </a:r>
          </a:p>
          <a:p>
            <a:endParaRPr lang="en-US" dirty="0"/>
          </a:p>
        </p:txBody>
      </p:sp>
      <p:sp>
        <p:nvSpPr>
          <p:cNvPr id="4" name="Slide Number Placeholder 3">
            <a:extLst>
              <a:ext uri="{FF2B5EF4-FFF2-40B4-BE49-F238E27FC236}">
                <a16:creationId xmlns:a16="http://schemas.microsoft.com/office/drawing/2014/main" id="{1CA0EC67-7BF8-1A87-094A-C19F232D96F3}"/>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296877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A2565-799E-636A-D0C5-5E379633E4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D6CAD-485A-D784-4CD7-F59CB8E4F9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13980A-F419-6905-748B-3DDFE21757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These non technical skills are proven to directly improve survival rates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Designated leader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Constant awareness of the dynamic situation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Plan ahead and prioritise tasks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Keep calm – </a:t>
            </a:r>
          </a:p>
        </p:txBody>
      </p:sp>
      <p:sp>
        <p:nvSpPr>
          <p:cNvPr id="4" name="Slide Number Placeholder 3">
            <a:extLst>
              <a:ext uri="{FF2B5EF4-FFF2-40B4-BE49-F238E27FC236}">
                <a16:creationId xmlns:a16="http://schemas.microsoft.com/office/drawing/2014/main" id="{BF81962A-138B-661D-D69D-E6CA746B2CF6}"/>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221768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68DDD-FFCD-D323-C8A7-115303C71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354227-418A-52DD-8F14-B9ED549FB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399C8D-840F-47EC-F29B-134433A107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Debriefs create checklists, continual training and simulation are essential to ensure all members of the team know what is expected of them, what their role entails and to reduce the cognitive load, we begin to react automatically, knowing our roles within our team. having Systems- in place reduce reliance on memory. Standard operating procedures helps with stress coping</a:t>
            </a:r>
          </a:p>
          <a:p>
            <a:endParaRPr lang="en-US" dirty="0"/>
          </a:p>
        </p:txBody>
      </p:sp>
      <p:sp>
        <p:nvSpPr>
          <p:cNvPr id="4" name="Slide Number Placeholder 3">
            <a:extLst>
              <a:ext uri="{FF2B5EF4-FFF2-40B4-BE49-F238E27FC236}">
                <a16:creationId xmlns:a16="http://schemas.microsoft.com/office/drawing/2014/main" id="{425EE543-F9F0-68F8-050B-B041C5F1A989}"/>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5452394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8438F-A688-4BFC-5133-D49DFF7C3C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EFE7F-40F5-59DE-A8B6-0F4F1C9730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582E8A-2F31-6F3F-FEE2-AFEEACAA3B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Focus on learning, not blame.</a:t>
            </a:r>
          </a:p>
          <a:p>
            <a:endParaRPr lang="en-US" dirty="0"/>
          </a:p>
        </p:txBody>
      </p:sp>
      <p:sp>
        <p:nvSpPr>
          <p:cNvPr id="4" name="Slide Number Placeholder 3">
            <a:extLst>
              <a:ext uri="{FF2B5EF4-FFF2-40B4-BE49-F238E27FC236}">
                <a16:creationId xmlns:a16="http://schemas.microsoft.com/office/drawing/2014/main" id="{DB4A20AF-2B82-9C9A-931F-F5980A363457}"/>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3206984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16CE8-DC59-D696-E1B5-9B8B950DD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8A5DC-FE07-0219-A053-1C74490407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85154-E673-B300-52B4-2118DFAD05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Include WHO patient safety Curriculum, James Reason Swiss Cheese Model, ESC guidance, </a:t>
            </a:r>
            <a:r>
              <a:rPr lang="en-GB" dirty="0" err="1">
                <a:solidFill>
                  <a:schemeClr val="bg1"/>
                </a:solidFill>
              </a:rPr>
              <a:t>Flin</a:t>
            </a:r>
            <a:r>
              <a:rPr lang="en-GB" dirty="0">
                <a:solidFill>
                  <a:schemeClr val="bg1"/>
                </a:solidFill>
              </a:rPr>
              <a:t> et al non-technical skills.</a:t>
            </a:r>
          </a:p>
          <a:p>
            <a:endParaRPr lang="en-US" dirty="0"/>
          </a:p>
        </p:txBody>
      </p:sp>
      <p:sp>
        <p:nvSpPr>
          <p:cNvPr id="4" name="Slide Number Placeholder 3">
            <a:extLst>
              <a:ext uri="{FF2B5EF4-FFF2-40B4-BE49-F238E27FC236}">
                <a16:creationId xmlns:a16="http://schemas.microsoft.com/office/drawing/2014/main" id="{2DE6242D-15B1-FE34-8AE0-774331A3AD8E}"/>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3432802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Add your contact / handle for follow-up questions.</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we’ve seen the cardiac arrest scenario , lets look at that as a learning tool </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r>
              <a:rPr lang="en-US" dirty="0"/>
              <a:t>All stand up – stay standing  who has been a  part of a cardiac arrest in the Cath Lab</a:t>
            </a:r>
          </a:p>
          <a:p>
            <a:r>
              <a:rPr lang="en-US" dirty="0"/>
              <a:t>Of those standing - Hands up Who felt stressed during the cardiac arrest</a:t>
            </a:r>
          </a:p>
          <a:p>
            <a:r>
              <a:rPr lang="en-US" dirty="0"/>
              <a:t>Hands up Who felt stressed after</a:t>
            </a:r>
          </a:p>
          <a:p>
            <a:r>
              <a:rPr lang="en-US" dirty="0"/>
              <a:t>Hands up Who had questions around decisions made during the cardiac arrest</a:t>
            </a:r>
          </a:p>
          <a:p>
            <a:r>
              <a:rPr lang="en-US" dirty="0"/>
              <a:t>Now stay standing if you had a debrief after the arrest</a:t>
            </a:r>
          </a:p>
          <a:p>
            <a:r>
              <a:rPr lang="en-US" dirty="0"/>
              <a:t>Did you have the opportunity to ask your questions?</a:t>
            </a:r>
          </a:p>
          <a:p>
            <a:endParaRPr lang="en-US" dirty="0"/>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750938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CCDB6-D0DE-7AD4-A15F-ECA2503F0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7F38F6-9B39-68E5-A5C9-E359BDC2F0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8B16F-8EDC-0063-0C94-10BFBBFBF050}"/>
              </a:ext>
            </a:extLst>
          </p:cNvPr>
          <p:cNvSpPr>
            <a:spLocks noGrp="1"/>
          </p:cNvSpPr>
          <p:nvPr>
            <p:ph type="body" idx="1"/>
          </p:nvPr>
        </p:nvSpPr>
        <p:spPr/>
        <p:txBody>
          <a:bodyPr/>
          <a:lstStyle/>
          <a:p>
            <a:r>
              <a:rPr lang="en-US" dirty="0"/>
              <a:t>Team Brief is essential after any event in the Cath lab  - particularly CA</a:t>
            </a:r>
          </a:p>
          <a:p>
            <a:r>
              <a:rPr lang="en-US" dirty="0"/>
              <a:t>Anyone can lead it but it needs to be someone experienced and able to guide the conversation - confidence</a:t>
            </a:r>
          </a:p>
        </p:txBody>
      </p:sp>
      <p:sp>
        <p:nvSpPr>
          <p:cNvPr id="4" name="Slide Number Placeholder 3">
            <a:extLst>
              <a:ext uri="{FF2B5EF4-FFF2-40B4-BE49-F238E27FC236}">
                <a16:creationId xmlns:a16="http://schemas.microsoft.com/office/drawing/2014/main" id="{99314491-1B34-6BCA-E4D2-E297355B6872}"/>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949758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EB82C-C052-C763-2A89-6DC658BF7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4BEC8-CF8E-BAC7-8C3C-974BE39D8D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5F19F5-908A-27E2-E163-0C059D5725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Set expectations and relevance to </a:t>
            </a:r>
            <a:r>
              <a:rPr lang="en-GB" dirty="0" err="1">
                <a:solidFill>
                  <a:schemeClr val="bg1"/>
                </a:solidFill>
              </a:rPr>
              <a:t>cath</a:t>
            </a:r>
            <a:r>
              <a:rPr lang="en-GB" dirty="0">
                <a:solidFill>
                  <a:schemeClr val="bg1"/>
                </a:solidFill>
              </a:rPr>
              <a:t> lab practice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Shared mental model – collective understanding among the team about goals – processes and importantly individual roles – function as a unified coordinated team rather than a collection of individual s- I wont say any more about team work for now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What went well and didn’t go so well, how can we change that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Encourages open communication when delivered sensitively</a:t>
            </a:r>
          </a:p>
          <a:p>
            <a:endParaRPr lang="en-US" dirty="0"/>
          </a:p>
        </p:txBody>
      </p:sp>
      <p:sp>
        <p:nvSpPr>
          <p:cNvPr id="4" name="Slide Number Placeholder 3">
            <a:extLst>
              <a:ext uri="{FF2B5EF4-FFF2-40B4-BE49-F238E27FC236}">
                <a16:creationId xmlns:a16="http://schemas.microsoft.com/office/drawing/2014/main" id="{F29DAB01-817D-D35E-25B7-98EDEE2AB4AE}"/>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058161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5975C-2C89-76E3-2939-C1E44CBF3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2F566-4576-AFFC-8233-91B663B020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41D35-EA80-5EEE-CF50-66E9B7A9EDF3}"/>
              </a:ext>
            </a:extLst>
          </p:cNvPr>
          <p:cNvSpPr>
            <a:spLocks noGrp="1"/>
          </p:cNvSpPr>
          <p:nvPr>
            <p:ph type="body" idx="1"/>
          </p:nvPr>
        </p:nvSpPr>
        <p:spPr/>
        <p:txBody>
          <a:bodyPr/>
          <a:lstStyle/>
          <a:p>
            <a:r>
              <a:rPr lang="en-GB" dirty="0">
                <a:effectLst/>
              </a:rPr>
              <a:t>Several learning theories underpin effective debriefing:</a:t>
            </a:r>
            <a:endParaRPr lang="en-GB" dirty="0"/>
          </a:p>
          <a:p>
            <a:r>
              <a:rPr lang="en-GB" b="1" dirty="0">
                <a:effectLst/>
              </a:rPr>
              <a:t>Kolb’s Experiential Learning Cycle</a:t>
            </a:r>
            <a:r>
              <a:rPr lang="en-GB" dirty="0">
                <a:effectLst/>
              </a:rPr>
              <a:t>:</a:t>
            </a:r>
            <a:endParaRPr lang="en-GB" dirty="0"/>
          </a:p>
          <a:p>
            <a:pPr lvl="1"/>
            <a:r>
              <a:rPr lang="en-GB" dirty="0">
                <a:effectLst/>
              </a:rPr>
              <a:t>Concrete experience (the OHCA event)</a:t>
            </a:r>
            <a:endParaRPr lang="en-GB" dirty="0"/>
          </a:p>
          <a:p>
            <a:pPr lvl="1"/>
            <a:r>
              <a:rPr lang="en-GB" dirty="0">
                <a:effectLst/>
              </a:rPr>
              <a:t>Reflective observation (debrief)</a:t>
            </a:r>
            <a:endParaRPr lang="en-GB" dirty="0"/>
          </a:p>
          <a:p>
            <a:pPr lvl="1"/>
            <a:r>
              <a:rPr lang="en-GB" dirty="0">
                <a:effectLst/>
              </a:rPr>
              <a:t>Abstract conceptualisation (what we learned)</a:t>
            </a:r>
            <a:endParaRPr lang="en-GB" dirty="0"/>
          </a:p>
          <a:p>
            <a:pPr lvl="1"/>
            <a:r>
              <a:rPr lang="en-GB" dirty="0">
                <a:effectLst/>
              </a:rPr>
              <a:t>Active experimentation (changes for next time)</a:t>
            </a:r>
            <a:endParaRPr lang="en-GB" dirty="0"/>
          </a:p>
          <a:p>
            <a:r>
              <a:rPr lang="en-GB" b="1" dirty="0">
                <a:effectLst/>
              </a:rPr>
              <a:t>Gibbs’ Reflective Cycle</a:t>
            </a:r>
            <a:r>
              <a:rPr lang="en-GB" dirty="0">
                <a:effectLst/>
              </a:rPr>
              <a:t>: encourages structured reflection on feelings, evaluation, analysis, and action planning.</a:t>
            </a:r>
            <a:endParaRPr lang="en-GB" dirty="0"/>
          </a:p>
          <a:p>
            <a:r>
              <a:rPr lang="en-GB" b="1" dirty="0">
                <a:effectLst/>
              </a:rPr>
              <a:t>Crisis Resource Management (CRM)</a:t>
            </a:r>
            <a:r>
              <a:rPr lang="en-GB" dirty="0">
                <a:effectLst/>
              </a:rPr>
              <a:t>: emphasises leadership, communication, structured SBAR communication (Situation background assessment recommendation) situational awareness, and decision‑making. These frameworks ensure debriefs are not just conversations but structured learning processes.</a:t>
            </a:r>
            <a:endParaRPr lang="en-GB" dirty="0"/>
          </a:p>
          <a:p>
            <a:endParaRPr lang="en-US" dirty="0"/>
          </a:p>
        </p:txBody>
      </p:sp>
      <p:sp>
        <p:nvSpPr>
          <p:cNvPr id="4" name="Slide Number Placeholder 3">
            <a:extLst>
              <a:ext uri="{FF2B5EF4-FFF2-40B4-BE49-F238E27FC236}">
                <a16:creationId xmlns:a16="http://schemas.microsoft.com/office/drawing/2014/main" id="{35C241BD-C565-1C17-83DA-8643288FA06E}"/>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487295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56241-D67C-E99C-B3FA-C79AB15A3D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42CB0-0D76-0E16-97F7-81987283EC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4E2CF5-71A6-D998-F22F-C51DF445A1BE}"/>
              </a:ext>
            </a:extLst>
          </p:cNvPr>
          <p:cNvSpPr>
            <a:spLocks noGrp="1"/>
          </p:cNvSpPr>
          <p:nvPr>
            <p:ph type="body" idx="1"/>
          </p:nvPr>
        </p:nvSpPr>
        <p:spPr/>
        <p:txBody>
          <a:bodyPr/>
          <a:lstStyle/>
          <a:p>
            <a:r>
              <a:rPr lang="en-GB" dirty="0">
                <a:effectLst/>
              </a:rPr>
              <a:t>A well‑run debrief strengthens the team in several ways:</a:t>
            </a:r>
            <a:endParaRPr lang="en-GB" dirty="0"/>
          </a:p>
          <a:p>
            <a:r>
              <a:rPr lang="en-GB" b="1" dirty="0">
                <a:effectLst/>
              </a:rPr>
              <a:t>Improved communication</a:t>
            </a:r>
            <a:r>
              <a:rPr lang="en-GB" dirty="0">
                <a:effectLst/>
              </a:rPr>
              <a:t>: clarifies expectations and reduces ambiguity.</a:t>
            </a:r>
            <a:endParaRPr lang="en-GB" dirty="0"/>
          </a:p>
          <a:p>
            <a:r>
              <a:rPr lang="en-GB" b="1" dirty="0">
                <a:effectLst/>
              </a:rPr>
              <a:t>Resilience building</a:t>
            </a:r>
            <a:r>
              <a:rPr lang="en-GB" dirty="0">
                <a:effectLst/>
              </a:rPr>
              <a:t>: teams become more adaptable under pressure.</a:t>
            </a:r>
            <a:endParaRPr lang="en-GB" dirty="0"/>
          </a:p>
          <a:p>
            <a:r>
              <a:rPr lang="en-GB" b="1" dirty="0">
                <a:effectLst/>
              </a:rPr>
              <a:t>Role clarity</a:t>
            </a:r>
            <a:r>
              <a:rPr lang="en-GB" dirty="0">
                <a:effectLst/>
              </a:rPr>
              <a:t>: understanding who does what reduces hesitation in future crises.</a:t>
            </a:r>
            <a:endParaRPr lang="en-GB" dirty="0"/>
          </a:p>
          <a:p>
            <a:r>
              <a:rPr lang="en-GB" b="1" dirty="0">
                <a:effectLst/>
              </a:rPr>
              <a:t>Trust and respect</a:t>
            </a:r>
            <a:r>
              <a:rPr lang="en-GB" dirty="0">
                <a:effectLst/>
              </a:rPr>
              <a:t>: open honest discussion fosters a culture of mutual support. Over time, teams that debrief consistently perform better, recover faster from stress, and deliver safer care.</a:t>
            </a:r>
            <a:endParaRPr lang="en-GB" dirty="0"/>
          </a:p>
          <a:p>
            <a:endParaRPr lang="en-US" dirty="0"/>
          </a:p>
        </p:txBody>
      </p:sp>
      <p:sp>
        <p:nvSpPr>
          <p:cNvPr id="4" name="Slide Number Placeholder 3">
            <a:extLst>
              <a:ext uri="{FF2B5EF4-FFF2-40B4-BE49-F238E27FC236}">
                <a16:creationId xmlns:a16="http://schemas.microsoft.com/office/drawing/2014/main" id="{81ABFEBB-6AB8-6F8B-6096-380C608A63C3}"/>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866336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55452-0AFB-9ED6-7FBE-1404BDCF7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5CE64-1AE0-01DC-59C3-BA6D345AD0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3E8241-4CF8-31CE-2806-BB2DAF01B260}"/>
              </a:ext>
            </a:extLst>
          </p:cNvPr>
          <p:cNvSpPr>
            <a:spLocks noGrp="1"/>
          </p:cNvSpPr>
          <p:nvPr>
            <p:ph type="body" idx="1"/>
          </p:nvPr>
        </p:nvSpPr>
        <p:spPr/>
        <p:txBody>
          <a:bodyPr/>
          <a:lstStyle/>
          <a:p>
            <a:r>
              <a:rPr lang="en-GB" dirty="0"/>
              <a:t>Hot 5-15 minutes after the event</a:t>
            </a:r>
          </a:p>
          <a:p>
            <a:r>
              <a:rPr lang="en-GB" dirty="0"/>
              <a:t>Assess what went well and any issues</a:t>
            </a:r>
          </a:p>
          <a:p>
            <a:r>
              <a:rPr lang="en-GB" dirty="0"/>
              <a:t>Clinical actions, immediate concerns, staff well being. NOT for conflict resolution</a:t>
            </a:r>
          </a:p>
          <a:p>
            <a:r>
              <a:rPr lang="en-GB" dirty="0"/>
              <a:t>Allows supervisors to identify staff needing support and can be signposted to psychological support</a:t>
            </a:r>
          </a:p>
          <a:p>
            <a:endParaRPr lang="en-GB" dirty="0"/>
          </a:p>
          <a:p>
            <a:r>
              <a:rPr lang="en-GB" dirty="0"/>
              <a:t>Cold debrief can be </a:t>
            </a:r>
            <a:r>
              <a:rPr lang="en-GB" dirty="0" err="1"/>
              <a:t>kdays</a:t>
            </a:r>
            <a:r>
              <a:rPr lang="en-GB" dirty="0"/>
              <a:t> to weeks later and can be used as a deeper dive into broader team outcomes – quantitative data can be reviewed – chest compression skills- environment and system level improvements</a:t>
            </a:r>
          </a:p>
          <a:p>
            <a:endParaRPr lang="en-GB" dirty="0"/>
          </a:p>
          <a:p>
            <a:r>
              <a:rPr lang="en-GB" dirty="0"/>
              <a:t>Available structured tools can be used to ensure critical steps are not missed</a:t>
            </a:r>
          </a:p>
          <a:p>
            <a:endParaRPr lang="en-GB" dirty="0"/>
          </a:p>
          <a:p>
            <a:endParaRPr lang="en-GB" dirty="0"/>
          </a:p>
          <a:p>
            <a:endParaRPr lang="en-US" dirty="0"/>
          </a:p>
        </p:txBody>
      </p:sp>
      <p:sp>
        <p:nvSpPr>
          <p:cNvPr id="4" name="Slide Number Placeholder 3">
            <a:extLst>
              <a:ext uri="{FF2B5EF4-FFF2-40B4-BE49-F238E27FC236}">
                <a16:creationId xmlns:a16="http://schemas.microsoft.com/office/drawing/2014/main" id="{F8FC32AB-21A9-EB0D-CAC3-8744E64CAC6E}"/>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233344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mailto:b.tovey@nhs.net"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4697127" y="3780532"/>
            <a:ext cx="8893597" cy="266700"/>
          </a:xfrm>
          <a:prstGeom prst="rect">
            <a:avLst/>
          </a:prstGeom>
          <a:noFill/>
          <a:ln/>
        </p:spPr>
        <p:txBody>
          <a:bodyPr wrap="square" lIns="25400" tIns="25400" rIns="25400" bIns="25400" rtlCol="0" anchor="t">
            <a:normAutofit fontScale="92500" lnSpcReduction="10000"/>
          </a:bodyPr>
          <a:lstStyle/>
          <a:p>
            <a:pPr marL="0" indent="0" algn="ctr">
              <a:buNone/>
            </a:pPr>
            <a:r>
              <a:rPr lang="en-US" sz="1575" b="1" kern="0" spc="536" dirty="0">
                <a:solidFill>
                  <a:srgbClr val="F8F8F8"/>
                </a:solidFill>
                <a:latin typeface="Arial" pitchFamily="34" charset="0"/>
                <a:ea typeface="Arial" pitchFamily="34" charset="-122"/>
                <a:cs typeface="Arial" pitchFamily="34" charset="-120"/>
              </a:rPr>
              <a:t>BRITISH CARDIOVASCULAR INTERVENTION SOCIETY</a:t>
            </a:r>
            <a:endParaRPr lang="en-US" sz="1575" dirty="0"/>
          </a:p>
        </p:txBody>
      </p:sp>
      <p:sp>
        <p:nvSpPr>
          <p:cNvPr id="4" name="Text 1"/>
          <p:cNvSpPr/>
          <p:nvPr/>
        </p:nvSpPr>
        <p:spPr>
          <a:xfrm>
            <a:off x="6177230" y="4694932"/>
            <a:ext cx="5933539" cy="333375"/>
          </a:xfrm>
          <a:prstGeom prst="rect">
            <a:avLst/>
          </a:prstGeom>
          <a:noFill/>
          <a:ln/>
        </p:spPr>
        <p:txBody>
          <a:bodyPr wrap="square" lIns="25400" tIns="25400" rIns="25400" bIns="25400" rtlCol="0" anchor="t">
            <a:normAutofit lnSpcReduction="10000"/>
          </a:bodyPr>
          <a:lstStyle/>
          <a:p>
            <a:pPr marL="0" indent="0" algn="ctr">
              <a:buNone/>
            </a:pPr>
            <a:r>
              <a:rPr lang="en-US" sz="1950" b="1" kern="0" spc="429" dirty="0">
                <a:solidFill>
                  <a:srgbClr val="D0021B"/>
                </a:solidFill>
                <a:latin typeface="Arial" pitchFamily="34" charset="0"/>
                <a:ea typeface="Arial" pitchFamily="34" charset="-122"/>
                <a:cs typeface="Arial" pitchFamily="34" charset="-120"/>
              </a:rPr>
              <a:t>AHP ANNUAL CONFERENCE 2026</a:t>
            </a:r>
            <a:endParaRPr lang="en-US" sz="1950" dirty="0"/>
          </a:p>
        </p:txBody>
      </p:sp>
      <p:sp>
        <p:nvSpPr>
          <p:cNvPr id="5" name="Text 2"/>
          <p:cNvSpPr/>
          <p:nvPr/>
        </p:nvSpPr>
        <p:spPr>
          <a:xfrm>
            <a:off x="5004733" y="5314057"/>
            <a:ext cx="8278535" cy="878086"/>
          </a:xfrm>
          <a:prstGeom prst="rect">
            <a:avLst/>
          </a:prstGeom>
          <a:noFill/>
          <a:ln/>
        </p:spPr>
        <p:txBody>
          <a:bodyPr wrap="square" lIns="25400" tIns="25400" rIns="25400" bIns="25400" rtlCol="0" anchor="t">
            <a:normAutofit fontScale="85000" lnSpcReduction="10000"/>
          </a:bodyPr>
          <a:lstStyle/>
          <a:p>
            <a:pPr algn="ctr">
              <a:lnSpc>
                <a:spcPct val="105000"/>
              </a:lnSpc>
            </a:pPr>
            <a:r>
              <a:rPr lang="en-US" sz="6600" b="1" kern="0" spc="-72" dirty="0">
                <a:solidFill>
                  <a:srgbClr val="FFFFFF"/>
                </a:solidFill>
                <a:latin typeface="Arial" pitchFamily="34" charset="0"/>
                <a:cs typeface="Arial" pitchFamily="34" charset="-120"/>
              </a:rPr>
              <a:t>Learning After the Crisis</a:t>
            </a:r>
            <a:endParaRPr lang="en-US" sz="6300" dirty="0"/>
          </a:p>
        </p:txBody>
      </p:sp>
      <p:sp>
        <p:nvSpPr>
          <p:cNvPr id="6" name="Text 3"/>
          <p:cNvSpPr/>
          <p:nvPr/>
        </p:nvSpPr>
        <p:spPr>
          <a:xfrm>
            <a:off x="5573070" y="6498733"/>
            <a:ext cx="6590348" cy="457200"/>
          </a:xfrm>
          <a:prstGeom prst="rect">
            <a:avLst/>
          </a:prstGeom>
          <a:noFill/>
          <a:ln/>
        </p:spPr>
        <p:txBody>
          <a:bodyPr wrap="square" lIns="25400" tIns="25400" rIns="25400" bIns="25400" rtlCol="0" anchor="t">
            <a:noAutofit/>
          </a:bodyPr>
          <a:lstStyle/>
          <a:p>
            <a:pPr marL="0" indent="0" algn="ctr">
              <a:buNone/>
            </a:pPr>
            <a:r>
              <a:rPr lang="en-US" sz="2400" dirty="0">
                <a:solidFill>
                  <a:srgbClr val="F8F8F8">
                    <a:alpha val="62000"/>
                  </a:srgbClr>
                </a:solidFill>
                <a:latin typeface="Arial" pitchFamily="34" charset="0"/>
                <a:ea typeface="Arial" pitchFamily="34" charset="-122"/>
                <a:cs typeface="Arial" pitchFamily="34" charset="-120"/>
              </a:rPr>
              <a:t>Bridget Tovey · CTC matron for Cardiology · The Essex Cardiothoracic Centre</a:t>
            </a:r>
            <a:endParaRPr lang="en-US" sz="2400" dirty="0"/>
          </a:p>
        </p:txBody>
      </p:sp>
      <p:sp>
        <p:nvSpPr>
          <p:cNvPr id="7" name="Text 4"/>
          <p:cNvSpPr/>
          <p:nvPr/>
        </p:nvSpPr>
        <p:spPr>
          <a:xfrm>
            <a:off x="5573070" y="7678043"/>
            <a:ext cx="199940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13–14 July 2026</a:t>
            </a:r>
            <a:endParaRPr lang="en-US" sz="1950" dirty="0"/>
          </a:p>
        </p:txBody>
      </p:sp>
      <p:sp>
        <p:nvSpPr>
          <p:cNvPr id="8" name="Shape 5"/>
          <p:cNvSpPr/>
          <p:nvPr/>
        </p:nvSpPr>
        <p:spPr>
          <a:xfrm>
            <a:off x="7748290" y="7792343"/>
            <a:ext cx="66675" cy="66675"/>
          </a:xfrm>
          <a:prstGeom prst="ellipse">
            <a:avLst/>
          </a:prstGeom>
          <a:solidFill>
            <a:srgbClr val="D0021B"/>
          </a:solidFill>
          <a:ln/>
        </p:spPr>
        <p:txBody>
          <a:bodyPr/>
          <a:lstStyle/>
          <a:p>
            <a:endParaRPr lang="en-GB"/>
          </a:p>
        </p:txBody>
      </p:sp>
      <p:sp>
        <p:nvSpPr>
          <p:cNvPr id="9" name="Text 6"/>
          <p:cNvSpPr/>
          <p:nvPr/>
        </p:nvSpPr>
        <p:spPr>
          <a:xfrm>
            <a:off x="7854546" y="7678043"/>
            <a:ext cx="499662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Birmingham Conference &amp; Events Centre</a:t>
            </a:r>
            <a:endParaRPr lang="en-US" sz="1950" dirty="0"/>
          </a:p>
        </p:txBody>
      </p:sp>
      <p:pic>
        <p:nvPicPr>
          <p:cNvPr id="11" name="Picture 10">
            <a:extLst>
              <a:ext uri="{FF2B5EF4-FFF2-40B4-BE49-F238E27FC236}">
                <a16:creationId xmlns:a16="http://schemas.microsoft.com/office/drawing/2014/main" id="{A3A91E6B-623D-4C86-3EA4-1E1CA69CF9C6}"/>
              </a:ext>
            </a:extLst>
          </p:cNvPr>
          <p:cNvPicPr>
            <a:picLocks noChangeAspect="1"/>
          </p:cNvPicPr>
          <p:nvPr/>
        </p:nvPicPr>
        <p:blipFill>
          <a:blip r:embed="rId3"/>
          <a:stretch>
            <a:fillRect/>
          </a:stretch>
        </p:blipFill>
        <p:spPr>
          <a:xfrm>
            <a:off x="5573070" y="2068370"/>
            <a:ext cx="6682427" cy="13020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0021B"/>
        </a:solidFill>
        <a:effectLst/>
      </p:bgPr>
    </p:bg>
    <p:spTree>
      <p:nvGrpSpPr>
        <p:cNvPr id="1" name="">
          <a:extLst>
            <a:ext uri="{FF2B5EF4-FFF2-40B4-BE49-F238E27FC236}">
              <a16:creationId xmlns:a16="http://schemas.microsoft.com/office/drawing/2014/main" id="{C9080D26-9CA4-0802-4349-7F93D469A2B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A9321EA-A05D-9701-9401-BFC9EC44AAC8}"/>
              </a:ext>
            </a:extLst>
          </p:cNvPr>
          <p:cNvSpPr/>
          <p:nvPr/>
        </p:nvSpPr>
        <p:spPr>
          <a:xfrm>
            <a:off x="1143000" y="4148882"/>
            <a:ext cx="17602200" cy="333375"/>
          </a:xfrm>
          <a:prstGeom prst="rect">
            <a:avLst/>
          </a:prstGeom>
          <a:noFill/>
          <a:ln/>
        </p:spPr>
        <p:txBody>
          <a:bodyPr wrap="square" lIns="25400" tIns="25400" rIns="25400" bIns="25400" rtlCol="0" anchor="t">
            <a:normAutofit lnSpcReduction="10000"/>
          </a:bodyPr>
          <a:lstStyle/>
          <a:p>
            <a:pPr marL="0" indent="0" algn="l">
              <a:buNone/>
            </a:pPr>
            <a:endParaRPr lang="en-US" sz="1950" dirty="0"/>
          </a:p>
        </p:txBody>
      </p:sp>
      <p:sp>
        <p:nvSpPr>
          <p:cNvPr id="3" name="Text 1">
            <a:extLst>
              <a:ext uri="{FF2B5EF4-FFF2-40B4-BE49-F238E27FC236}">
                <a16:creationId xmlns:a16="http://schemas.microsoft.com/office/drawing/2014/main" id="{823CC639-FCD8-48A7-4CDB-9FC7372CB70A}"/>
              </a:ext>
            </a:extLst>
          </p:cNvPr>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US" sz="7200" b="1" kern="0" spc="-72" dirty="0">
                <a:solidFill>
                  <a:srgbClr val="FFFFFF"/>
                </a:solidFill>
                <a:latin typeface="Arial" pitchFamily="34" charset="0"/>
                <a:cs typeface="Arial" pitchFamily="34" charset="-120"/>
              </a:rPr>
              <a:t>Human factors</a:t>
            </a:r>
            <a:endParaRPr lang="en-US" sz="7200" dirty="0"/>
          </a:p>
        </p:txBody>
      </p:sp>
      <p:sp>
        <p:nvSpPr>
          <p:cNvPr id="4" name="Shape 2">
            <a:extLst>
              <a:ext uri="{FF2B5EF4-FFF2-40B4-BE49-F238E27FC236}">
                <a16:creationId xmlns:a16="http://schemas.microsoft.com/office/drawing/2014/main" id="{FEFEB38A-95DA-5D7F-6A21-C3FA83EB9CB9}"/>
              </a:ext>
            </a:extLst>
          </p:cNvPr>
          <p:cNvSpPr/>
          <p:nvPr/>
        </p:nvSpPr>
        <p:spPr>
          <a:xfrm>
            <a:off x="1143000" y="6061770"/>
            <a:ext cx="1333500" cy="76200"/>
          </a:xfrm>
          <a:prstGeom prst="rect">
            <a:avLst/>
          </a:prstGeom>
          <a:solidFill>
            <a:srgbClr val="FFFFFF"/>
          </a:solidFill>
          <a:ln/>
        </p:spPr>
        <p:txBody>
          <a:bodyPr/>
          <a:lstStyle/>
          <a:p>
            <a:endParaRPr lang="en-GB"/>
          </a:p>
        </p:txBody>
      </p:sp>
      <p:sp>
        <p:nvSpPr>
          <p:cNvPr id="5" name="Text 3">
            <a:extLst>
              <a:ext uri="{FF2B5EF4-FFF2-40B4-BE49-F238E27FC236}">
                <a16:creationId xmlns:a16="http://schemas.microsoft.com/office/drawing/2014/main" id="{FA6B2FD5-FAFB-4011-4601-989ABF65EF2A}"/>
              </a:ext>
            </a:extLst>
          </p:cNvPr>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extLst>
      <p:ext uri="{BB962C8B-B14F-4D97-AF65-F5344CB8AC3E}">
        <p14:creationId xmlns:p14="http://schemas.microsoft.com/office/powerpoint/2010/main" val="1165471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CB3DB45-CE41-CB06-333B-D30F51CE1ED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C19F8AF-1381-A6B4-2987-B8CAFBE0C78C}"/>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F4B0FB51-F246-2FE9-62A8-9D1F30490635}"/>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78AC56F4-18B8-41E0-2454-8FF90EB793DF}"/>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E172E0D-D1C9-DE8D-DEA2-64E30AD3F4FC}"/>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4CCA5440-F63E-E98C-83F5-6F04720E9EDD}"/>
              </a:ext>
            </a:extLst>
          </p:cNvPr>
          <p:cNvSpPr txBox="1"/>
          <p:nvPr/>
        </p:nvSpPr>
        <p:spPr>
          <a:xfrm>
            <a:off x="691662" y="2592961"/>
            <a:ext cx="17162583" cy="7171194"/>
          </a:xfrm>
          <a:prstGeom prst="rect">
            <a:avLst/>
          </a:prstGeom>
          <a:noFill/>
        </p:spPr>
        <p:txBody>
          <a:bodyPr wrap="square" rtlCol="0">
            <a:spAutoFit/>
          </a:bodyPr>
          <a:lstStyle/>
          <a:p>
            <a:r>
              <a:rPr lang="en-GB" sz="8000" u="sng" dirty="0">
                <a:solidFill>
                  <a:schemeClr val="bg1"/>
                </a:solidFill>
              </a:rPr>
              <a:t>Clinical challenges</a:t>
            </a:r>
          </a:p>
          <a:p>
            <a:pPr marL="857250" indent="-857250">
              <a:buFont typeface="Arial" panose="020B0604020202020204" pitchFamily="34" charset="0"/>
              <a:buChar char="•"/>
            </a:pPr>
            <a:r>
              <a:rPr lang="en-GB" sz="6000" dirty="0">
                <a:solidFill>
                  <a:schemeClr val="bg1"/>
                </a:solidFill>
              </a:rPr>
              <a:t>Time-critical decision-making</a:t>
            </a:r>
          </a:p>
          <a:p>
            <a:pPr marL="857250" indent="-857250">
              <a:buFont typeface="Arial" panose="020B0604020202020204" pitchFamily="34" charset="0"/>
              <a:buChar char="•"/>
            </a:pPr>
            <a:r>
              <a:rPr lang="en-GB" sz="6000" dirty="0">
                <a:solidFill>
                  <a:schemeClr val="bg1"/>
                </a:solidFill>
              </a:rPr>
              <a:t>High-pressure, high-acuity environment</a:t>
            </a:r>
          </a:p>
          <a:p>
            <a:pPr marL="857250" indent="-857250">
              <a:buFont typeface="Arial" panose="020B0604020202020204" pitchFamily="34" charset="0"/>
              <a:buChar char="•"/>
            </a:pPr>
            <a:r>
              <a:rPr lang="en-GB" sz="6000" dirty="0">
                <a:solidFill>
                  <a:schemeClr val="bg1"/>
                </a:solidFill>
              </a:rPr>
              <a:t>Coordination among multidisciplinary team members</a:t>
            </a:r>
          </a:p>
          <a:p>
            <a:pPr marL="857250" indent="-857250">
              <a:buFont typeface="Arial" panose="020B0604020202020204" pitchFamily="34" charset="0"/>
              <a:buChar char="•"/>
            </a:pPr>
            <a:r>
              <a:rPr lang="en-GB" sz="6000" dirty="0">
                <a:solidFill>
                  <a:schemeClr val="bg1"/>
                </a:solidFill>
              </a:rPr>
              <a:t>Managing complex interventions under stress</a:t>
            </a:r>
          </a:p>
          <a:p>
            <a:endParaRPr lang="en-GB" sz="8000" u="sng" dirty="0">
              <a:solidFill>
                <a:schemeClr val="bg1"/>
              </a:solidFill>
            </a:endParaRPr>
          </a:p>
        </p:txBody>
      </p:sp>
    </p:spTree>
    <p:extLst>
      <p:ext uri="{BB962C8B-B14F-4D97-AF65-F5344CB8AC3E}">
        <p14:creationId xmlns:p14="http://schemas.microsoft.com/office/powerpoint/2010/main" val="1521024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13D48445-1E9A-A043-D96E-B99205A136B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F2C2057-4043-DF91-EA04-0262DC4FA7B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A52F1E3D-8092-ECCF-2868-11A9F719862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1E98A69B-C1F1-AB03-D218-E06BD7203758}"/>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730481CE-6FDC-CEC1-2759-B9B13A62F6B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DFC0DDBC-76E9-13FE-C909-3A153E14B99D}"/>
              </a:ext>
            </a:extLst>
          </p:cNvPr>
          <p:cNvSpPr txBox="1"/>
          <p:nvPr/>
        </p:nvSpPr>
        <p:spPr>
          <a:xfrm>
            <a:off x="1078816" y="2101759"/>
            <a:ext cx="10587158" cy="1107996"/>
          </a:xfrm>
          <a:prstGeom prst="rect">
            <a:avLst/>
          </a:prstGeom>
          <a:noFill/>
        </p:spPr>
        <p:txBody>
          <a:bodyPr wrap="square" rtlCol="0">
            <a:spAutoFit/>
          </a:bodyPr>
          <a:lstStyle/>
          <a:p>
            <a:r>
              <a:rPr lang="en-GB" sz="6600" u="sng" dirty="0">
                <a:solidFill>
                  <a:schemeClr val="bg1"/>
                </a:solidFill>
              </a:rPr>
              <a:t>What are human factors?</a:t>
            </a:r>
          </a:p>
        </p:txBody>
      </p:sp>
      <p:sp>
        <p:nvSpPr>
          <p:cNvPr id="6" name="TextBox 5">
            <a:extLst>
              <a:ext uri="{FF2B5EF4-FFF2-40B4-BE49-F238E27FC236}">
                <a16:creationId xmlns:a16="http://schemas.microsoft.com/office/drawing/2014/main" id="{9F8EF29C-8955-AC7A-D776-1F5C219DE142}"/>
              </a:ext>
            </a:extLst>
          </p:cNvPr>
          <p:cNvSpPr txBox="1"/>
          <p:nvPr/>
        </p:nvSpPr>
        <p:spPr>
          <a:xfrm>
            <a:off x="939030" y="4479326"/>
            <a:ext cx="16867144" cy="4524315"/>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Team interaction </a:t>
            </a:r>
          </a:p>
          <a:p>
            <a:pPr marL="685800" indent="-685800">
              <a:buFont typeface="Arial" panose="020B0604020202020204" pitchFamily="34" charset="0"/>
              <a:buChar char="•"/>
            </a:pPr>
            <a:r>
              <a:rPr lang="en-GB" sz="4800" dirty="0">
                <a:solidFill>
                  <a:schemeClr val="bg1"/>
                </a:solidFill>
              </a:rPr>
              <a:t>Communication</a:t>
            </a:r>
          </a:p>
          <a:p>
            <a:pPr marL="685800" indent="-685800">
              <a:buFont typeface="Arial" panose="020B0604020202020204" pitchFamily="34" charset="0"/>
              <a:buChar char="•"/>
            </a:pPr>
            <a:r>
              <a:rPr lang="en-GB" sz="4800" dirty="0">
                <a:solidFill>
                  <a:schemeClr val="bg1"/>
                </a:solidFill>
              </a:rPr>
              <a:t>Tasks</a:t>
            </a:r>
          </a:p>
          <a:p>
            <a:pPr marL="685800" indent="-685800">
              <a:buFont typeface="Arial" panose="020B0604020202020204" pitchFamily="34" charset="0"/>
              <a:buChar char="•"/>
            </a:pPr>
            <a:r>
              <a:rPr lang="en-GB" sz="4800" dirty="0">
                <a:solidFill>
                  <a:schemeClr val="bg1"/>
                </a:solidFill>
              </a:rPr>
              <a:t>Technology</a:t>
            </a:r>
          </a:p>
          <a:p>
            <a:pPr marL="685800" indent="-685800">
              <a:buFont typeface="Arial" panose="020B0604020202020204" pitchFamily="34" charset="0"/>
              <a:buChar char="•"/>
            </a:pPr>
            <a:r>
              <a:rPr lang="en-GB" sz="4800" dirty="0">
                <a:solidFill>
                  <a:schemeClr val="bg1"/>
                </a:solidFill>
              </a:rPr>
              <a:t>Environment</a:t>
            </a:r>
          </a:p>
          <a:p>
            <a:pPr marL="685800" indent="-685800">
              <a:buFont typeface="Arial" panose="020B0604020202020204" pitchFamily="34" charset="0"/>
              <a:buChar char="•"/>
            </a:pPr>
            <a:r>
              <a:rPr lang="en-GB" sz="4800" dirty="0">
                <a:solidFill>
                  <a:schemeClr val="bg1"/>
                </a:solidFill>
              </a:rPr>
              <a:t>Organisation</a:t>
            </a:r>
          </a:p>
        </p:txBody>
      </p:sp>
    </p:spTree>
    <p:extLst>
      <p:ext uri="{BB962C8B-B14F-4D97-AF65-F5344CB8AC3E}">
        <p14:creationId xmlns:p14="http://schemas.microsoft.com/office/powerpoint/2010/main" val="1194093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95BCFF43-D319-D14C-D66C-716B50A559C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8D69851-FCF9-5F8B-660A-47B0C78FE665}"/>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9016D0A1-E886-8EFF-763B-D80F211FEFA5}"/>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1F12111E-BCA2-A392-037C-E346AB32D2B0}"/>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9CF23F4-C843-9300-FBF3-A6E202FF4819}"/>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466D7815-3EB2-56F5-83CA-C3558089719E}"/>
              </a:ext>
            </a:extLst>
          </p:cNvPr>
          <p:cNvSpPr txBox="1"/>
          <p:nvPr/>
        </p:nvSpPr>
        <p:spPr>
          <a:xfrm>
            <a:off x="1078815" y="2101759"/>
            <a:ext cx="10454423" cy="1107996"/>
          </a:xfrm>
          <a:prstGeom prst="rect">
            <a:avLst/>
          </a:prstGeom>
          <a:noFill/>
        </p:spPr>
        <p:txBody>
          <a:bodyPr wrap="square" rtlCol="0">
            <a:spAutoFit/>
          </a:bodyPr>
          <a:lstStyle/>
          <a:p>
            <a:r>
              <a:rPr lang="en-GB" sz="6600" u="sng" dirty="0">
                <a:solidFill>
                  <a:schemeClr val="bg1"/>
                </a:solidFill>
              </a:rPr>
              <a:t>Why Human Factors Matter.</a:t>
            </a:r>
          </a:p>
        </p:txBody>
      </p:sp>
      <p:sp>
        <p:nvSpPr>
          <p:cNvPr id="6" name="TextBox 5">
            <a:extLst>
              <a:ext uri="{FF2B5EF4-FFF2-40B4-BE49-F238E27FC236}">
                <a16:creationId xmlns:a16="http://schemas.microsoft.com/office/drawing/2014/main" id="{66A29E2D-32EE-2AD8-2AE1-3CC78CE1B020}"/>
              </a:ext>
            </a:extLst>
          </p:cNvPr>
          <p:cNvSpPr txBox="1"/>
          <p:nvPr/>
        </p:nvSpPr>
        <p:spPr>
          <a:xfrm>
            <a:off x="939030" y="4479326"/>
            <a:ext cx="16867144" cy="3046988"/>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High-risk procedures</a:t>
            </a:r>
          </a:p>
          <a:p>
            <a:pPr marL="685800" indent="-685800">
              <a:buFont typeface="Arial" panose="020B0604020202020204" pitchFamily="34" charset="0"/>
              <a:buChar char="•"/>
            </a:pPr>
            <a:r>
              <a:rPr lang="en-GB" sz="4800" dirty="0">
                <a:solidFill>
                  <a:schemeClr val="bg1"/>
                </a:solidFill>
              </a:rPr>
              <a:t>Complex technology </a:t>
            </a:r>
          </a:p>
          <a:p>
            <a:pPr marL="685800" indent="-685800">
              <a:buFont typeface="Arial" panose="020B0604020202020204" pitchFamily="34" charset="0"/>
              <a:buChar char="•"/>
            </a:pPr>
            <a:r>
              <a:rPr lang="en-GB" sz="4800" dirty="0">
                <a:solidFill>
                  <a:schemeClr val="bg1"/>
                </a:solidFill>
              </a:rPr>
              <a:t>Time pressure</a:t>
            </a:r>
          </a:p>
          <a:p>
            <a:pPr marL="685800" indent="-685800">
              <a:buFont typeface="Arial" panose="020B0604020202020204" pitchFamily="34" charset="0"/>
              <a:buChar char="•"/>
            </a:pPr>
            <a:r>
              <a:rPr lang="en-GB" sz="4800" dirty="0">
                <a:solidFill>
                  <a:schemeClr val="bg1"/>
                </a:solidFill>
              </a:rPr>
              <a:t>Out of hours working</a:t>
            </a:r>
          </a:p>
        </p:txBody>
      </p:sp>
    </p:spTree>
    <p:extLst>
      <p:ext uri="{BB962C8B-B14F-4D97-AF65-F5344CB8AC3E}">
        <p14:creationId xmlns:p14="http://schemas.microsoft.com/office/powerpoint/2010/main" val="1092250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4B52D30F-3FE8-838E-9789-A44171EB4EB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F73CE7D-F1F0-4EBE-C082-AF0F2B1DFA5B}"/>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2E61DD39-08E1-6B77-B2C0-91FEB6CFADB3}"/>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F3DDF3CC-C4EF-A21A-6A80-09A7EC259C64}"/>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4D429D63-C256-EC64-7A63-AA248B993C0E}"/>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1A5E5B9F-9BF6-556A-5BC6-894EFD5D49C2}"/>
              </a:ext>
            </a:extLst>
          </p:cNvPr>
          <p:cNvSpPr txBox="1"/>
          <p:nvPr/>
        </p:nvSpPr>
        <p:spPr>
          <a:xfrm>
            <a:off x="1078815" y="2101759"/>
            <a:ext cx="12339677" cy="1107996"/>
          </a:xfrm>
          <a:prstGeom prst="rect">
            <a:avLst/>
          </a:prstGeom>
          <a:noFill/>
        </p:spPr>
        <p:txBody>
          <a:bodyPr wrap="square" rtlCol="0">
            <a:spAutoFit/>
          </a:bodyPr>
          <a:lstStyle/>
          <a:p>
            <a:r>
              <a:rPr lang="en-GB" sz="6600" u="sng" dirty="0">
                <a:solidFill>
                  <a:schemeClr val="bg1"/>
                </a:solidFill>
              </a:rPr>
              <a:t>Common Human Factor Risks.</a:t>
            </a:r>
          </a:p>
        </p:txBody>
      </p:sp>
      <p:sp>
        <p:nvSpPr>
          <p:cNvPr id="6" name="TextBox 5">
            <a:extLst>
              <a:ext uri="{FF2B5EF4-FFF2-40B4-BE49-F238E27FC236}">
                <a16:creationId xmlns:a16="http://schemas.microsoft.com/office/drawing/2014/main" id="{850BE725-7E7A-AA16-AA76-C1B285072B02}"/>
              </a:ext>
            </a:extLst>
          </p:cNvPr>
          <p:cNvSpPr txBox="1"/>
          <p:nvPr/>
        </p:nvSpPr>
        <p:spPr>
          <a:xfrm>
            <a:off x="939030" y="4479326"/>
            <a:ext cx="16867144" cy="2308324"/>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Communication failures</a:t>
            </a:r>
          </a:p>
          <a:p>
            <a:pPr marL="685800" indent="-685800">
              <a:buFont typeface="Arial" panose="020B0604020202020204" pitchFamily="34" charset="0"/>
              <a:buChar char="•"/>
            </a:pPr>
            <a:r>
              <a:rPr lang="en-GB" sz="4800" dirty="0">
                <a:solidFill>
                  <a:schemeClr val="bg1"/>
                </a:solidFill>
              </a:rPr>
              <a:t>Fatigue</a:t>
            </a:r>
          </a:p>
          <a:p>
            <a:pPr marL="685800" indent="-685800">
              <a:buFont typeface="Arial" panose="020B0604020202020204" pitchFamily="34" charset="0"/>
              <a:buChar char="•"/>
            </a:pPr>
            <a:r>
              <a:rPr lang="en-GB" sz="4800" dirty="0">
                <a:solidFill>
                  <a:schemeClr val="bg1"/>
                </a:solidFill>
              </a:rPr>
              <a:t>Distractions</a:t>
            </a:r>
          </a:p>
        </p:txBody>
      </p:sp>
    </p:spTree>
    <p:extLst>
      <p:ext uri="{BB962C8B-B14F-4D97-AF65-F5344CB8AC3E}">
        <p14:creationId xmlns:p14="http://schemas.microsoft.com/office/powerpoint/2010/main" val="1972272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4F96E60C-8767-7859-B866-85BDEFC5601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0DC094B-40E9-BF98-1FBC-5C630DB2FEB6}"/>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484932E5-68C5-D11B-634C-B437DAA526E0}"/>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AD53A099-053E-FA5E-E3F1-D40149A8F3CD}"/>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AE7A49AB-2A9F-F9B0-C9DE-F626E8A1E872}"/>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2B7DB0E1-4305-F37C-D19E-627B6470F26C}"/>
              </a:ext>
            </a:extLst>
          </p:cNvPr>
          <p:cNvSpPr txBox="1"/>
          <p:nvPr/>
        </p:nvSpPr>
        <p:spPr>
          <a:xfrm>
            <a:off x="1078815" y="2101759"/>
            <a:ext cx="11825327" cy="1107996"/>
          </a:xfrm>
          <a:prstGeom prst="rect">
            <a:avLst/>
          </a:prstGeom>
          <a:noFill/>
        </p:spPr>
        <p:txBody>
          <a:bodyPr wrap="square" rtlCol="0">
            <a:spAutoFit/>
          </a:bodyPr>
          <a:lstStyle/>
          <a:p>
            <a:r>
              <a:rPr lang="en-GB" sz="6600" u="sng" dirty="0">
                <a:solidFill>
                  <a:schemeClr val="bg1"/>
                </a:solidFill>
              </a:rPr>
              <a:t>Environment and Equipment</a:t>
            </a:r>
          </a:p>
        </p:txBody>
      </p:sp>
      <p:sp>
        <p:nvSpPr>
          <p:cNvPr id="6" name="TextBox 5">
            <a:extLst>
              <a:ext uri="{FF2B5EF4-FFF2-40B4-BE49-F238E27FC236}">
                <a16:creationId xmlns:a16="http://schemas.microsoft.com/office/drawing/2014/main" id="{5AAE81E9-647B-294E-F431-25D98A2283C0}"/>
              </a:ext>
            </a:extLst>
          </p:cNvPr>
          <p:cNvSpPr txBox="1"/>
          <p:nvPr/>
        </p:nvSpPr>
        <p:spPr>
          <a:xfrm>
            <a:off x="939030" y="4479326"/>
            <a:ext cx="16867144" cy="2308324"/>
          </a:xfrm>
          <a:prstGeom prst="rect">
            <a:avLst/>
          </a:prstGeom>
          <a:noFill/>
        </p:spPr>
        <p:txBody>
          <a:bodyPr wrap="square" rtlCol="0">
            <a:spAutoFit/>
          </a:bodyPr>
          <a:lstStyle/>
          <a:p>
            <a:r>
              <a:rPr lang="en-GB" sz="4800" dirty="0">
                <a:solidFill>
                  <a:schemeClr val="bg1"/>
                </a:solidFill>
              </a:rPr>
              <a:t>Ergonomics</a:t>
            </a:r>
          </a:p>
          <a:p>
            <a:r>
              <a:rPr lang="en-GB" sz="4800" dirty="0">
                <a:solidFill>
                  <a:schemeClr val="bg1"/>
                </a:solidFill>
              </a:rPr>
              <a:t>Layout</a:t>
            </a:r>
          </a:p>
          <a:p>
            <a:r>
              <a:rPr lang="en-GB" sz="4800" dirty="0">
                <a:solidFill>
                  <a:schemeClr val="bg1"/>
                </a:solidFill>
              </a:rPr>
              <a:t>Alarm fatigue</a:t>
            </a:r>
          </a:p>
        </p:txBody>
      </p:sp>
    </p:spTree>
    <p:extLst>
      <p:ext uri="{BB962C8B-B14F-4D97-AF65-F5344CB8AC3E}">
        <p14:creationId xmlns:p14="http://schemas.microsoft.com/office/powerpoint/2010/main" val="3594593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178FD23B-C4E0-419B-DFE3-51B12784FD5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22EC57C-2E4F-F495-D712-883A5524AD9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2EF0DBE-DEA6-3AA3-037B-23EACC93A317}"/>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29DC710A-7FFD-CFE0-D330-8A70386FB933}"/>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59B890FC-FACA-20B6-971A-B455FABB880A}"/>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09FF0343-E57D-6009-CF2C-97DE62CCB23F}"/>
              </a:ext>
            </a:extLst>
          </p:cNvPr>
          <p:cNvSpPr txBox="1"/>
          <p:nvPr/>
        </p:nvSpPr>
        <p:spPr>
          <a:xfrm>
            <a:off x="1078815" y="2101759"/>
            <a:ext cx="12206327" cy="1107996"/>
          </a:xfrm>
          <a:prstGeom prst="rect">
            <a:avLst/>
          </a:prstGeom>
          <a:noFill/>
        </p:spPr>
        <p:txBody>
          <a:bodyPr wrap="square" rtlCol="0">
            <a:spAutoFit/>
          </a:bodyPr>
          <a:lstStyle/>
          <a:p>
            <a:r>
              <a:rPr lang="en-GB" sz="6600" u="sng" dirty="0">
                <a:solidFill>
                  <a:schemeClr val="bg1"/>
                </a:solidFill>
              </a:rPr>
              <a:t>Teamwork and communication</a:t>
            </a:r>
          </a:p>
        </p:txBody>
      </p:sp>
      <p:sp>
        <p:nvSpPr>
          <p:cNvPr id="6" name="TextBox 5">
            <a:extLst>
              <a:ext uri="{FF2B5EF4-FFF2-40B4-BE49-F238E27FC236}">
                <a16:creationId xmlns:a16="http://schemas.microsoft.com/office/drawing/2014/main" id="{2556500C-99F9-EEAA-F676-D96A42241857}"/>
              </a:ext>
            </a:extLst>
          </p:cNvPr>
          <p:cNvSpPr txBox="1"/>
          <p:nvPr/>
        </p:nvSpPr>
        <p:spPr>
          <a:xfrm>
            <a:off x="939030" y="4479326"/>
            <a:ext cx="16867144" cy="2308324"/>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Leadership</a:t>
            </a:r>
          </a:p>
          <a:p>
            <a:pPr marL="685800" indent="-685800">
              <a:buFont typeface="Arial" panose="020B0604020202020204" pitchFamily="34" charset="0"/>
              <a:buChar char="•"/>
            </a:pPr>
            <a:r>
              <a:rPr lang="en-GB" sz="4800" dirty="0">
                <a:solidFill>
                  <a:schemeClr val="bg1"/>
                </a:solidFill>
              </a:rPr>
              <a:t>closed-loop communication</a:t>
            </a:r>
          </a:p>
          <a:p>
            <a:pPr marL="685800" indent="-685800">
              <a:buFont typeface="Arial" panose="020B0604020202020204" pitchFamily="34" charset="0"/>
              <a:buChar char="•"/>
            </a:pPr>
            <a:r>
              <a:rPr lang="en-GB" sz="4800" dirty="0">
                <a:solidFill>
                  <a:schemeClr val="bg1"/>
                </a:solidFill>
              </a:rPr>
              <a:t>Speaking up</a:t>
            </a:r>
          </a:p>
        </p:txBody>
      </p:sp>
    </p:spTree>
    <p:extLst>
      <p:ext uri="{BB962C8B-B14F-4D97-AF65-F5344CB8AC3E}">
        <p14:creationId xmlns:p14="http://schemas.microsoft.com/office/powerpoint/2010/main" val="3745248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1413D5B6-EB69-94FD-D442-56457D82C06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49389EE-C8BD-2065-373A-1AE0FA327F23}"/>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D9747D58-1823-222F-8350-03F9F46337E4}"/>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1CD93F5D-F75A-6DFE-4EBE-B66E7E416431}"/>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908F12C8-0984-A6F3-50A7-22A6B3DFA525}"/>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938BA8DD-D177-52A1-A3B0-D3BF1E140E25}"/>
              </a:ext>
            </a:extLst>
          </p:cNvPr>
          <p:cNvSpPr txBox="1"/>
          <p:nvPr/>
        </p:nvSpPr>
        <p:spPr>
          <a:xfrm>
            <a:off x="1078815" y="2101759"/>
            <a:ext cx="12206327" cy="1107996"/>
          </a:xfrm>
          <a:prstGeom prst="rect">
            <a:avLst/>
          </a:prstGeom>
          <a:noFill/>
        </p:spPr>
        <p:txBody>
          <a:bodyPr wrap="square" rtlCol="0">
            <a:spAutoFit/>
          </a:bodyPr>
          <a:lstStyle/>
          <a:p>
            <a:r>
              <a:rPr lang="en-GB" sz="6600" u="sng" dirty="0">
                <a:solidFill>
                  <a:schemeClr val="bg1"/>
                </a:solidFill>
              </a:rPr>
              <a:t>Other Non-Technical skills</a:t>
            </a:r>
          </a:p>
        </p:txBody>
      </p:sp>
      <p:sp>
        <p:nvSpPr>
          <p:cNvPr id="6" name="TextBox 5">
            <a:extLst>
              <a:ext uri="{FF2B5EF4-FFF2-40B4-BE49-F238E27FC236}">
                <a16:creationId xmlns:a16="http://schemas.microsoft.com/office/drawing/2014/main" id="{FBD09DE6-C4DE-3498-7184-0825342422D0}"/>
              </a:ext>
            </a:extLst>
          </p:cNvPr>
          <p:cNvSpPr txBox="1"/>
          <p:nvPr/>
        </p:nvSpPr>
        <p:spPr>
          <a:xfrm>
            <a:off x="939030" y="4479326"/>
            <a:ext cx="16867144" cy="3046988"/>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Clear Leadership</a:t>
            </a:r>
          </a:p>
          <a:p>
            <a:pPr marL="685800" indent="-685800">
              <a:buFont typeface="Arial" panose="020B0604020202020204" pitchFamily="34" charset="0"/>
              <a:buChar char="•"/>
            </a:pPr>
            <a:r>
              <a:rPr lang="en-GB" sz="4800" dirty="0">
                <a:solidFill>
                  <a:schemeClr val="bg1"/>
                </a:solidFill>
              </a:rPr>
              <a:t>Situational awareness</a:t>
            </a:r>
          </a:p>
          <a:p>
            <a:pPr marL="685800" indent="-685800">
              <a:buFont typeface="Arial" panose="020B0604020202020204" pitchFamily="34" charset="0"/>
              <a:buChar char="•"/>
            </a:pPr>
            <a:r>
              <a:rPr lang="en-GB" sz="4800" dirty="0">
                <a:solidFill>
                  <a:schemeClr val="bg1"/>
                </a:solidFill>
              </a:rPr>
              <a:t>Task management</a:t>
            </a:r>
          </a:p>
          <a:p>
            <a:pPr marL="685800" indent="-685800">
              <a:buFont typeface="Arial" panose="020B0604020202020204" pitchFamily="34" charset="0"/>
              <a:buChar char="•"/>
            </a:pPr>
            <a:r>
              <a:rPr lang="en-GB" sz="4800" dirty="0">
                <a:solidFill>
                  <a:schemeClr val="bg1"/>
                </a:solidFill>
              </a:rPr>
              <a:t>Stress coping</a:t>
            </a:r>
          </a:p>
        </p:txBody>
      </p:sp>
    </p:spTree>
    <p:extLst>
      <p:ext uri="{BB962C8B-B14F-4D97-AF65-F5344CB8AC3E}">
        <p14:creationId xmlns:p14="http://schemas.microsoft.com/office/powerpoint/2010/main" val="551122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F460F9F1-3078-9A22-9F6B-BFAB5B0BC16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A559B53-8693-1FBF-E380-7E78DD04D18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F81AA202-0CC7-DEA2-C0F5-0427869075C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54EB2BA-59F2-7AD7-18B8-862609CFBF50}"/>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60CA23D8-9AE9-E0C3-8CA6-9CBC11884CD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07E2C63C-7202-C0AF-3E75-9F15091B6548}"/>
              </a:ext>
            </a:extLst>
          </p:cNvPr>
          <p:cNvSpPr txBox="1"/>
          <p:nvPr/>
        </p:nvSpPr>
        <p:spPr>
          <a:xfrm>
            <a:off x="1078816" y="2101759"/>
            <a:ext cx="10867378" cy="1107996"/>
          </a:xfrm>
          <a:prstGeom prst="rect">
            <a:avLst/>
          </a:prstGeom>
          <a:noFill/>
        </p:spPr>
        <p:txBody>
          <a:bodyPr wrap="square" rtlCol="0">
            <a:spAutoFit/>
          </a:bodyPr>
          <a:lstStyle/>
          <a:p>
            <a:r>
              <a:rPr lang="en-GB" sz="6600" u="sng" dirty="0">
                <a:solidFill>
                  <a:schemeClr val="bg1"/>
                </a:solidFill>
              </a:rPr>
              <a:t>Error Prevention Strategies </a:t>
            </a:r>
          </a:p>
        </p:txBody>
      </p:sp>
      <p:sp>
        <p:nvSpPr>
          <p:cNvPr id="6" name="TextBox 5">
            <a:extLst>
              <a:ext uri="{FF2B5EF4-FFF2-40B4-BE49-F238E27FC236}">
                <a16:creationId xmlns:a16="http://schemas.microsoft.com/office/drawing/2014/main" id="{E32C8EDE-FC43-4E9C-E6E9-B2B2976E12AA}"/>
              </a:ext>
            </a:extLst>
          </p:cNvPr>
          <p:cNvSpPr txBox="1"/>
          <p:nvPr/>
        </p:nvSpPr>
        <p:spPr>
          <a:xfrm>
            <a:off x="939030" y="4479326"/>
            <a:ext cx="16867144" cy="2308324"/>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Briefings &amp; checklists</a:t>
            </a:r>
          </a:p>
          <a:p>
            <a:pPr marL="685800" indent="-685800">
              <a:buFont typeface="Arial" panose="020B0604020202020204" pitchFamily="34" charset="0"/>
              <a:buChar char="•"/>
            </a:pPr>
            <a:r>
              <a:rPr lang="en-GB" sz="4800" dirty="0">
                <a:solidFill>
                  <a:schemeClr val="bg1"/>
                </a:solidFill>
              </a:rPr>
              <a:t>Simulation</a:t>
            </a:r>
          </a:p>
          <a:p>
            <a:pPr marL="685800" indent="-685800">
              <a:buFont typeface="Arial" panose="020B0604020202020204" pitchFamily="34" charset="0"/>
              <a:buChar char="•"/>
            </a:pPr>
            <a:r>
              <a:rPr lang="en-GB" sz="4800" dirty="0">
                <a:solidFill>
                  <a:schemeClr val="bg1"/>
                </a:solidFill>
              </a:rPr>
              <a:t>SOPs</a:t>
            </a:r>
          </a:p>
        </p:txBody>
      </p:sp>
    </p:spTree>
    <p:extLst>
      <p:ext uri="{BB962C8B-B14F-4D97-AF65-F5344CB8AC3E}">
        <p14:creationId xmlns:p14="http://schemas.microsoft.com/office/powerpoint/2010/main" val="511459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2DBEF1BA-5962-E954-7B6B-B9F2AE0987C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FA8690A-F05D-BE8F-F0B7-E069C22F1B98}"/>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A4EFF59B-651A-E6BC-E7BE-3D846873D9A3}"/>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A4AB1C04-5823-A424-B412-1C371EBBEDD4}"/>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EE0747DA-4A60-2ADF-4E27-6794930E6C62}"/>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CFF6C22F-4EFB-0BD8-1ED4-12F538B9BC52}"/>
              </a:ext>
            </a:extLst>
          </p:cNvPr>
          <p:cNvSpPr txBox="1"/>
          <p:nvPr/>
        </p:nvSpPr>
        <p:spPr>
          <a:xfrm>
            <a:off x="1078815" y="2101759"/>
            <a:ext cx="9318797" cy="1107996"/>
          </a:xfrm>
          <a:prstGeom prst="rect">
            <a:avLst/>
          </a:prstGeom>
          <a:noFill/>
        </p:spPr>
        <p:txBody>
          <a:bodyPr wrap="square" rtlCol="0">
            <a:spAutoFit/>
          </a:bodyPr>
          <a:lstStyle/>
          <a:p>
            <a:r>
              <a:rPr lang="en-GB" sz="6600" u="sng" dirty="0">
                <a:solidFill>
                  <a:schemeClr val="bg1"/>
                </a:solidFill>
              </a:rPr>
              <a:t>Just Culture &amp; Learning </a:t>
            </a:r>
          </a:p>
        </p:txBody>
      </p:sp>
      <p:sp>
        <p:nvSpPr>
          <p:cNvPr id="6" name="TextBox 5">
            <a:extLst>
              <a:ext uri="{FF2B5EF4-FFF2-40B4-BE49-F238E27FC236}">
                <a16:creationId xmlns:a16="http://schemas.microsoft.com/office/drawing/2014/main" id="{C02CCEF2-5C4C-E7B9-3EDD-E36552066732}"/>
              </a:ext>
            </a:extLst>
          </p:cNvPr>
          <p:cNvSpPr txBox="1"/>
          <p:nvPr/>
        </p:nvSpPr>
        <p:spPr>
          <a:xfrm>
            <a:off x="939030" y="4479326"/>
            <a:ext cx="16867144" cy="2308324"/>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Incident Reporting / Datix</a:t>
            </a:r>
          </a:p>
          <a:p>
            <a:pPr marL="685800" indent="-685800">
              <a:buFont typeface="Arial" panose="020B0604020202020204" pitchFamily="34" charset="0"/>
              <a:buChar char="•"/>
            </a:pPr>
            <a:r>
              <a:rPr lang="en-GB" sz="4800" dirty="0">
                <a:solidFill>
                  <a:schemeClr val="bg1"/>
                </a:solidFill>
              </a:rPr>
              <a:t>Human factors analysis</a:t>
            </a:r>
          </a:p>
          <a:p>
            <a:pPr marL="685800" indent="-685800">
              <a:buFont typeface="Arial" panose="020B0604020202020204" pitchFamily="34" charset="0"/>
              <a:buChar char="•"/>
            </a:pPr>
            <a:r>
              <a:rPr lang="en-GB" sz="4800" dirty="0">
                <a:solidFill>
                  <a:schemeClr val="bg1"/>
                </a:solidFill>
              </a:rPr>
              <a:t>Improve systems</a:t>
            </a:r>
          </a:p>
        </p:txBody>
      </p:sp>
    </p:spTree>
    <p:extLst>
      <p:ext uri="{BB962C8B-B14F-4D97-AF65-F5344CB8AC3E}">
        <p14:creationId xmlns:p14="http://schemas.microsoft.com/office/powerpoint/2010/main" val="3041231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sp>
        <p:nvSpPr>
          <p:cNvPr id="4" name="Text 1"/>
          <p:cNvSpPr/>
          <p:nvPr/>
        </p:nvSpPr>
        <p:spPr>
          <a:xfrm>
            <a:off x="1143000" y="2724150"/>
            <a:ext cx="17602200" cy="742950"/>
          </a:xfrm>
          <a:prstGeom prst="rect">
            <a:avLst/>
          </a:prstGeom>
          <a:noFill/>
          <a:ln/>
        </p:spPr>
        <p:txBody>
          <a:bodyPr wrap="square" lIns="25400" tIns="25400" rIns="25400" bIns="25400" rtlCol="0" anchor="t">
            <a:normAutofit lnSpcReduction="10000"/>
          </a:bodyPr>
          <a:lstStyle/>
          <a:p>
            <a:pPr marL="0" indent="0" algn="l">
              <a:buNone/>
            </a:pPr>
            <a:r>
              <a:rPr lang="en-US" sz="4800" b="1" dirty="0">
                <a:solidFill>
                  <a:srgbClr val="F8F8F8"/>
                </a:solidFill>
                <a:latin typeface="Arial" pitchFamily="34" charset="0"/>
                <a:ea typeface="Arial" pitchFamily="34" charset="-122"/>
                <a:cs typeface="Arial" pitchFamily="34" charset="-120"/>
              </a:rPr>
              <a:t>Declaration of Interests</a:t>
            </a:r>
            <a:endParaRPr lang="en-US" sz="4800" dirty="0"/>
          </a:p>
        </p:txBody>
      </p:sp>
      <p:sp>
        <p:nvSpPr>
          <p:cNvPr id="5" name="Shape 2"/>
          <p:cNvSpPr/>
          <p:nvPr/>
        </p:nvSpPr>
        <p:spPr>
          <a:xfrm>
            <a:off x="1143000" y="3581400"/>
            <a:ext cx="914400" cy="57150"/>
          </a:xfrm>
          <a:prstGeom prst="rect">
            <a:avLst/>
          </a:prstGeom>
          <a:solidFill>
            <a:srgbClr val="D0021B"/>
          </a:solidFill>
          <a:ln/>
        </p:spPr>
        <p:txBody>
          <a:bodyPr/>
          <a:lstStyle/>
          <a:p>
            <a:endParaRPr lang="en-GB"/>
          </a:p>
        </p:txBody>
      </p:sp>
      <p:sp>
        <p:nvSpPr>
          <p:cNvPr id="6" name="Text 3"/>
          <p:cNvSpPr/>
          <p:nvPr/>
        </p:nvSpPr>
        <p:spPr>
          <a:xfrm>
            <a:off x="1143000" y="4152900"/>
            <a:ext cx="17602200" cy="342900"/>
          </a:xfrm>
          <a:prstGeom prst="rect">
            <a:avLst/>
          </a:prstGeom>
          <a:noFill/>
          <a:ln/>
        </p:spPr>
        <p:txBody>
          <a:bodyPr wrap="square" lIns="25400" tIns="25400" rIns="25400" bIns="25400" rtlCol="0" anchor="t">
            <a:normAutofit lnSpcReduction="10000"/>
          </a:bodyPr>
          <a:lstStyle/>
          <a:p>
            <a:pPr marL="0" indent="0" algn="l">
              <a:buNone/>
            </a:pPr>
            <a:endParaRPr lang="en-US" sz="2100" dirty="0"/>
          </a:p>
        </p:txBody>
      </p:sp>
      <p:sp>
        <p:nvSpPr>
          <p:cNvPr id="7" name="Shape 4"/>
          <p:cNvSpPr/>
          <p:nvPr/>
        </p:nvSpPr>
        <p:spPr>
          <a:xfrm>
            <a:off x="1143000" y="4991100"/>
            <a:ext cx="152400" cy="152400"/>
          </a:xfrm>
          <a:prstGeom prst="rect">
            <a:avLst/>
          </a:prstGeom>
          <a:solidFill>
            <a:srgbClr val="D0021B"/>
          </a:solidFill>
          <a:ln/>
        </p:spPr>
        <p:txBody>
          <a:bodyPr/>
          <a:lstStyle/>
          <a:p>
            <a:endParaRPr lang="en-GB"/>
          </a:p>
        </p:txBody>
      </p:sp>
      <p:sp>
        <p:nvSpPr>
          <p:cNvPr id="8" name="Text 5"/>
          <p:cNvSpPr/>
          <p:nvPr/>
        </p:nvSpPr>
        <p:spPr>
          <a:xfrm>
            <a:off x="1524000" y="4838700"/>
            <a:ext cx="7384837" cy="533400"/>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3000" b="1" dirty="0">
                <a:solidFill>
                  <a:srgbClr val="F8F8F8"/>
                </a:solidFill>
                <a:latin typeface="Arial" pitchFamily="34" charset="0"/>
                <a:ea typeface="Arial" pitchFamily="34" charset="-122"/>
                <a:cs typeface="Arial" pitchFamily="34" charset="-120"/>
              </a:rPr>
              <a:t>I have no conflicts of interest to declare.</a:t>
            </a:r>
            <a:endParaRPr lang="en-US" sz="3000" dirty="0"/>
          </a:p>
        </p:txBody>
      </p:sp>
      <p:sp>
        <p:nvSpPr>
          <p:cNvPr id="10" name="Text 7"/>
          <p:cNvSpPr/>
          <p:nvPr/>
        </p:nvSpPr>
        <p:spPr>
          <a:xfrm>
            <a:off x="1524000" y="5638800"/>
            <a:ext cx="6575777" cy="542925"/>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endParaRPr lang="en-US" sz="3000" dirty="0"/>
          </a:p>
        </p:txBody>
      </p:sp>
      <p:pic>
        <p:nvPicPr>
          <p:cNvPr id="11" name="Image 1" descr="preencoded.png"/>
          <p:cNvPicPr>
            <a:picLocks noChangeAspect="1"/>
          </p:cNvPicPr>
          <p:nvPr/>
        </p:nvPicPr>
        <p:blipFill>
          <a:blip r:embed="rId3"/>
          <a:stretch>
            <a:fillRect/>
          </a:stretch>
        </p:blipFill>
        <p:spPr>
          <a:xfrm>
            <a:off x="12904143" y="9334500"/>
            <a:ext cx="381000" cy="381000"/>
          </a:xfrm>
          <a:prstGeom prst="rect">
            <a:avLst/>
          </a:prstGeom>
        </p:spPr>
      </p:pic>
      <p:sp>
        <p:nvSpPr>
          <p:cNvPr id="12" name="Text 8"/>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559AB50-C146-5C2D-A1A2-DC4EEBE34078}"/>
              </a:ext>
            </a:extLst>
          </p:cNvPr>
          <p:cNvPicPr>
            <a:picLocks noChangeAspect="1"/>
          </p:cNvPicPr>
          <p:nvPr/>
        </p:nvPicPr>
        <p:blipFill>
          <a:blip r:embed="rId4"/>
          <a:stretch>
            <a:fillRect/>
          </a:stretch>
        </p:blipFill>
        <p:spPr>
          <a:xfrm>
            <a:off x="1295400" y="608532"/>
            <a:ext cx="3921662" cy="76413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096D2B4-9465-1891-849E-80B534A41BF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71A8CD0-3205-6D71-C220-1FC496D867B1}"/>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4D727BE0-FED1-461E-27BA-92EE661C4C21}"/>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B6D814A6-02EF-8A85-925D-D99087AA0FE3}"/>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075C4466-F38B-902A-BD87-B02902F5AC64}"/>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4B4B211C-B449-93AD-1F84-2D6B1F31ADD3}"/>
              </a:ext>
            </a:extLst>
          </p:cNvPr>
          <p:cNvSpPr txBox="1"/>
          <p:nvPr/>
        </p:nvSpPr>
        <p:spPr>
          <a:xfrm>
            <a:off x="1078816" y="2101759"/>
            <a:ext cx="7836584" cy="1107996"/>
          </a:xfrm>
          <a:prstGeom prst="rect">
            <a:avLst/>
          </a:prstGeom>
          <a:noFill/>
        </p:spPr>
        <p:txBody>
          <a:bodyPr wrap="square" rtlCol="0">
            <a:spAutoFit/>
          </a:bodyPr>
          <a:lstStyle/>
          <a:p>
            <a:r>
              <a:rPr lang="en-GB" sz="6600" u="sng" dirty="0">
                <a:solidFill>
                  <a:schemeClr val="bg1"/>
                </a:solidFill>
              </a:rPr>
              <a:t>Conclusion</a:t>
            </a:r>
          </a:p>
        </p:txBody>
      </p:sp>
      <p:sp>
        <p:nvSpPr>
          <p:cNvPr id="6" name="TextBox 5">
            <a:extLst>
              <a:ext uri="{FF2B5EF4-FFF2-40B4-BE49-F238E27FC236}">
                <a16:creationId xmlns:a16="http://schemas.microsoft.com/office/drawing/2014/main" id="{E53754DE-643F-91C1-3082-77D9AFE100EB}"/>
              </a:ext>
            </a:extLst>
          </p:cNvPr>
          <p:cNvSpPr txBox="1"/>
          <p:nvPr/>
        </p:nvSpPr>
        <p:spPr>
          <a:xfrm>
            <a:off x="939030" y="4479326"/>
            <a:ext cx="16867144" cy="4801314"/>
          </a:xfrm>
          <a:prstGeom prst="rect">
            <a:avLst/>
          </a:prstGeom>
          <a:noFill/>
        </p:spPr>
        <p:txBody>
          <a:bodyPr wrap="square" rtlCol="0">
            <a:spAutoFit/>
          </a:bodyPr>
          <a:lstStyle/>
          <a:p>
            <a:r>
              <a:rPr lang="en-GB" sz="4800" dirty="0">
                <a:solidFill>
                  <a:schemeClr val="bg1"/>
                </a:solidFill>
              </a:rPr>
              <a:t>Embedding a culture of structured debriefing in the </a:t>
            </a:r>
            <a:r>
              <a:rPr lang="en-GB" sz="4800" dirty="0" err="1">
                <a:solidFill>
                  <a:schemeClr val="bg1"/>
                </a:solidFill>
              </a:rPr>
              <a:t>cath</a:t>
            </a:r>
            <a:r>
              <a:rPr lang="en-GB" sz="4800" dirty="0">
                <a:solidFill>
                  <a:schemeClr val="bg1"/>
                </a:solidFill>
              </a:rPr>
              <a:t> lab promotes learning, strengthens team dynamics, turns human factors into a positive and ultimately improves patient care and outcomes after critical events like Cardiac Arrest.</a:t>
            </a:r>
          </a:p>
          <a:p>
            <a:endParaRPr lang="en-GB" sz="4800" dirty="0">
              <a:solidFill>
                <a:schemeClr val="bg1"/>
              </a:solidFill>
            </a:endParaRPr>
          </a:p>
          <a:p>
            <a:endParaRPr lang="en-GB" dirty="0"/>
          </a:p>
          <a:p>
            <a:endParaRPr lang="en-GB" sz="4800" dirty="0">
              <a:solidFill>
                <a:schemeClr val="bg1"/>
              </a:solidFill>
            </a:endParaRPr>
          </a:p>
        </p:txBody>
      </p:sp>
    </p:spTree>
    <p:extLst>
      <p:ext uri="{BB962C8B-B14F-4D97-AF65-F5344CB8AC3E}">
        <p14:creationId xmlns:p14="http://schemas.microsoft.com/office/powerpoint/2010/main" val="405815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6">
    <p:bg>
      <p:bgPr>
        <a:solidFill>
          <a:srgbClr val="030D27"/>
        </a:solidFill>
        <a:effectLst/>
      </p:bgPr>
    </p:bg>
    <p:spTree>
      <p:nvGrpSpPr>
        <p:cNvPr id="1" name=""/>
        <p:cNvGrpSpPr/>
        <p:nvPr/>
      </p:nvGrpSpPr>
      <p:grpSpPr>
        <a:xfrm>
          <a:off x="0" y="0"/>
          <a:ext cx="0" cy="0"/>
          <a:chOff x="0" y="0"/>
          <a:chExt cx="0" cy="0"/>
        </a:xfrm>
      </p:grpSpPr>
      <p:sp>
        <p:nvSpPr>
          <p:cNvPr id="2" name="Text 0"/>
          <p:cNvSpPr/>
          <p:nvPr/>
        </p:nvSpPr>
        <p:spPr>
          <a:xfrm>
            <a:off x="6323230" y="4202202"/>
            <a:ext cx="5182106" cy="1228725"/>
          </a:xfrm>
          <a:prstGeom prst="rect">
            <a:avLst/>
          </a:prstGeom>
          <a:noFill/>
          <a:ln/>
        </p:spPr>
        <p:txBody>
          <a:bodyPr wrap="square" lIns="25400" tIns="25400" rIns="25400" bIns="25400" rtlCol="0" anchor="t">
            <a:normAutofit lnSpcReduction="10000"/>
          </a:bodyPr>
          <a:lstStyle/>
          <a:p>
            <a:pPr marL="0" indent="0" algn="ctr">
              <a:buNone/>
            </a:pPr>
            <a:r>
              <a:rPr lang="en-US" sz="8100" b="1" kern="0" spc="-81" dirty="0">
                <a:solidFill>
                  <a:srgbClr val="F8F8F8"/>
                </a:solidFill>
                <a:latin typeface="Arial" pitchFamily="34" charset="0"/>
                <a:ea typeface="Arial" pitchFamily="34" charset="-122"/>
                <a:cs typeface="Arial" pitchFamily="34" charset="-120"/>
              </a:rPr>
              <a:t>Thank you</a:t>
            </a:r>
          </a:p>
          <a:p>
            <a:pPr marL="0" indent="0" algn="ctr">
              <a:buNone/>
            </a:pPr>
            <a:endParaRPr lang="en-US" sz="8100" dirty="0"/>
          </a:p>
        </p:txBody>
      </p:sp>
      <p:sp>
        <p:nvSpPr>
          <p:cNvPr id="6" name="Text 3"/>
          <p:cNvSpPr/>
          <p:nvPr/>
        </p:nvSpPr>
        <p:spPr>
          <a:xfrm>
            <a:off x="6037229" y="5711445"/>
            <a:ext cx="5451411" cy="1736489"/>
          </a:xfrm>
          <a:prstGeom prst="rect">
            <a:avLst/>
          </a:prstGeom>
          <a:noFill/>
          <a:ln/>
        </p:spPr>
        <p:txBody>
          <a:bodyPr wrap="square" lIns="25400" tIns="25400" rIns="25400" bIns="25400" rtlCol="0" anchor="t">
            <a:normAutofit/>
          </a:bodyPr>
          <a:lstStyle/>
          <a:p>
            <a:pPr marL="0" indent="0" algn="ctr">
              <a:buNone/>
            </a:pPr>
            <a:r>
              <a:rPr lang="en-US" sz="3600" b="1" dirty="0">
                <a:solidFill>
                  <a:schemeClr val="bg1"/>
                </a:solidFill>
                <a:latin typeface="Arial" pitchFamily="34" charset="0"/>
                <a:ea typeface="Arial" pitchFamily="34" charset="-122"/>
                <a:cs typeface="Arial" pitchFamily="34" charset="-120"/>
                <a:hlinkClick r:id="rId3">
                  <a:extLst>
                    <a:ext uri="{A12FA001-AC4F-418D-AE19-62706E023703}">
                      <ahyp:hlinkClr xmlns:ahyp="http://schemas.microsoft.com/office/drawing/2018/hyperlinkcolor" val="tx"/>
                    </a:ext>
                  </a:extLst>
                </a:hlinkClick>
              </a:rPr>
              <a:t>b.tovey@nhs.net</a:t>
            </a:r>
            <a:endParaRPr lang="en-US" sz="3600" b="1" dirty="0">
              <a:solidFill>
                <a:schemeClr val="bg1"/>
              </a:solidFill>
              <a:latin typeface="Arial" pitchFamily="34" charset="0"/>
              <a:ea typeface="Arial" pitchFamily="34" charset="-122"/>
              <a:cs typeface="Arial" pitchFamily="34" charset="-120"/>
            </a:endParaRPr>
          </a:p>
          <a:p>
            <a:pPr marL="0" indent="0" algn="ctr">
              <a:buNone/>
            </a:pPr>
            <a:endParaRPr lang="en-US" sz="3600" b="1" dirty="0">
              <a:solidFill>
                <a:schemeClr val="bg1"/>
              </a:solidFill>
              <a:latin typeface="Arial" pitchFamily="34" charset="0"/>
              <a:ea typeface="Arial" pitchFamily="34" charset="-122"/>
              <a:cs typeface="Arial" pitchFamily="34" charset="-120"/>
            </a:endParaRPr>
          </a:p>
          <a:p>
            <a:pPr marL="0" indent="0" algn="ctr">
              <a:buNone/>
            </a:pPr>
            <a:r>
              <a:rPr lang="en-US" sz="2250" b="1" dirty="0">
                <a:solidFill>
                  <a:srgbClr val="F8F8F8"/>
                </a:solidFill>
                <a:latin typeface="Arial" pitchFamily="34" charset="0"/>
                <a:ea typeface="Arial" pitchFamily="34" charset="-122"/>
                <a:cs typeface="Arial" pitchFamily="34" charset="-120"/>
              </a:rPr>
              <a:t>Join the conversation using #BCISAHP</a:t>
            </a:r>
            <a:endParaRPr lang="en-US" sz="2250" dirty="0"/>
          </a:p>
        </p:txBody>
      </p:sp>
      <p:pic>
        <p:nvPicPr>
          <p:cNvPr id="8" name="Picture 7">
            <a:extLst>
              <a:ext uri="{FF2B5EF4-FFF2-40B4-BE49-F238E27FC236}">
                <a16:creationId xmlns:a16="http://schemas.microsoft.com/office/drawing/2014/main" id="{7D3AD1D9-2F73-73C6-B73F-7A7A318381EF}"/>
              </a:ext>
            </a:extLst>
          </p:cNvPr>
          <p:cNvPicPr>
            <a:picLocks noChangeAspect="1"/>
          </p:cNvPicPr>
          <p:nvPr/>
        </p:nvPicPr>
        <p:blipFill>
          <a:blip r:embed="rId4"/>
          <a:stretch>
            <a:fillRect/>
          </a:stretch>
        </p:blipFill>
        <p:spPr>
          <a:xfrm>
            <a:off x="5573070" y="2438638"/>
            <a:ext cx="6682427" cy="130207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0021B"/>
        </a:solidFill>
        <a:effectLst/>
      </p:bgPr>
    </p:bg>
    <p:spTree>
      <p:nvGrpSpPr>
        <p:cNvPr id="1" name=""/>
        <p:cNvGrpSpPr/>
        <p:nvPr/>
      </p:nvGrpSpPr>
      <p:grpSpPr>
        <a:xfrm>
          <a:off x="0" y="0"/>
          <a:ext cx="0" cy="0"/>
          <a:chOff x="0" y="0"/>
          <a:chExt cx="0" cy="0"/>
        </a:xfrm>
      </p:grpSpPr>
      <p:sp>
        <p:nvSpPr>
          <p:cNvPr id="2" name="Text 0"/>
          <p:cNvSpPr/>
          <p:nvPr/>
        </p:nvSpPr>
        <p:spPr>
          <a:xfrm>
            <a:off x="1143000" y="4148882"/>
            <a:ext cx="17602200"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624" dirty="0">
                <a:solidFill>
                  <a:srgbClr val="FFFFFF">
                    <a:alpha val="72000"/>
                  </a:srgbClr>
                </a:solidFill>
                <a:latin typeface="Arial" pitchFamily="34" charset="0"/>
                <a:ea typeface="Arial" pitchFamily="34" charset="-122"/>
                <a:cs typeface="Arial" pitchFamily="34" charset="-120"/>
              </a:rPr>
              <a:t>SECTION</a:t>
            </a:r>
            <a:endParaRPr lang="en-US" sz="1950" dirty="0"/>
          </a:p>
        </p:txBody>
      </p:sp>
      <p:sp>
        <p:nvSpPr>
          <p:cNvPr id="3" name="Text 1"/>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US" sz="7200" b="1" kern="0" spc="-72" dirty="0">
                <a:solidFill>
                  <a:srgbClr val="FFFFFF"/>
                </a:solidFill>
                <a:latin typeface="Arial" pitchFamily="34" charset="0"/>
                <a:cs typeface="Arial" pitchFamily="34" charset="-120"/>
              </a:rPr>
              <a:t>Learning After the Crisis</a:t>
            </a:r>
            <a:endParaRPr lang="en-US" sz="7200" dirty="0"/>
          </a:p>
        </p:txBody>
      </p:sp>
      <p:sp>
        <p:nvSpPr>
          <p:cNvPr id="4" name="Shape 2"/>
          <p:cNvSpPr/>
          <p:nvPr/>
        </p:nvSpPr>
        <p:spPr>
          <a:xfrm>
            <a:off x="1143000" y="6061770"/>
            <a:ext cx="1333500" cy="76200"/>
          </a:xfrm>
          <a:prstGeom prst="rect">
            <a:avLst/>
          </a:prstGeom>
          <a:solidFill>
            <a:srgbClr val="FFFFFF"/>
          </a:solidFill>
          <a:ln/>
        </p:spPr>
        <p:txBody>
          <a:bodyPr/>
          <a:lstStyle/>
          <a:p>
            <a:endParaRPr lang="en-GB"/>
          </a:p>
        </p:txBody>
      </p:sp>
      <p:sp>
        <p:nvSpPr>
          <p:cNvPr id="5" name="Text 3"/>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D3DDA400-8312-1C90-E526-2D24A99B29B3}"/>
              </a:ext>
            </a:extLst>
          </p:cNvPr>
          <p:cNvSpPr txBox="1"/>
          <p:nvPr/>
        </p:nvSpPr>
        <p:spPr>
          <a:xfrm>
            <a:off x="691662" y="2592961"/>
            <a:ext cx="17162583" cy="2554545"/>
          </a:xfrm>
          <a:prstGeom prst="rect">
            <a:avLst/>
          </a:prstGeom>
          <a:noFill/>
        </p:spPr>
        <p:txBody>
          <a:bodyPr wrap="square" rtlCol="0">
            <a:spAutoFit/>
          </a:bodyPr>
          <a:lstStyle/>
          <a:p>
            <a:r>
              <a:rPr lang="en-GB" sz="8000" u="sng" dirty="0">
                <a:solidFill>
                  <a:schemeClr val="bg1"/>
                </a:solidFill>
              </a:rPr>
              <a:t>Cardiac Arrest in the Interventional Cath Lab</a:t>
            </a:r>
          </a:p>
        </p:txBody>
      </p:sp>
    </p:spTree>
    <p:extLst>
      <p:ext uri="{BB962C8B-B14F-4D97-AF65-F5344CB8AC3E}">
        <p14:creationId xmlns:p14="http://schemas.microsoft.com/office/powerpoint/2010/main" val="4197111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0021B"/>
        </a:solidFill>
        <a:effectLst/>
      </p:bgPr>
    </p:bg>
    <p:spTree>
      <p:nvGrpSpPr>
        <p:cNvPr id="1" name="">
          <a:extLst>
            <a:ext uri="{FF2B5EF4-FFF2-40B4-BE49-F238E27FC236}">
              <a16:creationId xmlns:a16="http://schemas.microsoft.com/office/drawing/2014/main" id="{36D9F058-85B6-E224-778D-15C105A40CD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662EFB9-48A3-8D7F-9EAB-281403604650}"/>
              </a:ext>
            </a:extLst>
          </p:cNvPr>
          <p:cNvSpPr/>
          <p:nvPr/>
        </p:nvSpPr>
        <p:spPr>
          <a:xfrm>
            <a:off x="1143000" y="4148882"/>
            <a:ext cx="17602200" cy="333375"/>
          </a:xfrm>
          <a:prstGeom prst="rect">
            <a:avLst/>
          </a:prstGeom>
          <a:noFill/>
          <a:ln/>
        </p:spPr>
        <p:txBody>
          <a:bodyPr wrap="square" lIns="25400" tIns="25400" rIns="25400" bIns="25400" rtlCol="0" anchor="t">
            <a:normAutofit lnSpcReduction="10000"/>
          </a:bodyPr>
          <a:lstStyle/>
          <a:p>
            <a:pPr marL="0" indent="0" algn="l">
              <a:buNone/>
            </a:pPr>
            <a:endParaRPr lang="en-US" sz="1950" dirty="0"/>
          </a:p>
        </p:txBody>
      </p:sp>
      <p:sp>
        <p:nvSpPr>
          <p:cNvPr id="3" name="Text 1">
            <a:extLst>
              <a:ext uri="{FF2B5EF4-FFF2-40B4-BE49-F238E27FC236}">
                <a16:creationId xmlns:a16="http://schemas.microsoft.com/office/drawing/2014/main" id="{1F6B0C3A-816D-21BA-7EDC-4EFE7D79266D}"/>
              </a:ext>
            </a:extLst>
          </p:cNvPr>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US" sz="7200" b="1" kern="0" spc="-72" dirty="0">
                <a:solidFill>
                  <a:srgbClr val="FFFFFF"/>
                </a:solidFill>
                <a:latin typeface="Arial" pitchFamily="34" charset="0"/>
                <a:cs typeface="Arial" pitchFamily="34" charset="-120"/>
              </a:rPr>
              <a:t>Team Debrief</a:t>
            </a:r>
            <a:endParaRPr lang="en-US" sz="7200" dirty="0"/>
          </a:p>
        </p:txBody>
      </p:sp>
      <p:sp>
        <p:nvSpPr>
          <p:cNvPr id="4" name="Shape 2">
            <a:extLst>
              <a:ext uri="{FF2B5EF4-FFF2-40B4-BE49-F238E27FC236}">
                <a16:creationId xmlns:a16="http://schemas.microsoft.com/office/drawing/2014/main" id="{E3C4D2A1-32C9-72FB-5F52-836AA5E32295}"/>
              </a:ext>
            </a:extLst>
          </p:cNvPr>
          <p:cNvSpPr/>
          <p:nvPr/>
        </p:nvSpPr>
        <p:spPr>
          <a:xfrm>
            <a:off x="1143000" y="6061770"/>
            <a:ext cx="1333500" cy="76200"/>
          </a:xfrm>
          <a:prstGeom prst="rect">
            <a:avLst/>
          </a:prstGeom>
          <a:solidFill>
            <a:srgbClr val="FFFFFF"/>
          </a:solidFill>
          <a:ln/>
        </p:spPr>
        <p:txBody>
          <a:bodyPr/>
          <a:lstStyle/>
          <a:p>
            <a:endParaRPr lang="en-GB"/>
          </a:p>
        </p:txBody>
      </p:sp>
      <p:sp>
        <p:nvSpPr>
          <p:cNvPr id="5" name="Text 3">
            <a:extLst>
              <a:ext uri="{FF2B5EF4-FFF2-40B4-BE49-F238E27FC236}">
                <a16:creationId xmlns:a16="http://schemas.microsoft.com/office/drawing/2014/main" id="{D6D2064F-3714-A2CB-025D-84F668E16CD4}"/>
              </a:ext>
            </a:extLst>
          </p:cNvPr>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extLst>
      <p:ext uri="{BB962C8B-B14F-4D97-AF65-F5344CB8AC3E}">
        <p14:creationId xmlns:p14="http://schemas.microsoft.com/office/powerpoint/2010/main" val="2440508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1AA618F-EA8B-E3AC-EFC1-E2072507D4D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070A184-741C-A2C9-64CB-FBBFB922F0B5}"/>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A5F3E8B7-BCD5-68A0-79C7-BFED29AE8A0A}"/>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CBE20135-24E1-F287-4FA8-DB71E358BF6F}"/>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099B82B9-C459-00C4-19DD-19C5212043E6}"/>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B1BF6379-4BC4-BD15-7B26-E1A18A5A9C35}"/>
              </a:ext>
            </a:extLst>
          </p:cNvPr>
          <p:cNvSpPr txBox="1"/>
          <p:nvPr/>
        </p:nvSpPr>
        <p:spPr>
          <a:xfrm>
            <a:off x="1078815" y="2101759"/>
            <a:ext cx="11472061" cy="1107996"/>
          </a:xfrm>
          <a:prstGeom prst="rect">
            <a:avLst/>
          </a:prstGeom>
          <a:noFill/>
        </p:spPr>
        <p:txBody>
          <a:bodyPr wrap="square" rtlCol="0">
            <a:spAutoFit/>
          </a:bodyPr>
          <a:lstStyle/>
          <a:p>
            <a:r>
              <a:rPr lang="en-GB" sz="6600" u="sng" dirty="0">
                <a:solidFill>
                  <a:schemeClr val="bg1"/>
                </a:solidFill>
              </a:rPr>
              <a:t>Importance of team debrief</a:t>
            </a:r>
          </a:p>
        </p:txBody>
      </p:sp>
      <p:sp>
        <p:nvSpPr>
          <p:cNvPr id="6" name="TextBox 5">
            <a:extLst>
              <a:ext uri="{FF2B5EF4-FFF2-40B4-BE49-F238E27FC236}">
                <a16:creationId xmlns:a16="http://schemas.microsoft.com/office/drawing/2014/main" id="{390A2D7F-E52B-12EE-6563-EFC0CFFF7E66}"/>
              </a:ext>
            </a:extLst>
          </p:cNvPr>
          <p:cNvSpPr txBox="1"/>
          <p:nvPr/>
        </p:nvSpPr>
        <p:spPr>
          <a:xfrm>
            <a:off x="818147" y="3463664"/>
            <a:ext cx="16867144" cy="4801314"/>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Defines human factors case by case</a:t>
            </a:r>
          </a:p>
          <a:p>
            <a:pPr marL="685800" indent="-685800">
              <a:buFont typeface="Arial" panose="020B0604020202020204" pitchFamily="34" charset="0"/>
              <a:buChar char="•"/>
            </a:pPr>
            <a:r>
              <a:rPr lang="en-GB" sz="4800" dirty="0">
                <a:solidFill>
                  <a:schemeClr val="bg1"/>
                </a:solidFill>
              </a:rPr>
              <a:t>Promotes psychological safety</a:t>
            </a:r>
          </a:p>
          <a:p>
            <a:pPr marL="685800" indent="-685800">
              <a:buFont typeface="Arial" panose="020B0604020202020204" pitchFamily="34" charset="0"/>
              <a:buChar char="•"/>
            </a:pPr>
            <a:r>
              <a:rPr lang="en-GB" sz="4800" dirty="0">
                <a:solidFill>
                  <a:schemeClr val="bg1"/>
                </a:solidFill>
              </a:rPr>
              <a:t>Builds shared mental models</a:t>
            </a:r>
          </a:p>
          <a:p>
            <a:pPr marL="685800" indent="-685800">
              <a:buFont typeface="Arial" panose="020B0604020202020204" pitchFamily="34" charset="0"/>
              <a:buChar char="•"/>
            </a:pPr>
            <a:r>
              <a:rPr lang="en-GB" sz="4800" dirty="0">
                <a:solidFill>
                  <a:schemeClr val="bg1"/>
                </a:solidFill>
              </a:rPr>
              <a:t>Facilitates continuous improvement</a:t>
            </a:r>
          </a:p>
          <a:p>
            <a:pPr marL="685800" indent="-685800">
              <a:buFont typeface="Arial" panose="020B0604020202020204" pitchFamily="34" charset="0"/>
              <a:buChar char="•"/>
            </a:pPr>
            <a:r>
              <a:rPr lang="en-GB" sz="4800" dirty="0">
                <a:solidFill>
                  <a:schemeClr val="bg1"/>
                </a:solidFill>
              </a:rPr>
              <a:t>Encourages open communication and feedback</a:t>
            </a:r>
          </a:p>
          <a:p>
            <a:pPr marL="685800" indent="-685800">
              <a:buFont typeface="Arial" panose="020B0604020202020204" pitchFamily="34" charset="0"/>
              <a:buChar char="•"/>
            </a:pPr>
            <a:endParaRPr lang="en-GB" sz="4800" dirty="0">
              <a:solidFill>
                <a:schemeClr val="bg1"/>
              </a:solidFill>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847045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FB0306C4-6130-DCA0-E1FE-11E6F6AADD0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0399566-1FB4-5C39-3D58-1C69647AC90A}"/>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2CAEB6D1-2627-AA54-0AF1-1DCD270C0B97}"/>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88B81E26-3776-38D3-4630-D3693A029D02}"/>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F533B61-5FC4-C485-B4CB-285B43628C2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2F051A1B-B64C-5359-C466-93F69D33B2C3}"/>
              </a:ext>
            </a:extLst>
          </p:cNvPr>
          <p:cNvSpPr txBox="1"/>
          <p:nvPr/>
        </p:nvSpPr>
        <p:spPr>
          <a:xfrm>
            <a:off x="1078815" y="2101759"/>
            <a:ext cx="11472061" cy="1107996"/>
          </a:xfrm>
          <a:prstGeom prst="rect">
            <a:avLst/>
          </a:prstGeom>
          <a:noFill/>
        </p:spPr>
        <p:txBody>
          <a:bodyPr wrap="square" rtlCol="0">
            <a:spAutoFit/>
          </a:bodyPr>
          <a:lstStyle/>
          <a:p>
            <a:r>
              <a:rPr lang="en-GB" sz="6600" u="sng" dirty="0">
                <a:solidFill>
                  <a:schemeClr val="bg1"/>
                </a:solidFill>
              </a:rPr>
              <a:t>Theory behind debrief</a:t>
            </a:r>
          </a:p>
        </p:txBody>
      </p:sp>
      <p:sp>
        <p:nvSpPr>
          <p:cNvPr id="6" name="TextBox 5">
            <a:extLst>
              <a:ext uri="{FF2B5EF4-FFF2-40B4-BE49-F238E27FC236}">
                <a16:creationId xmlns:a16="http://schemas.microsoft.com/office/drawing/2014/main" id="{5C1F8947-B097-CB1D-864F-079914D16AF9}"/>
              </a:ext>
            </a:extLst>
          </p:cNvPr>
          <p:cNvSpPr txBox="1"/>
          <p:nvPr/>
        </p:nvSpPr>
        <p:spPr>
          <a:xfrm>
            <a:off x="818147" y="3463664"/>
            <a:ext cx="16867144" cy="6278642"/>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Kolb's Experiential Learning Cycle: Concrete experience, reflective observation, abstract conceptualization, active experimentation</a:t>
            </a:r>
          </a:p>
          <a:p>
            <a:pPr marL="685800" indent="-685800">
              <a:buFont typeface="Arial" panose="020B0604020202020204" pitchFamily="34" charset="0"/>
              <a:buChar char="•"/>
            </a:pPr>
            <a:r>
              <a:rPr lang="en-GB" sz="4800" dirty="0">
                <a:solidFill>
                  <a:schemeClr val="bg1"/>
                </a:solidFill>
              </a:rPr>
              <a:t>Gibbs' Reflective Cycle: Description, feelings, evaluation, analysis, conclusion, action plan</a:t>
            </a:r>
          </a:p>
          <a:p>
            <a:pPr marL="685800" indent="-685800">
              <a:buFont typeface="Arial" panose="020B0604020202020204" pitchFamily="34" charset="0"/>
              <a:buChar char="•"/>
            </a:pPr>
            <a:r>
              <a:rPr lang="en-GB" sz="4800" dirty="0">
                <a:solidFill>
                  <a:schemeClr val="bg1"/>
                </a:solidFill>
              </a:rPr>
              <a:t>Crisis Resource Management: Leadership, communication, situational awareness, decision-making</a:t>
            </a:r>
          </a:p>
          <a:p>
            <a:pPr marL="685800" indent="-685800">
              <a:buFont typeface="Arial" panose="020B0604020202020204" pitchFamily="34" charset="0"/>
              <a:buChar char="•"/>
            </a:pPr>
            <a:endParaRPr lang="en-GB" sz="4800" dirty="0">
              <a:solidFill>
                <a:schemeClr val="bg1"/>
              </a:solidFill>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68449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446312-B6D0-9B20-B6EB-68E6976823E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660899C-7A70-2633-FB10-7AF40C1CD21B}"/>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E711F303-2EC5-032A-5B57-6E102FBD8CE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1061949C-00EE-785D-0DA0-C084ED3B4604}"/>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88F85BC4-E55B-3015-2B24-78A493F905A7}"/>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4866F168-94F4-58CE-5ECC-57725F1F4805}"/>
              </a:ext>
            </a:extLst>
          </p:cNvPr>
          <p:cNvSpPr txBox="1"/>
          <p:nvPr/>
        </p:nvSpPr>
        <p:spPr>
          <a:xfrm>
            <a:off x="1078815" y="2101759"/>
            <a:ext cx="13168127" cy="1107996"/>
          </a:xfrm>
          <a:prstGeom prst="rect">
            <a:avLst/>
          </a:prstGeom>
          <a:noFill/>
        </p:spPr>
        <p:txBody>
          <a:bodyPr wrap="square" rtlCol="0">
            <a:spAutoFit/>
          </a:bodyPr>
          <a:lstStyle/>
          <a:p>
            <a:r>
              <a:rPr lang="en-GB" sz="6600" u="sng" dirty="0">
                <a:solidFill>
                  <a:schemeClr val="bg1"/>
                </a:solidFill>
              </a:rPr>
              <a:t>How Debrief Strengthens the team</a:t>
            </a:r>
          </a:p>
        </p:txBody>
      </p:sp>
      <p:sp>
        <p:nvSpPr>
          <p:cNvPr id="6" name="TextBox 5">
            <a:extLst>
              <a:ext uri="{FF2B5EF4-FFF2-40B4-BE49-F238E27FC236}">
                <a16:creationId xmlns:a16="http://schemas.microsoft.com/office/drawing/2014/main" id="{BF06ED29-79DD-B239-299C-74475B7C937D}"/>
              </a:ext>
            </a:extLst>
          </p:cNvPr>
          <p:cNvSpPr txBox="1"/>
          <p:nvPr/>
        </p:nvSpPr>
        <p:spPr>
          <a:xfrm>
            <a:off x="818147" y="3463664"/>
            <a:ext cx="16867144" cy="4801314"/>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Enhances communication and collaboration</a:t>
            </a:r>
          </a:p>
          <a:p>
            <a:pPr marL="685800" indent="-685800">
              <a:buFont typeface="Arial" panose="020B0604020202020204" pitchFamily="34" charset="0"/>
              <a:buChar char="•"/>
            </a:pPr>
            <a:r>
              <a:rPr lang="en-GB" sz="4800" dirty="0">
                <a:solidFill>
                  <a:schemeClr val="bg1"/>
                </a:solidFill>
              </a:rPr>
              <a:t>Builds team resilience and adaptability</a:t>
            </a:r>
          </a:p>
          <a:p>
            <a:pPr marL="685800" indent="-685800">
              <a:buFont typeface="Arial" panose="020B0604020202020204" pitchFamily="34" charset="0"/>
              <a:buChar char="•"/>
            </a:pPr>
            <a:r>
              <a:rPr lang="en-GB" sz="4800" dirty="0">
                <a:solidFill>
                  <a:schemeClr val="bg1"/>
                </a:solidFill>
              </a:rPr>
              <a:t>Clarifies roles and responsibilities</a:t>
            </a:r>
          </a:p>
          <a:p>
            <a:pPr marL="685800" indent="-685800">
              <a:buFont typeface="Arial" panose="020B0604020202020204" pitchFamily="34" charset="0"/>
              <a:buChar char="•"/>
            </a:pPr>
            <a:r>
              <a:rPr lang="en-GB" sz="4800" dirty="0">
                <a:solidFill>
                  <a:schemeClr val="bg1"/>
                </a:solidFill>
              </a:rPr>
              <a:t>Fosters trust and mutual respect</a:t>
            </a:r>
          </a:p>
          <a:p>
            <a:pPr marL="685800" indent="-685800">
              <a:buFont typeface="Arial" panose="020B0604020202020204" pitchFamily="34" charset="0"/>
              <a:buChar char="•"/>
            </a:pPr>
            <a:r>
              <a:rPr lang="en-GB" sz="4800" dirty="0">
                <a:solidFill>
                  <a:schemeClr val="bg1"/>
                </a:solidFill>
              </a:rPr>
              <a:t>Improves outcomes</a:t>
            </a:r>
          </a:p>
          <a:p>
            <a:pPr marL="685800" indent="-685800">
              <a:buFont typeface="Arial" panose="020B0604020202020204" pitchFamily="34" charset="0"/>
              <a:buChar char="•"/>
            </a:pPr>
            <a:endParaRPr lang="en-GB" sz="4800" dirty="0">
              <a:solidFill>
                <a:schemeClr val="bg1"/>
              </a:solidFill>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31982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407B9071-DA19-BF3D-95B5-E5C0A48A796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1E32FF9-390D-9805-38A5-D5A51C530F67}"/>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20F38895-C23E-E024-E8A3-A32A24BBC56D}"/>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36AF9A43-A4B8-9887-A7A9-580C45C5C1C8}"/>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93D07B29-9F27-61C7-B139-CE5E3CF8D2CB}"/>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13EDAC79-DB0D-DD2B-6EBB-9F317A6704EE}"/>
              </a:ext>
            </a:extLst>
          </p:cNvPr>
          <p:cNvSpPr txBox="1"/>
          <p:nvPr/>
        </p:nvSpPr>
        <p:spPr>
          <a:xfrm>
            <a:off x="1078815" y="2101759"/>
            <a:ext cx="13168127" cy="1107996"/>
          </a:xfrm>
          <a:prstGeom prst="rect">
            <a:avLst/>
          </a:prstGeom>
          <a:noFill/>
        </p:spPr>
        <p:txBody>
          <a:bodyPr wrap="square" rtlCol="0">
            <a:spAutoFit/>
          </a:bodyPr>
          <a:lstStyle/>
          <a:p>
            <a:r>
              <a:rPr lang="en-GB" sz="6600" u="sng" dirty="0">
                <a:solidFill>
                  <a:schemeClr val="bg1"/>
                </a:solidFill>
              </a:rPr>
              <a:t>How Should Debrief Occur</a:t>
            </a:r>
          </a:p>
        </p:txBody>
      </p:sp>
      <p:sp>
        <p:nvSpPr>
          <p:cNvPr id="6" name="TextBox 5">
            <a:extLst>
              <a:ext uri="{FF2B5EF4-FFF2-40B4-BE49-F238E27FC236}">
                <a16:creationId xmlns:a16="http://schemas.microsoft.com/office/drawing/2014/main" id="{BBFB7123-E409-1FA1-00B0-DF347A879282}"/>
              </a:ext>
            </a:extLst>
          </p:cNvPr>
          <p:cNvSpPr txBox="1"/>
          <p:nvPr/>
        </p:nvSpPr>
        <p:spPr>
          <a:xfrm>
            <a:off x="818147" y="3463664"/>
            <a:ext cx="16867144" cy="4801314"/>
          </a:xfrm>
          <a:prstGeom prst="rect">
            <a:avLst/>
          </a:prstGeom>
          <a:noFill/>
        </p:spPr>
        <p:txBody>
          <a:bodyPr wrap="square" rtlCol="0">
            <a:spAutoFit/>
          </a:bodyPr>
          <a:lstStyle/>
          <a:p>
            <a:pPr marL="685800" indent="-685800">
              <a:buFont typeface="Arial" panose="020B0604020202020204" pitchFamily="34" charset="0"/>
              <a:buChar char="•"/>
            </a:pPr>
            <a:r>
              <a:rPr lang="en-GB" sz="4800" dirty="0">
                <a:solidFill>
                  <a:schemeClr val="bg1"/>
                </a:solidFill>
              </a:rPr>
              <a:t>Hot debrief or cold debrief</a:t>
            </a:r>
          </a:p>
          <a:p>
            <a:pPr marL="685800" indent="-685800">
              <a:buFont typeface="Arial" panose="020B0604020202020204" pitchFamily="34" charset="0"/>
              <a:buChar char="•"/>
            </a:pPr>
            <a:r>
              <a:rPr lang="en-GB" sz="4800" dirty="0">
                <a:solidFill>
                  <a:schemeClr val="bg1"/>
                </a:solidFill>
              </a:rPr>
              <a:t>The whole team together</a:t>
            </a:r>
          </a:p>
          <a:p>
            <a:pPr marL="685800" indent="-685800">
              <a:buFont typeface="Arial" panose="020B0604020202020204" pitchFamily="34" charset="0"/>
              <a:buChar char="•"/>
            </a:pPr>
            <a:r>
              <a:rPr lang="en-GB" sz="4800" dirty="0">
                <a:solidFill>
                  <a:schemeClr val="bg1"/>
                </a:solidFill>
              </a:rPr>
              <a:t>Document the discussion</a:t>
            </a:r>
          </a:p>
          <a:p>
            <a:pPr marL="685800" indent="-685800">
              <a:buFont typeface="Arial" panose="020B0604020202020204" pitchFamily="34" charset="0"/>
              <a:buChar char="•"/>
            </a:pPr>
            <a:r>
              <a:rPr lang="en-GB" sz="4800" dirty="0">
                <a:solidFill>
                  <a:schemeClr val="bg1"/>
                </a:solidFill>
              </a:rPr>
              <a:t>Not for conflict resolution</a:t>
            </a:r>
          </a:p>
          <a:p>
            <a:pPr marL="685800" indent="-685800">
              <a:buFont typeface="Arial" panose="020B0604020202020204" pitchFamily="34" charset="0"/>
              <a:buChar char="•"/>
            </a:pPr>
            <a:r>
              <a:rPr lang="en-GB" sz="4800" dirty="0">
                <a:solidFill>
                  <a:schemeClr val="bg1"/>
                </a:solidFill>
              </a:rPr>
              <a:t>Structured Tools</a:t>
            </a:r>
          </a:p>
          <a:p>
            <a:pPr marL="685800" indent="-685800">
              <a:buFont typeface="Arial" panose="020B0604020202020204" pitchFamily="34" charset="0"/>
              <a:buChar char="•"/>
            </a:pPr>
            <a:r>
              <a:rPr lang="en-GB" sz="4800" dirty="0">
                <a:solidFill>
                  <a:schemeClr val="bg1"/>
                </a:solidFill>
              </a:rPr>
              <a:t>Note any Human factors involved</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420592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79015b2-4150-4105-a800-b64c0c97dbd1">
      <Terms xmlns="http://schemas.microsoft.com/office/infopath/2007/PartnerControls"/>
    </lcf76f155ced4ddcb4097134ff3c332f>
    <TaxCatchAll xmlns="b067475b-5d88-43a2-bd85-459932a305f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51094B6CC6EB64F8B5CE1AEDA71A534" ma:contentTypeVersion="13" ma:contentTypeDescription="Create a new document." ma:contentTypeScope="" ma:versionID="57713b2b3aa747f3da3f077be9bcea11">
  <xsd:schema xmlns:xsd="http://www.w3.org/2001/XMLSchema" xmlns:xs="http://www.w3.org/2001/XMLSchema" xmlns:p="http://schemas.microsoft.com/office/2006/metadata/properties" xmlns:ns2="679015b2-4150-4105-a800-b64c0c97dbd1" xmlns:ns3="b067475b-5d88-43a2-bd85-459932a305fd" targetNamespace="http://schemas.microsoft.com/office/2006/metadata/properties" ma:root="true" ma:fieldsID="1959c6be763e68d889d418c8d51fcc9b" ns2:_="" ns3:_="">
    <xsd:import namespace="679015b2-4150-4105-a800-b64c0c97dbd1"/>
    <xsd:import namespace="b067475b-5d88-43a2-bd85-459932a305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9015b2-4150-4105-a800-b64c0c97db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ab9dd3f-a18a-4d9b-9ebc-38943c9fdaf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67475b-5d88-43a2-bd85-459932a305f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52b2fd7-e512-43c4-b434-f74bb7d10efd}" ma:internalName="TaxCatchAll" ma:showField="CatchAllData" ma:web="b067475b-5d88-43a2-bd85-459932a305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5F6BD8-F68B-46DC-988D-7BF6FEB1EFF4}">
  <ds:schemaRefs>
    <ds:schemaRef ds:uri="http://schemas.microsoft.com/sharepoint/v3/contenttype/forms"/>
  </ds:schemaRefs>
</ds:datastoreItem>
</file>

<file path=customXml/itemProps2.xml><?xml version="1.0" encoding="utf-8"?>
<ds:datastoreItem xmlns:ds="http://schemas.openxmlformats.org/officeDocument/2006/customXml" ds:itemID="{273C83FE-16E7-40A2-A470-7D48BBAE2AB0}">
  <ds:schemaRefs>
    <ds:schemaRef ds:uri="http://schemas.microsoft.com/office/2006/metadata/properties"/>
    <ds:schemaRef ds:uri="http://schemas.microsoft.com/office/infopath/2007/PartnerControls"/>
    <ds:schemaRef ds:uri="679015b2-4150-4105-a800-b64c0c97dbd1"/>
    <ds:schemaRef ds:uri="b067475b-5d88-43a2-bd85-459932a305fd"/>
  </ds:schemaRefs>
</ds:datastoreItem>
</file>

<file path=customXml/itemProps3.xml><?xml version="1.0" encoding="utf-8"?>
<ds:datastoreItem xmlns:ds="http://schemas.openxmlformats.org/officeDocument/2006/customXml" ds:itemID="{0D2EAA7E-B4F9-4F3F-B180-78B5A2E561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9015b2-4150-4105-a800-b64c0c97dbd1"/>
    <ds:schemaRef ds:uri="b067475b-5d88-43a2-bd85-459932a305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267</TotalTime>
  <Words>1451</Words>
  <Application>Microsoft Office PowerPoint</Application>
  <PresentationFormat>Custom</PresentationFormat>
  <Paragraphs>202</Paragraphs>
  <Slides>21</Slides>
  <Notes>21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21</vt:i4>
      </vt:variant>
    </vt:vector>
  </HeadingPairs>
  <TitlesOfParts>
    <vt:vector size="23"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Sian Rudkin</cp:lastModifiedBy>
  <cp:revision>28</cp:revision>
  <dcterms:created xsi:type="dcterms:W3CDTF">2026-06-18T11:37:42Z</dcterms:created>
  <dcterms:modified xsi:type="dcterms:W3CDTF">2026-08-04T13:30:33Z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0x010100D51094B6CC6EB64F8B5CE1AEDA71A534</vt:lpwstr>
  </property>
</Properties>
</file>