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57" r:id="rId6"/>
    <p:sldId id="275" r:id="rId7"/>
    <p:sldId id="281" r:id="rId8"/>
    <p:sldId id="258" r:id="rId9"/>
    <p:sldId id="262" r:id="rId10"/>
    <p:sldId id="263" r:id="rId11"/>
    <p:sldId id="278" r:id="rId12"/>
    <p:sldId id="282" r:id="rId13"/>
    <p:sldId id="283" r:id="rId14"/>
    <p:sldId id="284" r:id="rId15"/>
    <p:sldId id="264" r:id="rId16"/>
    <p:sldId id="266" r:id="rId17"/>
    <p:sldId id="265" r:id="rId18"/>
    <p:sldId id="268" r:id="rId19"/>
    <p:sldId id="267" r:id="rId20"/>
    <p:sldId id="270" r:id="rId21"/>
    <p:sldId id="269" r:id="rId22"/>
    <p:sldId id="272" r:id="rId23"/>
    <p:sldId id="271" r:id="rId24"/>
    <p:sldId id="274" r:id="rId25"/>
    <p:sldId id="273" r:id="rId26"/>
    <p:sldId id="280" r:id="rId27"/>
    <p:sldId id="287" r:id="rId28"/>
    <p:sldId id="285" r:id="rId29"/>
    <p:sldId id="288" r:id="rId30"/>
    <p:sldId id="289" r:id="rId31"/>
    <p:sldId id="261" r:id="rId3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8118" autoAdjust="0"/>
  </p:normalViewPr>
  <p:slideViewPr>
    <p:cSldViewPr snapToGrid="0" snapToObjects="1">
      <p:cViewPr varScale="1">
        <p:scale>
          <a:sx n="58" d="100"/>
          <a:sy n="58" d="100"/>
        </p:scale>
        <p:origin x="14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  <a:p>
            <a:endParaRPr lang="en-US" dirty="0"/>
          </a:p>
          <a:p>
            <a:r>
              <a:rPr lang="en-US" dirty="0"/>
              <a:t>Download </a:t>
            </a:r>
            <a:r>
              <a:rPr lang="en-US" dirty="0" err="1"/>
              <a:t>millbrook</a:t>
            </a:r>
            <a:r>
              <a:rPr lang="en-US" dirty="0"/>
              <a:t> app</a:t>
            </a:r>
          </a:p>
          <a:p>
            <a:endParaRPr lang="en-US" dirty="0"/>
          </a:p>
          <a:p>
            <a:r>
              <a:rPr lang="en-US" dirty="0"/>
              <a:t>Overview of session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4DFD5-DBAE-C07B-2F6B-65983AC8F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F8C405-69E4-5F7C-9478-20411D3C1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96761D-FAC2-FEC6-FBF2-FBC8A187A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his symptoms.</a:t>
            </a:r>
          </a:p>
          <a:p>
            <a:r>
              <a:rPr lang="en-US" dirty="0"/>
              <a:t>Before we discuss intervention would we want to change anything.</a:t>
            </a:r>
          </a:p>
          <a:p>
            <a:endParaRPr lang="en-US" dirty="0"/>
          </a:p>
          <a:p>
            <a:r>
              <a:rPr lang="en-US" dirty="0"/>
              <a:t>Biso X</a:t>
            </a:r>
          </a:p>
          <a:p>
            <a:r>
              <a:rPr lang="en-US" dirty="0" err="1"/>
              <a:t>Lercandipine</a:t>
            </a:r>
            <a:r>
              <a:rPr lang="en-US" dirty="0"/>
              <a:t> X</a:t>
            </a:r>
          </a:p>
          <a:p>
            <a:endParaRPr lang="en-US" dirty="0"/>
          </a:p>
          <a:p>
            <a:r>
              <a:rPr lang="en-US" dirty="0"/>
              <a:t>ISMN maybe</a:t>
            </a:r>
          </a:p>
          <a:p>
            <a:r>
              <a:rPr lang="en-US" dirty="0" err="1"/>
              <a:t>Ranlolazine</a:t>
            </a:r>
            <a:r>
              <a:rPr lang="en-US" dirty="0"/>
              <a:t> maybe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8483B-1424-5E54-E404-69601A8A18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000DB-1B30-7B99-1C56-9069E6957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F7640C-A5A5-C27C-692C-EE11EEEA3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542115-D539-6475-234E-7C5FE22BB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through all</a:t>
            </a:r>
          </a:p>
          <a:p>
            <a:endParaRPr lang="en-US" dirty="0"/>
          </a:p>
          <a:p>
            <a:r>
              <a:rPr lang="en-US" dirty="0"/>
              <a:t>Say what you see</a:t>
            </a:r>
          </a:p>
          <a:p>
            <a:endParaRPr lang="en-US" dirty="0"/>
          </a:p>
          <a:p>
            <a:r>
              <a:rPr lang="en-US" dirty="0"/>
              <a:t>Shout at 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61C54-EBE4-27D6-F728-B83E5976DF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60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AD379-87EA-B6CD-0611-63675E341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C5FA96-7617-BA42-67EC-8375D0539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619A31-01A1-79A6-7323-C668E2DB8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E11C5-51F3-EA52-4843-0CE328BDFA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43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C5575-5BB7-1030-2CB5-3F0925754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B77410-1409-4154-B91D-8EA8B8943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28D4F-465A-1226-1697-9F4A4C6D8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496DB-8CB3-44F8-303B-B34237B8C0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13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1691-BA9B-9064-E218-B4B7CC50C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731D8F-BEA6-E30B-B079-0022CDF759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BA214-E6D6-1550-A2EB-2F2B3AB37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Spider LAO Caudal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38088-3869-B2AD-69BF-F359F1E6B0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04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5A785-0B1A-246A-9C04-A79E7B19C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CA6A75-B5BE-A532-92B4-FCD2E4B47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E792A1-8E5E-1B70-9502-7E360877F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AP </a:t>
            </a:r>
            <a:r>
              <a:rPr lang="en-GB" dirty="0" err="1">
                <a:solidFill>
                  <a:schemeClr val="bg1"/>
                </a:solidFill>
              </a:rPr>
              <a:t>Cordal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838BD-C82D-7A01-C325-23C35D8349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24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9E8C1-CCA1-482D-C9F6-45854CD61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AF2B1D-6E30-DB33-ED4E-6B830D65E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60B76E-EEAD-911C-4B17-AEB110D7B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835E7-CE68-3A0C-2133-B770A5A97D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349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68F7E-0150-B00C-0E84-16E91F8BD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16B909-7908-A203-184E-01262F349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2329A4-E309-AA26-7FA7-116FA47E5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RAO Cranial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8B35B-0248-1795-C3D5-493B49D840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84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DE4AF-C189-53AE-D028-95A0BC625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1F29C0-9A7F-E8D3-B906-EF086AF7D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10C1C5-3F03-20C8-AE32-46D08DC2B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91B56-01D5-FC97-5B87-2AA2472D68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323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7103A-840E-CD75-F33E-CB186819F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898F27-D6EE-4602-BAB7-B7BD223C2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DD92BE-86BE-C6E0-0277-EA3BA58CC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 </a:t>
            </a:r>
            <a:r>
              <a:rPr lang="en-US" dirty="0" err="1"/>
              <a:t>Cranical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7647A-5361-E63C-917F-297811EFF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8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A3443-FCD9-0470-21BB-C991285FA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64588A-4148-9F29-383B-32548E9F8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E9B184-0229-6E0E-CB18-47D71EAEF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DA516-6980-E02D-C9D5-484FB541E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41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FAE6F-8E22-C323-CB87-C013FF3B2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5A257-DD07-BFC7-FA09-77C438B09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4B21EF-3EAA-0346-EDB2-E7EDDE333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D761F-77C5-2BA5-3110-7DA7D752CB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996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C7E13-B084-9CE1-849D-A0C113D60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C27B4D-F669-7F75-714C-7FF2B5958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59A799-C24F-6FC4-A61C-75F927496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D8640-3244-0346-4F36-9D4D1BCE0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03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042E2-5DFC-2933-B638-A15A00661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9411B8-414D-410B-4B40-E90932EBA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32208C-ED4A-8569-160F-E9B22CF7E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5A7B-EC4F-2421-D5A7-5D6B51FF37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981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B56BB-C04B-4C7C-0D81-6C43A8846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640E58-D312-9EEF-5B76-A7317B0FD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9F1D1-5166-ECA2-FF5E-4AD63CAF1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94430-548E-ADA8-90CD-FDDA4ABC7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13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4979D-5C50-F633-6C9B-3C4E60BE7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8D564-6145-020F-5EE8-1A15D464A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D12C72-4542-7E7F-D53B-176A7E3F8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C1F09-608E-2315-0B48-02569DB31F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878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4979D-5C50-F633-6C9B-3C4E60BE7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8D564-6145-020F-5EE8-1A15D464A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D12C72-4542-7E7F-D53B-176A7E3F8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C1F09-608E-2315-0B48-02569DB31F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46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5B9A7-E3DF-DE07-C2DC-C41B29208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352DB5-0822-E2C6-A96F-673A492C73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A68F30-944A-ED8F-C21D-805C268CD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F858F-98AD-0112-7E09-2848A8D3C8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979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7069C-31DF-2446-3F8A-2A6318DFF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06CE4C-9FC8-CC08-3E9D-92D8D18E0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C3B8F5-EBC1-3BDF-FDBE-750278F76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always say the skill in being a consultant is knowing when to stop – step back and ask your colleague opinions.</a:t>
            </a:r>
          </a:p>
          <a:p>
            <a:endParaRPr lang="en-US" dirty="0"/>
          </a:p>
          <a:p>
            <a:r>
              <a:rPr lang="en-US" dirty="0"/>
              <a:t>We use MDTs to discuss complex cases with our colleagues to get a group consensus on the best treatment for a patient.</a:t>
            </a:r>
          </a:p>
          <a:p>
            <a:endParaRPr lang="en-US" dirty="0"/>
          </a:p>
          <a:p>
            <a:r>
              <a:rPr lang="en-US" dirty="0"/>
              <a:t>To do this properly we need a range of specialties.</a:t>
            </a:r>
          </a:p>
          <a:p>
            <a:r>
              <a:rPr lang="en-US" dirty="0"/>
              <a:t>I have made a short list on who I think is important for a Complex PCI MDT. </a:t>
            </a:r>
          </a:p>
          <a:p>
            <a:r>
              <a:rPr lang="en-US" dirty="0"/>
              <a:t>However, depending on the scenario – this can be extended even further.</a:t>
            </a:r>
          </a:p>
          <a:p>
            <a:endParaRPr lang="en-US" dirty="0"/>
          </a:p>
          <a:p>
            <a:r>
              <a:rPr lang="en-US" dirty="0"/>
              <a:t>Everyone is welcome at an MDT whether is </a:t>
            </a:r>
            <a:r>
              <a:rPr lang="en-US" dirty="0" err="1"/>
              <a:t>is</a:t>
            </a:r>
            <a:r>
              <a:rPr lang="en-US" dirty="0"/>
              <a:t> for input or for learning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5412C-917B-F499-2113-291292777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89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014C2-0081-9092-C57D-6E32C4C1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86A90-4FAD-4905-8284-001CD6210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E168C-921F-9FCB-9D2A-6DCE0D729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Should we include the patient?</a:t>
            </a:r>
          </a:p>
          <a:p>
            <a:endParaRPr lang="en-US" dirty="0"/>
          </a:p>
          <a:p>
            <a:r>
              <a:rPr lang="en-US" dirty="0"/>
              <a:t>Longer time</a:t>
            </a:r>
          </a:p>
          <a:p>
            <a:endParaRPr lang="en-US" dirty="0"/>
          </a:p>
          <a:p>
            <a:r>
              <a:rPr lang="en-US" dirty="0"/>
              <a:t>More accurate clinical history</a:t>
            </a:r>
          </a:p>
          <a:p>
            <a:endParaRPr lang="en-US" dirty="0"/>
          </a:p>
          <a:p>
            <a:r>
              <a:rPr lang="en-US" dirty="0"/>
              <a:t>Very important person missing 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D7C81-5DDE-F5FB-7E06-351DCC9B51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3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Housekeeping</a:t>
            </a:r>
          </a:p>
          <a:p>
            <a:endParaRPr lang="en-US" dirty="0"/>
          </a:p>
          <a:p>
            <a:r>
              <a:rPr lang="en-US" dirty="0"/>
              <a:t>Live patient </a:t>
            </a:r>
          </a:p>
          <a:p>
            <a:r>
              <a:rPr lang="en-US" dirty="0"/>
              <a:t>Professionalism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DD6F-D1C8-FA0C-8ED2-227095D83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94CD9-4326-1985-E582-80CE0EBE6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C0B13-E7CD-F6B9-28E0-BD096F4B6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AC653-1867-DFCB-E712-8F7851160F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3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B75B4-FDE5-B083-4A53-8D823267D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9F728-76C5-B0B1-7080-231A9E9B6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77C35-155E-1993-F149-B3B7E22B0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we look at his images – lets get a bit of background.</a:t>
            </a:r>
          </a:p>
          <a:p>
            <a:endParaRPr lang="en-US" dirty="0"/>
          </a:p>
          <a:p>
            <a:r>
              <a:rPr lang="en-US" dirty="0"/>
              <a:t>Any antianginals</a:t>
            </a:r>
          </a:p>
          <a:p>
            <a:endParaRPr lang="en-US" dirty="0"/>
          </a:p>
          <a:p>
            <a:r>
              <a:rPr lang="en-US" dirty="0"/>
              <a:t>Any concerns with his bloods</a:t>
            </a:r>
          </a:p>
          <a:p>
            <a:endParaRPr lang="en-US" dirty="0"/>
          </a:p>
          <a:p>
            <a:r>
              <a:rPr lang="en-US" dirty="0"/>
              <a:t>Risk prevention wise (LDL + Weight)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C06F3-A2CC-FCC0-27E8-C839E08934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3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7C8AE-4CC8-424E-8566-D4E879656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F51302-06CA-E63D-4197-64745E78B5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B8397B-26B2-F70A-8DC6-730DB20DF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Explain your cardiac symptoms to us – how does living with coronary artery disease affect you day to 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231A6-DA8D-C7D0-0BD2-7B7D99D54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0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0B148-7C27-E995-3E94-3B2D04C46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7308F-EC5A-191B-B6F3-C039980A0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E46482-472C-1B95-27E0-5BABF9746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Canadian Cardiovascular Society (CCS)</a:t>
            </a:r>
          </a:p>
          <a:p>
            <a:endParaRPr lang="en-US" dirty="0"/>
          </a:p>
          <a:p>
            <a:r>
              <a:rPr lang="en-US" dirty="0"/>
              <a:t>New York Heart Association (NYHA)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8CFA7-F2D6-281F-CFEC-1B94D0D5F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5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4" Type="http://schemas.openxmlformats.org/officeDocument/2006/relationships/video" Target="../media/media4.mp4"/><Relationship Id="rId9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4" Type="http://schemas.openxmlformats.org/officeDocument/2006/relationships/video" Target="../media/media4.mp4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raig.robertson6@nhs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97127" y="3780532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 dirty="0"/>
          </a:p>
        </p:txBody>
      </p:sp>
      <p:sp>
        <p:nvSpPr>
          <p:cNvPr id="4" name="Text 1"/>
          <p:cNvSpPr/>
          <p:nvPr/>
        </p:nvSpPr>
        <p:spPr>
          <a:xfrm>
            <a:off x="6177230" y="4694932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kern="0" spc="429" dirty="0">
                <a:solidFill>
                  <a:srgbClr val="D00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004733" y="5314057"/>
            <a:ext cx="8278535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6300" b="1" kern="0" spc="-63" dirty="0">
                <a:solidFill>
                  <a:srgbClr val="F8F8F8"/>
                </a:solidFill>
                <a:latin typeface="Arial" pitchFamily="34" charset="0"/>
                <a:cs typeface="Arial" pitchFamily="34" charset="-120"/>
              </a:rPr>
              <a:t>Live Complex PCI MDT</a:t>
            </a:r>
            <a:endParaRPr lang="en-US" sz="6300" dirty="0"/>
          </a:p>
        </p:txBody>
      </p:sp>
      <p:sp>
        <p:nvSpPr>
          <p:cNvPr id="6" name="Text 3"/>
          <p:cNvSpPr/>
          <p:nvPr/>
        </p:nvSpPr>
        <p:spPr>
          <a:xfrm>
            <a:off x="5573070" y="6498733"/>
            <a:ext cx="659034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700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Craig Robertson· Lead PCI Clinical Nurse Specialist · Essex CTC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5782225" y="9424781"/>
            <a:ext cx="199940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13–14 July 2026</a:t>
            </a:r>
            <a:endParaRPr lang="en-US" sz="1950" dirty="0"/>
          </a:p>
        </p:txBody>
      </p:sp>
      <p:sp>
        <p:nvSpPr>
          <p:cNvPr id="8" name="Shape 5"/>
          <p:cNvSpPr/>
          <p:nvPr/>
        </p:nvSpPr>
        <p:spPr>
          <a:xfrm>
            <a:off x="7931287" y="9524793"/>
            <a:ext cx="66675" cy="66675"/>
          </a:xfrm>
          <a:prstGeom prst="ellipse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8147623" y="9424781"/>
            <a:ext cx="499662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Birmingham Conference &amp; Events Centre</a:t>
            </a:r>
            <a:endParaRPr lang="en-US" sz="19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A91E6B-623D-4C86-3EA4-1E1CA69CF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070" y="2068370"/>
            <a:ext cx="6682427" cy="1302070"/>
          </a:xfrm>
          <a:prstGeom prst="rect">
            <a:avLst/>
          </a:prstGeom>
        </p:spPr>
      </p:pic>
      <p:sp>
        <p:nvSpPr>
          <p:cNvPr id="2" name="Text 3">
            <a:extLst>
              <a:ext uri="{FF2B5EF4-FFF2-40B4-BE49-F238E27FC236}">
                <a16:creationId xmlns:a16="http://schemas.microsoft.com/office/drawing/2014/main" id="{2EA5BD84-36EA-5980-BC53-17B75C845C21}"/>
              </a:ext>
            </a:extLst>
          </p:cNvPr>
          <p:cNvSpPr/>
          <p:nvPr/>
        </p:nvSpPr>
        <p:spPr>
          <a:xfrm>
            <a:off x="5573070" y="6994193"/>
            <a:ext cx="659034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700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 John Davies· Interventional Cardiologist · Essex CTC</a:t>
            </a:r>
            <a:endParaRPr lang="en-US" sz="2700" dirty="0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B2ABF18F-7443-5D10-B4FF-BF19E343F96A}"/>
              </a:ext>
            </a:extLst>
          </p:cNvPr>
          <p:cNvSpPr/>
          <p:nvPr/>
        </p:nvSpPr>
        <p:spPr>
          <a:xfrm>
            <a:off x="5573070" y="7538013"/>
            <a:ext cx="659034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700" dirty="0">
                <a:solidFill>
                  <a:srgbClr val="F8F8F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Thomas Keeble· Interventional Cardiologist · Essex CTC</a:t>
            </a:r>
            <a:endParaRPr lang="en-US" sz="2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7B4F0F-8F1E-9F00-90A1-A7A316423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1E3FE7B-3D55-3FC1-FD54-54E4D3FCF72E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851A2F7-D056-34CC-B3E8-773A4BD3A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6E71A23-541B-1D9F-473A-3D3C88961419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B6AB2FD-F70B-66F2-7E92-5AA5AF9BF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69AD5A-CF81-D784-C8B1-6DEBD8470E83}"/>
              </a:ext>
            </a:extLst>
          </p:cNvPr>
          <p:cNvSpPr txBox="1"/>
          <p:nvPr/>
        </p:nvSpPr>
        <p:spPr>
          <a:xfrm>
            <a:off x="837584" y="2508738"/>
            <a:ext cx="5930854" cy="604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bg1"/>
                </a:solidFill>
              </a:rPr>
              <a:t>Medications List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Aspirin 75mg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Calci D one tablet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Alendronic Acid 70mg Once weekly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Atorvastatin 40mg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Lercanidipine 20mg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Bisoprolol 5mg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Clopidogrel 75mg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Lansoprazole 30mg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Doxazosin 4mg Twice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Isosorbide Mononitrate Modified Release 25mg Once daily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86781-9DFA-F355-1788-03A6302C9D58}"/>
              </a:ext>
            </a:extLst>
          </p:cNvPr>
          <p:cNvSpPr txBox="1"/>
          <p:nvPr/>
        </p:nvSpPr>
        <p:spPr>
          <a:xfrm>
            <a:off x="7579248" y="2682909"/>
            <a:ext cx="17780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BP 135/71mmHg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HR 61bpm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8B8104F-5918-CE25-DDF8-E4B650251B4E}"/>
              </a:ext>
            </a:extLst>
          </p:cNvPr>
          <p:cNvCxnSpPr/>
          <p:nvPr/>
        </p:nvCxnSpPr>
        <p:spPr>
          <a:xfrm>
            <a:off x="4528457" y="6139544"/>
            <a:ext cx="78377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27609A2-5537-2E1C-7DC8-9FE7DEDA1073}"/>
              </a:ext>
            </a:extLst>
          </p:cNvPr>
          <p:cNvCxnSpPr/>
          <p:nvPr/>
        </p:nvCxnSpPr>
        <p:spPr>
          <a:xfrm>
            <a:off x="4484915" y="5621787"/>
            <a:ext cx="78377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72EEFFB-1645-D9B2-9197-27F19AB0360B}"/>
              </a:ext>
            </a:extLst>
          </p:cNvPr>
          <p:cNvCxnSpPr>
            <a:cxnSpLocks/>
          </p:cNvCxnSpPr>
          <p:nvPr/>
        </p:nvCxnSpPr>
        <p:spPr>
          <a:xfrm>
            <a:off x="6768438" y="8265886"/>
            <a:ext cx="55541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 descr="Close with solid fill">
            <a:extLst>
              <a:ext uri="{FF2B5EF4-FFF2-40B4-BE49-F238E27FC236}">
                <a16:creationId xmlns:a16="http://schemas.microsoft.com/office/drawing/2014/main" id="{F104E20D-A529-2B2E-B774-6D9D8D545F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66171" y="5972123"/>
            <a:ext cx="521678" cy="521678"/>
          </a:xfrm>
          <a:prstGeom prst="rect">
            <a:avLst/>
          </a:prstGeom>
        </p:spPr>
      </p:pic>
      <p:pic>
        <p:nvPicPr>
          <p:cNvPr id="18" name="Graphic 17" descr="Close with solid fill">
            <a:extLst>
              <a:ext uri="{FF2B5EF4-FFF2-40B4-BE49-F238E27FC236}">
                <a16:creationId xmlns:a16="http://schemas.microsoft.com/office/drawing/2014/main" id="{B861CE9B-F79D-6D14-E7D5-5EF4B0CC7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66171" y="5349280"/>
            <a:ext cx="521678" cy="52167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D1BD1D-B1E8-0E2D-2A83-4ABCA536071A}"/>
              </a:ext>
            </a:extLst>
          </p:cNvPr>
          <p:cNvSpPr txBox="1"/>
          <p:nvPr/>
        </p:nvSpPr>
        <p:spPr>
          <a:xfrm>
            <a:off x="12627010" y="8265886"/>
            <a:ext cx="3164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Potential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0940AB-5177-BC4A-C3CE-A63969F471D6}"/>
              </a:ext>
            </a:extLst>
          </p:cNvPr>
          <p:cNvSpPr txBox="1"/>
          <p:nvPr/>
        </p:nvSpPr>
        <p:spPr>
          <a:xfrm>
            <a:off x="13285143" y="6032136"/>
            <a:ext cx="44967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Ranolazine 375mg twice daily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In view of increasing</a:t>
            </a:r>
          </a:p>
        </p:txBody>
      </p:sp>
    </p:spTree>
    <p:extLst>
      <p:ext uri="{BB962C8B-B14F-4D97-AF65-F5344CB8AC3E}">
        <p14:creationId xmlns:p14="http://schemas.microsoft.com/office/powerpoint/2010/main" val="48603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2C97CD-9C40-5919-96D5-1904F1ED2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A282199-3FE5-6FEF-1180-86EF43F30DC4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E21CE83-C6EA-81CE-6F96-908C80EBF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461D0F2-D4D0-7125-35B5-4A78B668B91F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3A346E-128B-CD4E-8268-3F60F283C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6080BB-6991-91CB-A88F-2DB396AE200A}"/>
              </a:ext>
            </a:extLst>
          </p:cNvPr>
          <p:cNvSpPr txBox="1"/>
          <p:nvPr/>
        </p:nvSpPr>
        <p:spPr>
          <a:xfrm>
            <a:off x="4484914" y="4383314"/>
            <a:ext cx="94418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>
                <a:solidFill>
                  <a:schemeClr val="bg1"/>
                </a:solidFill>
              </a:rPr>
              <a:t>Angiogram Images</a:t>
            </a:r>
          </a:p>
        </p:txBody>
      </p:sp>
    </p:spTree>
    <p:extLst>
      <p:ext uri="{BB962C8B-B14F-4D97-AF65-F5344CB8AC3E}">
        <p14:creationId xmlns:p14="http://schemas.microsoft.com/office/powerpoint/2010/main" val="1963496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063625-93B1-B236-1090-E9361EDA0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9F57E70-2052-447A-6158-8F86AD17611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F252843-CE4D-BC3D-6A66-AF02AD7B9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29DB3E49-79F5-DB69-C217-9E7EFD9DD60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079C486-A4A4-FD39-2462-FED3DF018E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5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B66FFDAA-36FF-BDE9-45D7-96F01E9678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000" y="20159"/>
            <a:ext cx="10778836" cy="1026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3"/>
    </mc:Choice>
    <mc:Fallback xmlns="">
      <p:transition spd="slow" advTm="16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D24AB6-ED0F-A88C-E5CA-4A6848E42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2CAC244-0F1F-5F3C-2E67-73D01E3301F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B40541C-D6DC-49B0-7F2E-D31522FB0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74496035-B70E-C58B-6467-F132EC1DA95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76A66C-D4F5-8C97-1FD0-B9C544C1E8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7" name="Screen Recording 6">
            <a:hlinkClick r:id="" action="ppaction://media"/>
            <a:extLst>
              <a:ext uri="{FF2B5EF4-FFF2-40B4-BE49-F238E27FC236}">
                <a16:creationId xmlns:a16="http://schemas.microsoft.com/office/drawing/2014/main" id="{C85DD884-04F1-0D61-CD79-C6C9C9016A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9891" y="20159"/>
            <a:ext cx="10778836" cy="1026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97"/>
    </mc:Choice>
    <mc:Fallback xmlns="">
      <p:transition spd="slow" advTm="16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80ACF8-530C-D37B-CCD0-4A2E0596B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F383563-9341-EDC1-C363-6F8DA6A6B87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E3FEEEDA-CD69-F699-8E06-58AE90061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43B2B16E-8F0B-9B5C-1532-B94EDBB8826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AB0583-7670-EFBD-EC71-B2D64B87F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5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539DCF31-2C90-A27A-726C-217BFEA9A1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67515" y="48550"/>
            <a:ext cx="10749029" cy="102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66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402689-F071-52AE-7473-F2632ABC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F032D1D-E6E5-EE01-4FD9-4CD3567450B6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E07FC7B-C3BD-6EB9-EC9B-1710633E6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9769A24-E7DA-EB5E-DB9D-FB6A4E922C9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A79D49-7FF2-C51E-D4F9-B03ACD5861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CFF1512B-C0F2-CA53-2976-F34CDD037E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05199" y="-32628"/>
            <a:ext cx="10834255" cy="1031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7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50616F-E1D1-854D-B3EB-B44678819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0D0EBD6-62B2-2589-506C-8708B26F6208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E832B86-8DC5-E610-10A7-528F23F31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2D3B10A-76E5-A415-5786-775AF4C2E3FC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06D70-9566-1FD6-E864-F4D4AFBA77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EF12F358-F516-9B2E-62F6-3F4F6EA387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2510" y="0"/>
            <a:ext cx="10800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7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0426F8-2A12-6049-DCF4-CBAA83DEA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23B4C36-23A7-FF9F-0DBB-1CE7516BC4F7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1E7679D-AF99-47CF-6E9B-A0C9E862B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79B8DEBE-99D1-E86C-4C32-FAD338C3BC1B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B072F9-895E-B82A-03B7-38C2C71C6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0285B1FB-35DC-DA02-E1D5-4667930895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02182" y="-19431"/>
            <a:ext cx="10820400" cy="1030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9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0396A3-72B5-B780-D926-A40122442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A876203-6DE0-60CE-879E-1DA440CFE67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9599ACD-D992-00E3-EDF3-8CAB42DA6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76D6C2A1-D484-B28F-D310-58A9CF316203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8DF501-9502-4A9A-1F26-CD47796F7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71399883-9185-C4E7-2C96-0FD7FE2779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56363" y="0"/>
            <a:ext cx="10800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3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3DCE9-E2E5-348D-9172-0B4261FC3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5C346D4-8857-32E3-DF52-73C79A968C82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950A1267-59C9-DE4F-19F9-A3DF15D2C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2E9949C-5B14-F1B8-8A0C-1F19895E2E14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AB6D3D-B9EA-1F6E-A6C1-ECC0914535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4C3DB37E-6C0E-6C74-5B76-1926BF954F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63635" y="4547"/>
            <a:ext cx="10792691" cy="102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1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Declaration of Interests</a:t>
            </a:r>
            <a:endParaRPr lang="en-US" sz="4800" dirty="0"/>
          </a:p>
        </p:txBody>
      </p:sp>
      <p:sp>
        <p:nvSpPr>
          <p:cNvPr id="5" name="Shape 2"/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Shape 4"/>
          <p:cNvSpPr/>
          <p:nvPr/>
        </p:nvSpPr>
        <p:spPr>
          <a:xfrm>
            <a:off x="1143000" y="4991100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1524000" y="4838700"/>
            <a:ext cx="1371600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Craig Robertson - I have no conflicts of interest to declare.</a:t>
            </a:r>
            <a:endParaRPr lang="en-US" sz="3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59AB50-C146-5C2D-A1A2-DC4EEBE34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 5">
            <a:extLst>
              <a:ext uri="{FF2B5EF4-FFF2-40B4-BE49-F238E27FC236}">
                <a16:creationId xmlns:a16="http://schemas.microsoft.com/office/drawing/2014/main" id="{0D9B71D7-D656-6638-8C4B-0EC9BCC0679A}"/>
              </a:ext>
            </a:extLst>
          </p:cNvPr>
          <p:cNvSpPr/>
          <p:nvPr/>
        </p:nvSpPr>
        <p:spPr>
          <a:xfrm>
            <a:off x="1524000" y="5812848"/>
            <a:ext cx="1371600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Davies - I have no conflicts of interest to declare.</a:t>
            </a:r>
            <a:endParaRPr lang="en-US" sz="30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5A7E476A-8842-E776-4A1E-4A0040CA12F5}"/>
              </a:ext>
            </a:extLst>
          </p:cNvPr>
          <p:cNvSpPr/>
          <p:nvPr/>
        </p:nvSpPr>
        <p:spPr>
          <a:xfrm>
            <a:off x="1524000" y="6786996"/>
            <a:ext cx="1371600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Thomas Keeble –Abbott, Terumo, </a:t>
            </a:r>
            <a:r>
              <a:rPr lang="en-US" sz="3000" b="1" dirty="0" err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Nipro</a:t>
            </a:r>
            <a:endParaRPr lang="en-US" sz="30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F92D6DF2-8085-8489-F6C9-E02D24C2DD36}"/>
              </a:ext>
            </a:extLst>
          </p:cNvPr>
          <p:cNvSpPr/>
          <p:nvPr/>
        </p:nvSpPr>
        <p:spPr>
          <a:xfrm>
            <a:off x="1143000" y="6003348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4B213597-517C-8AF7-94E6-AC77215B6406}"/>
              </a:ext>
            </a:extLst>
          </p:cNvPr>
          <p:cNvSpPr/>
          <p:nvPr/>
        </p:nvSpPr>
        <p:spPr>
          <a:xfrm>
            <a:off x="1143000" y="6992217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30DC65-A79E-5541-721A-490A8C87C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34E9687-D9BA-5D06-7AC7-0A6976E6F076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7E0D344-E20C-6085-68C4-F9702FDC0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F662F91-1814-C806-D6F3-F6558CE228B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B69BCA-7954-F583-93B8-A08D0A57C6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71618AC5-B3DB-8C59-975F-2E783B0F91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17818" y="-19431"/>
            <a:ext cx="10820400" cy="1030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5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7A4D1A-40F7-6FC0-8413-491B52E4C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A79F833-4F6A-0CA7-A26F-986FF16AE5B7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CB6B470-4BF1-2464-E698-B6C9A240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4DCA039-34CB-8319-45EE-99F2350F6E1D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617C91-0291-6A4E-4F21-6C368EB86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Picture 3" descr="A screenshot of a medical device&#10;&#10;AI-generated content may be incorrect.">
            <a:extLst>
              <a:ext uri="{FF2B5EF4-FFF2-40B4-BE49-F238E27FC236}">
                <a16:creationId xmlns:a16="http://schemas.microsoft.com/office/drawing/2014/main" id="{A98807DE-202F-DD5F-64C3-E0FD2AE99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253" y="1980167"/>
            <a:ext cx="9602540" cy="740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5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611F2B-CFC3-0B35-5055-3D5DD9251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397F25D-5980-AD6F-F396-7E96E016D0DB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0455E6F8-C4A4-04E6-3721-1965B6600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89CD4AD-9E04-D374-7D25-31453425B98E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87E102-1EC3-2E58-186B-13CAE5F43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Picture 3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219CF79C-D50E-7586-7A09-4D41478BA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9343" y="2575740"/>
            <a:ext cx="6871833" cy="5339366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797DBCB-1A37-9763-ECA6-FFED26920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2591" y="2575740"/>
            <a:ext cx="6937026" cy="533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8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21C0F-C0FB-419C-B124-F1956E156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A31DB89C-2166-039C-1919-EAF18D8EC132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97DFC7B-08BE-339B-1DB4-DF6DE240D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755B37C-CD7F-C72B-3CDC-E29FFC057C1C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26EE11-A857-7466-D176-D6FA4E93D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86C3D2-721D-F01B-A7EF-DC9DC7407FC7}"/>
              </a:ext>
            </a:extLst>
          </p:cNvPr>
          <p:cNvSpPr txBox="1"/>
          <p:nvPr/>
        </p:nvSpPr>
        <p:spPr>
          <a:xfrm>
            <a:off x="1872343" y="2699657"/>
            <a:ext cx="743017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u="sng" dirty="0">
                <a:solidFill>
                  <a:schemeClr val="bg1"/>
                </a:solidFill>
              </a:rPr>
              <a:t>Summary;</a:t>
            </a:r>
          </a:p>
          <a:p>
            <a:endParaRPr lang="en-GB" sz="3600" u="sng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Severe Proximal Stenosis RCA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Chronic Total Occlusion distal RCA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Pressure Wire Positive LAD Stenosis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C09EB3-EB12-4A0E-F567-BDE38912313D}"/>
              </a:ext>
            </a:extLst>
          </p:cNvPr>
          <p:cNvSpPr txBox="1"/>
          <p:nvPr/>
        </p:nvSpPr>
        <p:spPr>
          <a:xfrm>
            <a:off x="2075543" y="6850743"/>
            <a:ext cx="1089836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</a:rPr>
              <a:t>Referrers Question to the MDT;</a:t>
            </a:r>
          </a:p>
          <a:p>
            <a:r>
              <a:rPr lang="en-GB" sz="6600" dirty="0">
                <a:solidFill>
                  <a:schemeClr val="bg1"/>
                </a:solidFill>
              </a:rPr>
              <a:t>CABG or PCI</a:t>
            </a:r>
          </a:p>
        </p:txBody>
      </p:sp>
    </p:spTree>
    <p:extLst>
      <p:ext uri="{BB962C8B-B14F-4D97-AF65-F5344CB8AC3E}">
        <p14:creationId xmlns:p14="http://schemas.microsoft.com/office/powerpoint/2010/main" val="17901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BDDFA7-DF93-F8E3-A432-23EAC2D76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21832BA-1721-6A4D-1877-AAF8E9A957EB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D6C2769-BB52-67E3-8F6A-896644100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A06C094-BC70-4965-9DF2-8EAD0E8FF7A4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D29FA-9262-B2AC-99C0-7B9DE52FF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D2384B-278F-42E2-992A-07D523513919}"/>
              </a:ext>
            </a:extLst>
          </p:cNvPr>
          <p:cNvSpPr txBox="1"/>
          <p:nvPr/>
        </p:nvSpPr>
        <p:spPr>
          <a:xfrm>
            <a:off x="3643086" y="3788229"/>
            <a:ext cx="10348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u="sng" dirty="0">
                <a:solidFill>
                  <a:schemeClr val="bg1"/>
                </a:solidFill>
              </a:rPr>
              <a:t>Poll</a:t>
            </a:r>
          </a:p>
          <a:p>
            <a:pPr algn="ctr"/>
            <a:r>
              <a:rPr lang="en-GB" sz="6000" u="sng" dirty="0">
                <a:solidFill>
                  <a:schemeClr val="bg1"/>
                </a:solidFill>
              </a:rPr>
              <a:t>PCI or CABG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92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25190-919D-1B71-0E13-AD8894B6B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ED00247-01A8-F61B-7126-7521F8EAA8A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CA26CB5-2A52-7946-D7CB-21954F5C1E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0A21D11-217C-AAA1-705C-A1A73B23CDE1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F0DDCA-0C0B-B100-6F01-D58F8EE059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0750E32A-3DA3-91F5-C662-A030E5E2D2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99876" y="2425246"/>
            <a:ext cx="6647619" cy="6331857"/>
          </a:xfrm>
          <a:prstGeom prst="rect">
            <a:avLst/>
          </a:prstGeom>
        </p:spPr>
      </p:pic>
      <p:pic>
        <p:nvPicPr>
          <p:cNvPr id="4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1764C994-289E-C6B1-11BD-DAFFCA78AD3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4683" y="2401434"/>
            <a:ext cx="6647619" cy="6331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0DAAF9-7E10-C376-73BF-7E8BBE739D77}"/>
              </a:ext>
            </a:extLst>
          </p:cNvPr>
          <p:cNvSpPr txBox="1"/>
          <p:nvPr/>
        </p:nvSpPr>
        <p:spPr>
          <a:xfrm>
            <a:off x="6995886" y="1146629"/>
            <a:ext cx="77385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Pro PCI – Dr John Davies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0A81B1-26CF-7E3A-CABD-F5DB4BF0A8E2}"/>
              </a:ext>
            </a:extLst>
          </p:cNvPr>
          <p:cNvSpPr txBox="1"/>
          <p:nvPr/>
        </p:nvSpPr>
        <p:spPr>
          <a:xfrm>
            <a:off x="812800" y="9382125"/>
            <a:ext cx="421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Feel free to go to previous slides if needed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48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64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25190-919D-1B71-0E13-AD8894B6B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ED00247-01A8-F61B-7126-7521F8EAA8A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CA26CB5-2A52-7946-D7CB-21954F5C1E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0A21D11-217C-AAA1-705C-A1A73B23CDE1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F0DDCA-0C0B-B100-6F01-D58F8EE059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0750E32A-3DA3-91F5-C662-A030E5E2D2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99876" y="2425246"/>
            <a:ext cx="6647619" cy="6331857"/>
          </a:xfrm>
          <a:prstGeom prst="rect">
            <a:avLst/>
          </a:prstGeom>
        </p:spPr>
      </p:pic>
      <p:pic>
        <p:nvPicPr>
          <p:cNvPr id="4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1764C994-289E-C6B1-11BD-DAFFCA78AD3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4683" y="2401434"/>
            <a:ext cx="6647619" cy="63318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6A6449-8320-5018-0BA9-99DE240D612E}"/>
              </a:ext>
            </a:extLst>
          </p:cNvPr>
          <p:cNvSpPr txBox="1"/>
          <p:nvPr/>
        </p:nvSpPr>
        <p:spPr>
          <a:xfrm>
            <a:off x="812800" y="9382125"/>
            <a:ext cx="421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Feel free to go to previous slides if needed</a:t>
            </a:r>
            <a:r>
              <a:rPr lang="en-GB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53B070-C032-0321-E5A7-60659EBE486A}"/>
              </a:ext>
            </a:extLst>
          </p:cNvPr>
          <p:cNvSpPr txBox="1"/>
          <p:nvPr/>
        </p:nvSpPr>
        <p:spPr>
          <a:xfrm>
            <a:off x="6226629" y="1085166"/>
            <a:ext cx="117758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Pro CABG – Professor Thomas Keeble</a:t>
            </a:r>
          </a:p>
        </p:txBody>
      </p:sp>
    </p:spTree>
    <p:extLst>
      <p:ext uri="{BB962C8B-B14F-4D97-AF65-F5344CB8AC3E}">
        <p14:creationId xmlns:p14="http://schemas.microsoft.com/office/powerpoint/2010/main" val="429306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64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10D10-E96C-1DF1-596C-52C62E365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19DF5A4-4D5F-362C-11EE-3A702051183A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95B2350-255C-1294-345F-D206CFCE8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9E4DDBF-F163-EC5A-287C-0CB720B47178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926CFF-A50B-1177-7F6A-3DA0EFF30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A6C050-F622-58CC-6272-07AE6926900A}"/>
              </a:ext>
            </a:extLst>
          </p:cNvPr>
          <p:cNvSpPr txBox="1"/>
          <p:nvPr/>
        </p:nvSpPr>
        <p:spPr>
          <a:xfrm>
            <a:off x="3643086" y="3788229"/>
            <a:ext cx="10348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u="sng" dirty="0">
                <a:solidFill>
                  <a:schemeClr val="bg1"/>
                </a:solidFill>
              </a:rPr>
              <a:t>Poll</a:t>
            </a:r>
          </a:p>
          <a:p>
            <a:pPr algn="ctr"/>
            <a:r>
              <a:rPr lang="en-GB" sz="6000" u="sng" dirty="0">
                <a:solidFill>
                  <a:schemeClr val="bg1"/>
                </a:solidFill>
              </a:rPr>
              <a:t>PCI or CABG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7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70"/>
    </mc:Choice>
    <mc:Fallback xmlns="">
      <p:transition spd="slow" advTm="1637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3230" y="4202202"/>
            <a:ext cx="5182106" cy="1228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100" b="1" kern="0" spc="-8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8100" dirty="0"/>
          </a:p>
        </p:txBody>
      </p:sp>
      <p:sp>
        <p:nvSpPr>
          <p:cNvPr id="6" name="Text 3"/>
          <p:cNvSpPr/>
          <p:nvPr/>
        </p:nvSpPr>
        <p:spPr>
          <a:xfrm>
            <a:off x="6323230" y="5791201"/>
            <a:ext cx="545141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#BCISAHP</a:t>
            </a:r>
            <a:endParaRPr lang="en-US" sz="22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3AD1D9-2F73-73C6-B73F-7A7A31838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070" y="2438638"/>
            <a:ext cx="6682427" cy="13020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63F791-0515-0F6F-E2BF-B514192F4FEB}"/>
              </a:ext>
            </a:extLst>
          </p:cNvPr>
          <p:cNvSpPr txBox="1"/>
          <p:nvPr/>
        </p:nvSpPr>
        <p:spPr>
          <a:xfrm>
            <a:off x="6502500" y="6167665"/>
            <a:ext cx="50928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hlinkClick r:id="rId4"/>
              </a:rPr>
              <a:t>craig.robertson6@nhs.net</a:t>
            </a:r>
            <a:endParaRPr lang="en-GB" sz="3600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A541B4-BA3E-D098-3273-8BC736D94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C0812D5-2761-C256-AEA1-C881C2567E06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37A876C4-1536-5B38-A33D-C4256E81F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2A68A792-92A1-7D90-45DF-330C921D55B1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FC260E-5362-A95F-E630-A427336C9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955FAC-F94E-0D32-4878-A567D037C0F8}"/>
              </a:ext>
            </a:extLst>
          </p:cNvPr>
          <p:cNvSpPr txBox="1"/>
          <p:nvPr/>
        </p:nvSpPr>
        <p:spPr>
          <a:xfrm>
            <a:off x="3813435" y="2584940"/>
            <a:ext cx="1001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chemeClr val="bg1"/>
                </a:solidFill>
                <a:latin typeface="Brandon Grotesque Regular" panose="020B0503020203060202" pitchFamily="34" charset="0"/>
              </a:rPr>
              <a:t>Who is needed for a good Complex PCI MDT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BF9E26-E15F-8A01-55D4-07BAD451E10E}"/>
              </a:ext>
            </a:extLst>
          </p:cNvPr>
          <p:cNvSpPr txBox="1"/>
          <p:nvPr/>
        </p:nvSpPr>
        <p:spPr>
          <a:xfrm>
            <a:off x="1484500" y="4000641"/>
            <a:ext cx="63294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Interventional Cardiologist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Cardiothoracic Surgeon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Imaging Cardiologist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Radiologist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Specialist Registrar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</a:rPr>
              <a:t>An MDT Co-Ordinator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34C9D-8A50-C549-4A21-88A881073C7B}"/>
              </a:ext>
            </a:extLst>
          </p:cNvPr>
          <p:cNvSpPr txBox="1"/>
          <p:nvPr/>
        </p:nvSpPr>
        <p:spPr>
          <a:xfrm>
            <a:off x="10987838" y="3839649"/>
            <a:ext cx="63294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Trainee Doctors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Cardiac Nurse Specialist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Ward Nurse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Radiographer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Cardiac Physiologist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Physiotherapist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Dietician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Research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Other Specialist Doctor / AHP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Students</a:t>
            </a:r>
          </a:p>
        </p:txBody>
      </p:sp>
    </p:spTree>
    <p:extLst>
      <p:ext uri="{BB962C8B-B14F-4D97-AF65-F5344CB8AC3E}">
        <p14:creationId xmlns:p14="http://schemas.microsoft.com/office/powerpoint/2010/main" val="287869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FBA249-675F-AD48-77E1-122E08FDE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A9958BC-7CD2-EA88-FBB8-CE71D179AF99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DE6464E-6613-CB19-0C79-2F0A26409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7B253EE-0BE1-B623-6C0B-92D4D2EE4B6C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983A9A-471C-EB22-85A6-30BFBA0B9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B119C5-02E6-6F22-2A73-C03D47B9EA06}"/>
              </a:ext>
            </a:extLst>
          </p:cNvPr>
          <p:cNvSpPr txBox="1"/>
          <p:nvPr/>
        </p:nvSpPr>
        <p:spPr>
          <a:xfrm>
            <a:off x="4195572" y="2002008"/>
            <a:ext cx="8899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chemeClr val="bg1"/>
                </a:solidFill>
                <a:latin typeface="Brandon Grotesque Regular" panose="020B0503020203060202" pitchFamily="34" charset="0"/>
              </a:rPr>
              <a:t>What about the patient?</a:t>
            </a:r>
          </a:p>
        </p:txBody>
      </p:sp>
      <p:pic>
        <p:nvPicPr>
          <p:cNvPr id="4" name="Picture 3" descr="A group of people sitting in chairs in a room&#10;&#10;Description automatically generated">
            <a:extLst>
              <a:ext uri="{FF2B5EF4-FFF2-40B4-BE49-F238E27FC236}">
                <a16:creationId xmlns:a16="http://schemas.microsoft.com/office/drawing/2014/main" id="{88386D71-AEE9-BBBC-2788-D2DEDF9822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0507" y="2871354"/>
            <a:ext cx="13417120" cy="635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83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002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Presentation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8B37D6-A95F-7F4A-018E-8FE1BCB0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809CB08-5CF0-710D-A912-D6BE918955A0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121C0C-4D6E-FCE1-E9E3-F3E02717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EFCDD25-1988-3FF7-F4BE-D1A57390851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5DDAFF-2795-48B7-4A41-61652ABE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2FC6D6-4EFF-693E-5560-D80982037370}"/>
              </a:ext>
            </a:extLst>
          </p:cNvPr>
          <p:cNvSpPr txBox="1"/>
          <p:nvPr/>
        </p:nvSpPr>
        <p:spPr>
          <a:xfrm>
            <a:off x="984738" y="2508738"/>
            <a:ext cx="1017560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62 year old man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u="sng" dirty="0">
                <a:solidFill>
                  <a:schemeClr val="bg1"/>
                </a:solidFill>
              </a:rPr>
              <a:t>Past Medical History</a:t>
            </a:r>
          </a:p>
          <a:p>
            <a:r>
              <a:rPr lang="en-GB" sz="2400" dirty="0">
                <a:solidFill>
                  <a:schemeClr val="bg1"/>
                </a:solidFill>
              </a:rPr>
              <a:t>Hypertension</a:t>
            </a:r>
          </a:p>
          <a:p>
            <a:r>
              <a:rPr lang="en-GB" sz="2400" dirty="0">
                <a:solidFill>
                  <a:schemeClr val="bg1"/>
                </a:solidFill>
              </a:rPr>
              <a:t>Aortic Stenosis - </a:t>
            </a:r>
            <a:r>
              <a:rPr lang="en-GB" dirty="0">
                <a:solidFill>
                  <a:schemeClr val="bg1"/>
                </a:solidFill>
              </a:rPr>
              <a:t>Reported as preserved biventricular function with bicuspid aortic valve with mild AS.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ADA4F5-8FE2-701F-2B45-0358EBDA0950}"/>
              </a:ext>
            </a:extLst>
          </p:cNvPr>
          <p:cNvSpPr txBox="1"/>
          <p:nvPr/>
        </p:nvSpPr>
        <p:spPr>
          <a:xfrm>
            <a:off x="984738" y="5361708"/>
            <a:ext cx="101543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Referred to RACPC from GP with exertional Chest Pains and SOB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Seen in clinic started on medications and referred for CTCA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Went for an Angiogram +/- PCI at an external centre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1B478B-0468-765A-0DFD-33C2D0F12F23}"/>
              </a:ext>
            </a:extLst>
          </p:cNvPr>
          <p:cNvSpPr txBox="1"/>
          <p:nvPr/>
        </p:nvSpPr>
        <p:spPr>
          <a:xfrm>
            <a:off x="1143000" y="6331204"/>
            <a:ext cx="9372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baseline="0" dirty="0">
                <a:solidFill>
                  <a:schemeClr val="bg1"/>
                </a:solidFill>
                <a:latin typeface="Segoe UI" panose="020B0502040204020203" pitchFamily="34" charset="0"/>
              </a:rPr>
              <a:t>Conclusion:</a:t>
            </a:r>
            <a:br>
              <a:rPr lang="en-GB" sz="1800" b="0" i="0" u="none" strike="noStrike" baseline="0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en-GB" sz="1800" b="0" i="0" u="none" strike="noStrike" baseline="0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br>
              <a:rPr lang="en-GB" sz="1800" b="0" i="0" u="none" strike="noStrike" baseline="0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en-GB" sz="1800" b="0" i="0" u="none" strike="noStrike" baseline="0" dirty="0">
                <a:solidFill>
                  <a:schemeClr val="bg1"/>
                </a:solidFill>
                <a:latin typeface="Segoe UI" panose="020B0502040204020203" pitchFamily="34" charset="0"/>
              </a:rPr>
              <a:t>Multiple partly-calcified plaques, spotty calcifications (high-risk plaque feature) and positive remodelling (high-risk plaque feature) within multiple coronary segments, as detailed above causing minimal-to-moderate stenoses, as detailed above.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1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40DF8-02B2-00C1-8685-4CD1410B8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3FC3D1E-6E82-7BDE-FAC9-4FCE2FF0ED41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3432ABAE-1DB8-00FA-EC20-992835C0D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F101518-3120-864B-F6C2-096544B9CD5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188338-BE89-2E9E-2230-41A9D80DE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C7A33F-3EE9-F55C-F3FF-7CA12A95F3DC}"/>
              </a:ext>
            </a:extLst>
          </p:cNvPr>
          <p:cNvSpPr txBox="1"/>
          <p:nvPr/>
        </p:nvSpPr>
        <p:spPr>
          <a:xfrm>
            <a:off x="837584" y="2508738"/>
            <a:ext cx="5930854" cy="604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bg1"/>
                </a:solidFill>
              </a:rPr>
              <a:t>Medications List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Aspirin 75mg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Calci D one tablet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Alendronic Acid 70mg Once weekly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Atorvastatin 40mg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Lercanidipine 20mg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Bisoprolol 5mg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Clopidogrel 75mg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Lansoprazole 30mg Once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Doxazosin 4mg Twice daily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Isosorbide Mononitrate Modified Release 25mg Once daily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B917C0-51B6-085F-59DA-B8347F73F1DE}"/>
              </a:ext>
            </a:extLst>
          </p:cNvPr>
          <p:cNvSpPr txBox="1"/>
          <p:nvPr/>
        </p:nvSpPr>
        <p:spPr>
          <a:xfrm>
            <a:off x="9571884" y="2508738"/>
            <a:ext cx="4460580" cy="660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bg1"/>
                </a:solidFill>
              </a:rPr>
              <a:t>Bloods and Observations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Hb 146g/L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Platelets 265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MCV 93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WCC 7.4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Total Cholesterol 3.94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HDL 1.52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LDL 1.79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Tri 1.37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Non-Smoker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0245CA-8285-CFF7-8FA6-4447E4C88E7B}"/>
              </a:ext>
            </a:extLst>
          </p:cNvPr>
          <p:cNvSpPr txBox="1"/>
          <p:nvPr/>
        </p:nvSpPr>
        <p:spPr>
          <a:xfrm>
            <a:off x="15228277" y="2508738"/>
            <a:ext cx="1778051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Na 139 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Potassium 4.5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Ur 9.6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Cr 98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eGFR 67</a:t>
            </a:r>
          </a:p>
          <a:p>
            <a:pPr>
              <a:lnSpc>
                <a:spcPct val="20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BP 135/71mmHg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HR 61bpm</a:t>
            </a:r>
          </a:p>
          <a:p>
            <a:pPr>
              <a:lnSpc>
                <a:spcPct val="20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Height 163cm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chemeClr val="bg1"/>
                </a:solidFill>
              </a:rPr>
              <a:t>Weight 83kg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28D15A-B602-EE55-7CE4-DB840042F158}"/>
              </a:ext>
            </a:extLst>
          </p:cNvPr>
          <p:cNvSpPr/>
          <p:nvPr/>
        </p:nvSpPr>
        <p:spPr>
          <a:xfrm>
            <a:off x="837584" y="5357446"/>
            <a:ext cx="3921985" cy="926123"/>
          </a:xfrm>
          <a:prstGeom prst="rect">
            <a:avLst/>
          </a:prstGeom>
          <a:solidFill>
            <a:srgbClr val="FF0000">
              <a:alpha val="47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E3F5B7-CA2A-0007-ED59-28B9977CE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02" y="7991517"/>
            <a:ext cx="6049836" cy="65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7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C48595-C726-8483-B924-E4B257E4A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103FFD4-7DD3-1394-4F73-F0E8D82C2FF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B64A8FC-730C-E62E-CD0C-E5EA963DC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D520C0D-E2DA-E1B4-050C-E9422B8ADB3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1ECEED-5A9E-B7EB-88A3-611FE123F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33D175-3B7A-62E3-3964-D41266DDFFC2}"/>
              </a:ext>
            </a:extLst>
          </p:cNvPr>
          <p:cNvSpPr txBox="1"/>
          <p:nvPr/>
        </p:nvSpPr>
        <p:spPr>
          <a:xfrm>
            <a:off x="4244619" y="4031674"/>
            <a:ext cx="9970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u="sng" dirty="0">
                <a:solidFill>
                  <a:schemeClr val="bg1"/>
                </a:solidFill>
              </a:rPr>
              <a:t>Over to the patient</a:t>
            </a:r>
          </a:p>
        </p:txBody>
      </p:sp>
    </p:spTree>
    <p:extLst>
      <p:ext uri="{BB962C8B-B14F-4D97-AF65-F5344CB8AC3E}">
        <p14:creationId xmlns:p14="http://schemas.microsoft.com/office/powerpoint/2010/main" val="2516296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3E7A1B-A0E9-B033-AD3F-FA54305A2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75768E2-DB46-86FE-692F-9ADFC1F3A33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0BAB8AFE-F265-B653-4D48-4C6EF5519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85343A2D-81A9-F2B0-9021-F78900277B8D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B69FD3-069E-6FC6-4992-54EE29FE2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Picture 1" descr="A close-up of a chart&#10;&#10;Description automatically generated">
            <a:extLst>
              <a:ext uri="{FF2B5EF4-FFF2-40B4-BE49-F238E27FC236}">
                <a16:creationId xmlns:a16="http://schemas.microsoft.com/office/drawing/2014/main" id="{7DFEE497-0CE7-71D6-0C77-EC65374664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834583"/>
            <a:ext cx="6772783" cy="5518260"/>
          </a:xfrm>
          <a:prstGeom prst="rect">
            <a:avLst/>
          </a:prstGeom>
        </p:spPr>
      </p:pic>
      <p:sp>
        <p:nvSpPr>
          <p:cNvPr id="6" name="AutoShape 2" descr="New York Heart Association (NYHA) Heart Failure Symptom Classification ...">
            <a:extLst>
              <a:ext uri="{FF2B5EF4-FFF2-40B4-BE49-F238E27FC236}">
                <a16:creationId xmlns:a16="http://schemas.microsoft.com/office/drawing/2014/main" id="{7EEF8A30-98CA-9A0A-F6B1-69B08D7AF5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 descr="A screenshot of a medical survey&#10;&#10;AI-generated content may be incorrect.">
            <a:extLst>
              <a:ext uri="{FF2B5EF4-FFF2-40B4-BE49-F238E27FC236}">
                <a16:creationId xmlns:a16="http://schemas.microsoft.com/office/drawing/2014/main" id="{C4E8A2BA-2B94-B244-32FE-9C91B5E93B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8058" y="3448389"/>
            <a:ext cx="8853170" cy="43331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4428F6-2A46-8EB8-B5C3-F9967FC53926}"/>
              </a:ext>
            </a:extLst>
          </p:cNvPr>
          <p:cNvSpPr txBox="1"/>
          <p:nvPr/>
        </p:nvSpPr>
        <p:spPr>
          <a:xfrm>
            <a:off x="1538514" y="8679543"/>
            <a:ext cx="5239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Canadian Cardiovascular Society (CCS) Angina Grade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3C7DB6-17DA-317F-5546-AB344556D8D9}"/>
              </a:ext>
            </a:extLst>
          </p:cNvPr>
          <p:cNvSpPr txBox="1"/>
          <p:nvPr/>
        </p:nvSpPr>
        <p:spPr>
          <a:xfrm>
            <a:off x="8668058" y="8200571"/>
            <a:ext cx="5078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New York Heart Association Functional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957942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9015b2-4150-4105-a800-b64c0c97dbd1">
      <Terms xmlns="http://schemas.microsoft.com/office/infopath/2007/PartnerControls"/>
    </lcf76f155ced4ddcb4097134ff3c332f>
    <TaxCatchAll xmlns="b067475b-5d88-43a2-bd85-459932a305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1094B6CC6EB64F8B5CE1AEDA71A534" ma:contentTypeVersion="13" ma:contentTypeDescription="Create a new document." ma:contentTypeScope="" ma:versionID="57713b2b3aa747f3da3f077be9bcea11">
  <xsd:schema xmlns:xsd="http://www.w3.org/2001/XMLSchema" xmlns:xs="http://www.w3.org/2001/XMLSchema" xmlns:p="http://schemas.microsoft.com/office/2006/metadata/properties" xmlns:ns2="679015b2-4150-4105-a800-b64c0c97dbd1" xmlns:ns3="b067475b-5d88-43a2-bd85-459932a305fd" targetNamespace="http://schemas.microsoft.com/office/2006/metadata/properties" ma:root="true" ma:fieldsID="1959c6be763e68d889d418c8d51fcc9b" ns2:_="" ns3:_="">
    <xsd:import namespace="679015b2-4150-4105-a800-b64c0c97dbd1"/>
    <xsd:import namespace="b067475b-5d88-43a2-bd85-459932a305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015b2-4150-4105-a800-b64c0c97d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ab9dd3f-a18a-4d9b-9ebc-38943c9fd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7475b-5d88-43a2-bd85-459932a305f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52b2fd7-e512-43c4-b434-f74bb7d10efd}" ma:internalName="TaxCatchAll" ma:showField="CatchAllData" ma:web="b067475b-5d88-43a2-bd85-459932a305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5F6BD8-F68B-46DC-988D-7BF6FEB1EF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3C83FE-16E7-40A2-A470-7D48BBAE2AB0}">
  <ds:schemaRefs>
    <ds:schemaRef ds:uri="http://schemas.microsoft.com/office/2006/metadata/properties"/>
    <ds:schemaRef ds:uri="http://schemas.microsoft.com/office/infopath/2007/PartnerControls"/>
    <ds:schemaRef ds:uri="679015b2-4150-4105-a800-b64c0c97dbd1"/>
    <ds:schemaRef ds:uri="b067475b-5d88-43a2-bd85-459932a305fd"/>
  </ds:schemaRefs>
</ds:datastoreItem>
</file>

<file path=customXml/itemProps3.xml><?xml version="1.0" encoding="utf-8"?>
<ds:datastoreItem xmlns:ds="http://schemas.openxmlformats.org/officeDocument/2006/customXml" ds:itemID="{0D2EAA7E-B4F9-4F3F-B180-78B5A2E561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9015b2-4150-4105-a800-b64c0c97dbd1"/>
    <ds:schemaRef ds:uri="b067475b-5d88-43a2-bd85-459932a30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5155</TotalTime>
  <Words>1011</Words>
  <Application>Microsoft Office PowerPoint</Application>
  <PresentationFormat>Custom</PresentationFormat>
  <Paragraphs>254</Paragraphs>
  <Slides>28</Slides>
  <Notes>28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Brandon Grotesque Regular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Sian Rudkin</cp:lastModifiedBy>
  <cp:revision>9</cp:revision>
  <dcterms:created xsi:type="dcterms:W3CDTF">2026-06-18T11:37:42Z</dcterms:created>
  <dcterms:modified xsi:type="dcterms:W3CDTF">2026-08-04T13:27:33Z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0x010100D51094B6CC6EB64F8B5CE1AEDA71A534</vt:lpwstr>
  </property>
  <property fmtid="{D5CDD505-2E9C-101B-9397-08002B2CF9AE}" pid="3" name="MediaServiceImageTags">
    <vt:lpwstr/>
  </property>
</Properties>
</file>