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handoutMasterIdLst>
    <p:handoutMasterId r:id="rId20"/>
  </p:handoutMasterIdLst>
  <p:sldIdLst>
    <p:sldId id="256" r:id="rId5"/>
    <p:sldId id="257" r:id="rId6"/>
    <p:sldId id="273" r:id="rId7"/>
    <p:sldId id="262" r:id="rId8"/>
    <p:sldId id="263" r:id="rId9"/>
    <p:sldId id="265" r:id="rId10"/>
    <p:sldId id="266" r:id="rId11"/>
    <p:sldId id="267" r:id="rId12"/>
    <p:sldId id="268" r:id="rId13"/>
    <p:sldId id="275" r:id="rId14"/>
    <p:sldId id="276" r:id="rId15"/>
    <p:sldId id="271" r:id="rId16"/>
    <p:sldId id="272" r:id="rId17"/>
    <p:sldId id="261" r:id="rId18"/>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4" autoAdjust="0"/>
    <p:restoredTop sz="76310" autoAdjust="0"/>
  </p:normalViewPr>
  <p:slideViewPr>
    <p:cSldViewPr snapToGrid="0" snapToObjects="1">
      <p:cViewPr varScale="1">
        <p:scale>
          <a:sx n="57" d="100"/>
          <a:sy n="57" d="100"/>
        </p:scale>
        <p:origin x="1560"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444"/>
    </p:cViewPr>
  </p:sorterViewPr>
  <p:notesViewPr>
    <p:cSldViewPr snapToGrid="0" snapToObjects="1">
      <p:cViewPr>
        <p:scale>
          <a:sx n="130" d="100"/>
          <a:sy n="130" d="100"/>
        </p:scale>
        <p:origin x="1524" y="-472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45BD91-3AEC-7D6A-173F-DCBB79A79B4F}"/>
              </a:ext>
            </a:extLst>
          </p:cNvPr>
          <p:cNvSpPr>
            <a:spLocks noGrp="1"/>
          </p:cNvSpPr>
          <p:nvPr>
            <p:ph type="hdr" sz="quarter"/>
          </p:nvPr>
        </p:nvSpPr>
        <p:spPr>
          <a:xfrm>
            <a:off x="0" y="0"/>
            <a:ext cx="4457700" cy="9175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C483F23-BBFE-25C2-D5B2-6129BD9A9DB5}"/>
              </a:ext>
            </a:extLst>
          </p:cNvPr>
          <p:cNvSpPr>
            <a:spLocks noGrp="1"/>
          </p:cNvSpPr>
          <p:nvPr>
            <p:ph type="dt" sz="quarter" idx="1"/>
          </p:nvPr>
        </p:nvSpPr>
        <p:spPr>
          <a:xfrm>
            <a:off x="5827713" y="0"/>
            <a:ext cx="4457700" cy="917575"/>
          </a:xfrm>
          <a:prstGeom prst="rect">
            <a:avLst/>
          </a:prstGeom>
        </p:spPr>
        <p:txBody>
          <a:bodyPr vert="horz" lIns="91440" tIns="45720" rIns="91440" bIns="45720" rtlCol="0"/>
          <a:lstStyle>
            <a:lvl1pPr algn="r">
              <a:defRPr sz="1200"/>
            </a:lvl1pPr>
          </a:lstStyle>
          <a:p>
            <a:fld id="{3CD2E267-1D18-4DBD-B3DA-355A7E79A9EB}" type="datetimeFigureOut">
              <a:rPr lang="en-GB" smtClean="0"/>
              <a:t>04/08/2026</a:t>
            </a:fld>
            <a:endParaRPr lang="en-GB"/>
          </a:p>
        </p:txBody>
      </p:sp>
      <p:sp>
        <p:nvSpPr>
          <p:cNvPr id="4" name="Footer Placeholder 3">
            <a:extLst>
              <a:ext uri="{FF2B5EF4-FFF2-40B4-BE49-F238E27FC236}">
                <a16:creationId xmlns:a16="http://schemas.microsoft.com/office/drawing/2014/main" id="{32F13FC1-A10F-E0D8-1F4D-6F5407880421}"/>
              </a:ext>
            </a:extLst>
          </p:cNvPr>
          <p:cNvSpPr>
            <a:spLocks noGrp="1"/>
          </p:cNvSpPr>
          <p:nvPr>
            <p:ph type="ftr" sz="quarter" idx="2"/>
          </p:nvPr>
        </p:nvSpPr>
        <p:spPr>
          <a:xfrm>
            <a:off x="0" y="17372013"/>
            <a:ext cx="4457700" cy="9159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E411EEA-B8CB-CDA8-36B9-1483011249CE}"/>
              </a:ext>
            </a:extLst>
          </p:cNvPr>
          <p:cNvSpPr>
            <a:spLocks noGrp="1"/>
          </p:cNvSpPr>
          <p:nvPr>
            <p:ph type="sldNum" sz="quarter" idx="3"/>
          </p:nvPr>
        </p:nvSpPr>
        <p:spPr>
          <a:xfrm>
            <a:off x="5827713" y="17372013"/>
            <a:ext cx="4457700" cy="915987"/>
          </a:xfrm>
          <a:prstGeom prst="rect">
            <a:avLst/>
          </a:prstGeom>
        </p:spPr>
        <p:txBody>
          <a:bodyPr vert="horz" lIns="91440" tIns="45720" rIns="91440" bIns="45720" rtlCol="0" anchor="b"/>
          <a:lstStyle>
            <a:lvl1pPr algn="r">
              <a:defRPr sz="1200"/>
            </a:lvl1pPr>
          </a:lstStyle>
          <a:p>
            <a:fld id="{C6AE1775-B04B-4F20-8DB1-B8A9416C3503}" type="slidenum">
              <a:rPr lang="en-GB" smtClean="0"/>
              <a:t>‹#›</a:t>
            </a:fld>
            <a:endParaRPr lang="en-GB"/>
          </a:p>
        </p:txBody>
      </p:sp>
    </p:spTree>
    <p:extLst>
      <p:ext uri="{BB962C8B-B14F-4D97-AF65-F5344CB8AC3E}">
        <p14:creationId xmlns:p14="http://schemas.microsoft.com/office/powerpoint/2010/main" val="10410849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3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ciencedirect.com/science/article/pii/S0022073622000838?__cf_chl_f_tk=bK3hqnqHvPyOJSUSwKTSFkJBwys5IZMeKiJz4asahi0-1783275036-1.0.1.1-H5OsZh2551vqrqnY9u_2wE6kiKzUgF6oAoHsdRQbJ1I#bb0015"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title slide. Replace the title and your name/role/organisation. Event branding is fixed.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021F4-C648-3436-B088-925718187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FDF99-466B-329E-F421-BEAFE46E6D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CB7A30-AB18-E037-8262-F924A7D49ACE}"/>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7265881A-13C2-F059-8C88-0FEB6D75761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6391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0EB9B-8D96-3217-25BA-0D7046E32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C25AE-5524-A777-B60B-56B3AFE42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7815E-F812-C5BC-D67B-A8662281E8A7}"/>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BC2B295E-9D53-59AC-E871-95D1FE456F9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1301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98B61-F011-AEEA-C126-7EDDC676C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1E16DD-0C0E-E413-9F2A-2D97A5F28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DF1E8D-C4A2-DB81-E8FC-E28E55874B4C}"/>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67E2F3FD-5EEE-A8DE-41CB-62D61EE32F7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218832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C548B-7F0F-AE4A-BBB8-2A7DC1303A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DB3B2-F5C6-9033-1104-9B4858B19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12F6DD-9167-AEB6-39DC-1212826F4591}"/>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1818F19C-E264-CEB1-D42C-0AF89A2BC37D}"/>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696094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Add your contact / handle for follow-up questions.</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749255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58A24-7F17-0916-B337-345B9D5794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DC144-884E-24C6-B039-104A3308B3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314DD-EC39-4BE6-3509-0DECCEC61CCB}"/>
              </a:ext>
            </a:extLst>
          </p:cNvPr>
          <p:cNvSpPr>
            <a:spLocks noGrp="1"/>
          </p:cNvSpPr>
          <p:nvPr>
            <p:ph type="body" idx="1"/>
          </p:nvPr>
        </p:nvSpPr>
        <p:spPr/>
        <p:txBody>
          <a:bodyPr/>
          <a:lstStyle/>
          <a:p>
            <a:r>
              <a:rPr lang="en-US" dirty="0"/>
              <a:t>2022 paper from Journal of </a:t>
            </a:r>
            <a:r>
              <a:rPr lang="en-US" dirty="0" err="1"/>
              <a:t>electrocardiology</a:t>
            </a:r>
            <a:r>
              <a:rPr lang="en-US" dirty="0"/>
              <a:t> small study of 34 patients with continuous 12 lead ECG monitoring</a:t>
            </a:r>
          </a:p>
          <a:p>
            <a:pPr algn="l"/>
            <a:r>
              <a:rPr lang="en-GB" b="0" i="0" dirty="0">
                <a:solidFill>
                  <a:srgbClr val="1F1F1F"/>
                </a:solidFill>
                <a:effectLst/>
                <a:latin typeface="ElsevierGulliver"/>
              </a:rPr>
              <a:t>Highlights</a:t>
            </a:r>
          </a:p>
          <a:p>
            <a:pPr algn="l"/>
            <a:endParaRPr lang="en-GB" b="0" i="0" dirty="0">
              <a:solidFill>
                <a:srgbClr val="1F1F1F"/>
              </a:solidFill>
              <a:effectLst/>
              <a:latin typeface="ElsevierGulliver"/>
            </a:endParaRPr>
          </a:p>
          <a:p>
            <a:pPr algn="l">
              <a:buFont typeface="Arial" panose="020B0604020202020204" pitchFamily="34" charset="0"/>
              <a:buChar char="•"/>
            </a:pPr>
            <a:r>
              <a:rPr lang="en-GB" b="0" i="0" dirty="0">
                <a:solidFill>
                  <a:srgbClr val="1F1F1F"/>
                </a:solidFill>
                <a:effectLst/>
                <a:latin typeface="ElsevierGulliver"/>
              </a:rPr>
              <a:t>•The most evident ischemic ECG changes during planned balloon occlusion are:</a:t>
            </a:r>
          </a:p>
          <a:p>
            <a:pPr algn="l">
              <a:buFont typeface="Arial" panose="020B0604020202020204" pitchFamily="34" charset="0"/>
              <a:buChar char="•"/>
            </a:pPr>
            <a:r>
              <a:rPr lang="en-GB" b="0" i="0" dirty="0">
                <a:solidFill>
                  <a:srgbClr val="1F1F1F"/>
                </a:solidFill>
                <a:effectLst/>
                <a:latin typeface="ElsevierGulliver"/>
              </a:rPr>
              <a:t>•LAD: increased amplitude of the ST segment T wave maximally in leads V2-V4</a:t>
            </a:r>
          </a:p>
          <a:p>
            <a:pPr algn="l">
              <a:buFont typeface="Arial" panose="020B0604020202020204" pitchFamily="34" charset="0"/>
              <a:buChar char="•"/>
            </a:pPr>
            <a:r>
              <a:rPr lang="en-GB" b="0" i="0" dirty="0">
                <a:solidFill>
                  <a:srgbClr val="1F1F1F"/>
                </a:solidFill>
                <a:effectLst/>
                <a:latin typeface="ElsevierGulliver"/>
              </a:rPr>
              <a:t>•RCA: increased amplitudes of the ST segment and T waves in the inferior leads and decrease in leads I and V1-V4</a:t>
            </a:r>
          </a:p>
          <a:p>
            <a:pPr algn="l">
              <a:buFont typeface="Arial" panose="020B0604020202020204" pitchFamily="34" charset="0"/>
              <a:buChar char="•"/>
            </a:pPr>
            <a:r>
              <a:rPr lang="en-GB" b="0" i="0" dirty="0">
                <a:solidFill>
                  <a:srgbClr val="1F1F1F"/>
                </a:solidFill>
                <a:effectLst/>
                <a:latin typeface="ElsevierGulliver"/>
              </a:rPr>
              <a:t>•</a:t>
            </a:r>
            <a:r>
              <a:rPr lang="en-GB" b="0" i="0" dirty="0" err="1">
                <a:solidFill>
                  <a:srgbClr val="1F1F1F"/>
                </a:solidFill>
                <a:effectLst/>
                <a:latin typeface="ElsevierGulliver"/>
              </a:rPr>
              <a:t>LCx</a:t>
            </a:r>
            <a:r>
              <a:rPr lang="en-GB" b="0" i="0" dirty="0">
                <a:solidFill>
                  <a:srgbClr val="1F1F1F"/>
                </a:solidFill>
                <a:effectLst/>
                <a:latin typeface="ElsevierGulliver"/>
              </a:rPr>
              <a:t>: large differences between the 12 leads and between the ST segment and T wave</a:t>
            </a:r>
          </a:p>
          <a:p>
            <a:pPr algn="l">
              <a:buFont typeface="Arial" panose="020B0604020202020204" pitchFamily="34" charset="0"/>
              <a:buChar char="•"/>
            </a:pPr>
            <a:r>
              <a:rPr lang="en-GB" b="0" i="0" dirty="0">
                <a:solidFill>
                  <a:srgbClr val="1F1F1F"/>
                </a:solidFill>
                <a:effectLst/>
                <a:latin typeface="ElsevierGulliver"/>
              </a:rPr>
              <a:t>•A change in polarity of T-wave changes during balloon occlusion is a rare finding.</a:t>
            </a:r>
          </a:p>
          <a:p>
            <a:pPr algn="l">
              <a:buFont typeface="Arial" panose="020B0604020202020204" pitchFamily="34" charset="0"/>
              <a:buChar char="•"/>
            </a:pPr>
            <a:endParaRPr lang="en-GB" b="0" i="0" dirty="0">
              <a:solidFill>
                <a:srgbClr val="1F1F1F"/>
              </a:solidFill>
              <a:effectLst/>
              <a:latin typeface="ElsevierGulliver"/>
            </a:endParaRPr>
          </a:p>
          <a:p>
            <a:pPr algn="l">
              <a:buFont typeface="Arial" panose="020B0604020202020204" pitchFamily="34" charset="0"/>
              <a:buChar char="•"/>
            </a:pPr>
            <a:r>
              <a:rPr lang="en-GB" b="0" i="0" dirty="0">
                <a:solidFill>
                  <a:srgbClr val="1F1F1F"/>
                </a:solidFill>
                <a:effectLst/>
                <a:latin typeface="ElsevierGulliver"/>
              </a:rPr>
              <a:t>During balloon occlusion, the STEMI criteria from the Fourth Universal Definition of Myocardial Infarction [</a:t>
            </a:r>
            <a:r>
              <a:rPr lang="en-GB" b="0" i="0" u="none" strike="noStrike" dirty="0">
                <a:solidFill>
                  <a:srgbClr val="0272B1"/>
                </a:solidFill>
                <a:effectLst/>
                <a:latin typeface="ElsevierGulliver"/>
                <a:hlinkClick r:id="rId3"/>
              </a:rPr>
              <a:t>3</a:t>
            </a:r>
            <a:r>
              <a:rPr lang="en-GB" b="0" i="0" dirty="0">
                <a:solidFill>
                  <a:srgbClr val="1F1F1F"/>
                </a:solidFill>
                <a:effectLst/>
                <a:latin typeface="ElsevierGulliver"/>
              </a:rPr>
              <a:t>] were fulfilled in 25/34 (73%) of the patients. The criteria were fulfilled in 10/11 patients in the LAD group, in all of the seven patients in the RCA group, and in half (8/16) of the patients in the </a:t>
            </a:r>
            <a:r>
              <a:rPr lang="en-GB" b="0" i="0" dirty="0" err="1">
                <a:solidFill>
                  <a:srgbClr val="1F1F1F"/>
                </a:solidFill>
                <a:effectLst/>
                <a:latin typeface="ElsevierGulliver"/>
              </a:rPr>
              <a:t>LCx</a:t>
            </a:r>
            <a:r>
              <a:rPr lang="en-GB" b="0" i="0" dirty="0">
                <a:solidFill>
                  <a:srgbClr val="1F1F1F"/>
                </a:solidFill>
                <a:effectLst/>
                <a:latin typeface="ElsevierGulliver"/>
              </a:rPr>
              <a:t> group.</a:t>
            </a:r>
          </a:p>
          <a:p>
            <a:pPr algn="l">
              <a:buFont typeface="Arial" panose="020B0604020202020204" pitchFamily="34" charset="0"/>
              <a:buChar char="•"/>
            </a:pPr>
            <a:endParaRPr lang="en-GB" b="0" i="0" dirty="0">
              <a:solidFill>
                <a:srgbClr val="1F1F1F"/>
              </a:solidFill>
              <a:effectLst/>
              <a:latin typeface="ElsevierGulliver"/>
            </a:endParaRPr>
          </a:p>
          <a:p>
            <a:pPr algn="l">
              <a:buFont typeface="Arial" panose="020B0604020202020204" pitchFamily="34" charset="0"/>
              <a:buChar char="•"/>
            </a:pPr>
            <a:r>
              <a:rPr lang="en-GB" b="0" i="0" dirty="0">
                <a:solidFill>
                  <a:srgbClr val="1F1F1F"/>
                </a:solidFill>
                <a:effectLst/>
                <a:latin typeface="ElsevierGulliver"/>
              </a:rPr>
              <a:t>IN the LAD The increase in the amplitude of the T waves was greater than that of the ST segment in most of the precordial leads, but the difference in mean values was statistically significant only in lead V2</a:t>
            </a:r>
          </a:p>
          <a:p>
            <a:endParaRPr lang="en-US" dirty="0"/>
          </a:p>
        </p:txBody>
      </p:sp>
      <p:sp>
        <p:nvSpPr>
          <p:cNvPr id="4" name="Slide Number Placeholder 3">
            <a:extLst>
              <a:ext uri="{FF2B5EF4-FFF2-40B4-BE49-F238E27FC236}">
                <a16:creationId xmlns:a16="http://schemas.microsoft.com/office/drawing/2014/main" id="{8EE8E9FD-95F9-A0B3-9164-63950AF1D97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854041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158D-034D-2F91-FFE9-92CF9BC4CD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D2B08-1F3A-12EE-B07A-834512BAD4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2CF23-1F40-3474-5A91-8DB4F9816860}"/>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4E1F8214-6008-7D17-F1B9-CA2A7E758D74}"/>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798013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C3F98-D505-4DD4-1F3B-A42A6D1CF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BB719-F1DF-B755-BA6A-1147BA125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53ECD-5B1A-3984-9A36-4E8245AF451E}"/>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D9B890BF-856B-4BA5-2629-2F4FC93584F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62681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6BFB6-6742-D779-D764-ECB4F6F00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C82BA-DA2B-1002-DB20-20F4DD191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D0E87D-52B3-721A-E903-BF394B975FD7}"/>
              </a:ext>
            </a:extLst>
          </p:cNvPr>
          <p:cNvSpPr>
            <a:spLocks noGrp="1"/>
          </p:cNvSpPr>
          <p:nvPr>
            <p:ph type="body" idx="1"/>
          </p:nvPr>
        </p:nvSpPr>
        <p:spPr/>
        <p:txBody>
          <a:bodyPr/>
          <a:lstStyle/>
          <a:p>
            <a:r>
              <a:rPr lang="en-US" dirty="0"/>
              <a:t>Required by the meeting. Keep ONE of the two statements and delete the other.</a:t>
            </a:r>
          </a:p>
          <a:p>
            <a:endParaRPr lang="en-US" dirty="0"/>
          </a:p>
          <a:p>
            <a:r>
              <a:rPr lang="en-GB" dirty="0">
                <a:solidFill>
                  <a:schemeClr val="bg1"/>
                </a:solidFill>
              </a:rPr>
              <a:t>Ischaemia weakens contraction in the affected territory. Stroke volume falls. The baroreceptors in the aortic arch and carotids sense this drop in effective output.</a:t>
            </a:r>
          </a:p>
          <a:p>
            <a:r>
              <a:rPr lang="en-GB" dirty="0">
                <a:solidFill>
                  <a:schemeClr val="bg1"/>
                </a:solidFill>
              </a:rPr>
              <a:t>They respond by triggering:</a:t>
            </a:r>
          </a:p>
          <a:p>
            <a:r>
              <a:rPr lang="en-GB" b="1" dirty="0">
                <a:solidFill>
                  <a:schemeClr val="bg1"/>
                </a:solidFill>
              </a:rPr>
              <a:t>↑ sympathetic tone</a:t>
            </a:r>
            <a:endParaRPr lang="en-GB" dirty="0">
              <a:solidFill>
                <a:schemeClr val="bg1"/>
              </a:solidFill>
            </a:endParaRPr>
          </a:p>
          <a:p>
            <a:r>
              <a:rPr lang="en-GB" b="1" dirty="0">
                <a:solidFill>
                  <a:schemeClr val="bg1"/>
                </a:solidFill>
              </a:rPr>
              <a:t>↑ heart rate</a:t>
            </a:r>
            <a:endParaRPr lang="en-GB" dirty="0">
              <a:solidFill>
                <a:schemeClr val="bg1"/>
              </a:solidFill>
            </a:endParaRPr>
          </a:p>
          <a:p>
            <a:r>
              <a:rPr lang="en-GB" b="1" dirty="0">
                <a:solidFill>
                  <a:schemeClr val="bg1"/>
                </a:solidFill>
              </a:rPr>
              <a:t>↑ contractility</a:t>
            </a:r>
            <a:endParaRPr lang="en-GB" dirty="0">
              <a:solidFill>
                <a:schemeClr val="bg1"/>
              </a:solidFill>
            </a:endParaRPr>
          </a:p>
          <a:p>
            <a:r>
              <a:rPr lang="en-GB" b="1" dirty="0">
                <a:solidFill>
                  <a:schemeClr val="bg1"/>
                </a:solidFill>
              </a:rPr>
              <a:t>↑ peripheral vasoconstriction</a:t>
            </a:r>
            <a:endParaRPr lang="en-GB" dirty="0">
              <a:solidFill>
                <a:schemeClr val="bg1"/>
              </a:solidFill>
            </a:endParaRPr>
          </a:p>
          <a:p>
            <a:r>
              <a:rPr lang="en-GB" dirty="0">
                <a:solidFill>
                  <a:schemeClr val="bg1"/>
                </a:solidFill>
              </a:rPr>
              <a:t>This is the classic </a:t>
            </a:r>
            <a:r>
              <a:rPr lang="en-GB" b="1" dirty="0">
                <a:solidFill>
                  <a:schemeClr val="bg1"/>
                </a:solidFill>
              </a:rPr>
              <a:t>compensatory tachycardia</a:t>
            </a:r>
            <a:r>
              <a:rPr lang="en-GB" dirty="0">
                <a:solidFill>
                  <a:schemeClr val="bg1"/>
                </a:solidFill>
              </a:rPr>
              <a:t> you see during inflation.</a:t>
            </a:r>
          </a:p>
          <a:p>
            <a:endParaRPr lang="en-GB" dirty="0">
              <a:solidFill>
                <a:schemeClr val="bg1"/>
              </a:solidFill>
            </a:endParaRPr>
          </a:p>
          <a:p>
            <a:r>
              <a:rPr lang="en-GB" b="1" dirty="0">
                <a:solidFill>
                  <a:schemeClr val="bg1"/>
                </a:solidFill>
              </a:rPr>
              <a:t>Ischaemic metabolites stimulate cardiac afferents</a:t>
            </a:r>
          </a:p>
          <a:p>
            <a:r>
              <a:rPr lang="en-GB" dirty="0">
                <a:solidFill>
                  <a:schemeClr val="bg1"/>
                </a:solidFill>
              </a:rPr>
              <a:t>Within seconds of balloon inflation, the myocardium accumulates:</a:t>
            </a:r>
          </a:p>
          <a:p>
            <a:r>
              <a:rPr lang="en-GB" dirty="0">
                <a:solidFill>
                  <a:schemeClr val="bg1"/>
                </a:solidFill>
              </a:rPr>
              <a:t>Lactate</a:t>
            </a:r>
          </a:p>
          <a:p>
            <a:r>
              <a:rPr lang="en-GB" dirty="0">
                <a:solidFill>
                  <a:schemeClr val="bg1"/>
                </a:solidFill>
              </a:rPr>
              <a:t>H⁺ ions</a:t>
            </a:r>
          </a:p>
          <a:p>
            <a:r>
              <a:rPr lang="en-GB" dirty="0">
                <a:solidFill>
                  <a:schemeClr val="bg1"/>
                </a:solidFill>
              </a:rPr>
              <a:t>Adenosine</a:t>
            </a:r>
          </a:p>
          <a:p>
            <a:r>
              <a:rPr lang="en-GB" dirty="0">
                <a:solidFill>
                  <a:schemeClr val="bg1"/>
                </a:solidFill>
              </a:rPr>
              <a:t>Potassium</a:t>
            </a:r>
          </a:p>
          <a:p>
            <a:r>
              <a:rPr lang="en-GB" dirty="0">
                <a:solidFill>
                  <a:schemeClr val="bg1"/>
                </a:solidFill>
              </a:rPr>
              <a:t>These stimulate </a:t>
            </a:r>
            <a:r>
              <a:rPr lang="en-GB" b="1" dirty="0">
                <a:solidFill>
                  <a:schemeClr val="bg1"/>
                </a:solidFill>
              </a:rPr>
              <a:t>cardiac sympathetic afferent fibres</a:t>
            </a:r>
            <a:r>
              <a:rPr lang="en-GB" dirty="0">
                <a:solidFill>
                  <a:schemeClr val="bg1"/>
                </a:solidFill>
              </a:rPr>
              <a:t>, which feed into the medulla and increase sympathetic outflow.</a:t>
            </a:r>
          </a:p>
          <a:p>
            <a:r>
              <a:rPr lang="en-GB" dirty="0">
                <a:solidFill>
                  <a:schemeClr val="bg1"/>
                </a:solidFill>
              </a:rPr>
              <a:t>This is why the heart rate rise is often </a:t>
            </a:r>
            <a:r>
              <a:rPr lang="en-GB" b="1" dirty="0">
                <a:solidFill>
                  <a:schemeClr val="bg1"/>
                </a:solidFill>
              </a:rPr>
              <a:t>faster and sharper</a:t>
            </a:r>
            <a:r>
              <a:rPr lang="en-GB" dirty="0">
                <a:solidFill>
                  <a:schemeClr val="bg1"/>
                </a:solidFill>
              </a:rPr>
              <a:t> than you’d expect from </a:t>
            </a:r>
            <a:r>
              <a:rPr lang="en-GB" dirty="0" err="1">
                <a:solidFill>
                  <a:schemeClr val="bg1"/>
                </a:solidFill>
              </a:rPr>
              <a:t>haemodynamics</a:t>
            </a:r>
            <a:r>
              <a:rPr lang="en-GB" dirty="0">
                <a:solidFill>
                  <a:schemeClr val="bg1"/>
                </a:solidFill>
              </a:rPr>
              <a:t> alone.</a:t>
            </a:r>
          </a:p>
          <a:p>
            <a:endParaRPr lang="en-GB" dirty="0">
              <a:solidFill>
                <a:schemeClr val="bg1"/>
              </a:solidFill>
            </a:endParaRPr>
          </a:p>
          <a:p>
            <a:endParaRPr lang="en-GB" dirty="0">
              <a:solidFill>
                <a:schemeClr val="bg1"/>
              </a:solidFill>
            </a:endParaRPr>
          </a:p>
          <a:p>
            <a:r>
              <a:rPr lang="en-GB" b="1" dirty="0">
                <a:solidFill>
                  <a:schemeClr val="bg1"/>
                </a:solidFill>
              </a:rPr>
              <a:t>Pain amplifies the sympathetic surge</a:t>
            </a:r>
          </a:p>
          <a:p>
            <a:r>
              <a:rPr lang="en-GB" dirty="0">
                <a:solidFill>
                  <a:schemeClr val="bg1"/>
                </a:solidFill>
              </a:rPr>
              <a:t>Not the primary driver — but it adds fuel.</a:t>
            </a:r>
          </a:p>
          <a:p>
            <a:r>
              <a:rPr lang="en-GB" dirty="0">
                <a:solidFill>
                  <a:schemeClr val="bg1"/>
                </a:solidFill>
              </a:rPr>
              <a:t>Chest discomfort activates:</a:t>
            </a:r>
          </a:p>
          <a:p>
            <a:r>
              <a:rPr lang="en-GB" dirty="0">
                <a:solidFill>
                  <a:schemeClr val="bg1"/>
                </a:solidFill>
              </a:rPr>
              <a:t>Sympathetic pathways</a:t>
            </a:r>
          </a:p>
          <a:p>
            <a:r>
              <a:rPr lang="en-GB" dirty="0">
                <a:solidFill>
                  <a:schemeClr val="bg1"/>
                </a:solidFill>
              </a:rPr>
              <a:t>Adrenal medulla release of catecholamines</a:t>
            </a:r>
          </a:p>
          <a:p>
            <a:r>
              <a:rPr lang="en-GB" dirty="0">
                <a:solidFill>
                  <a:schemeClr val="bg1"/>
                </a:solidFill>
              </a:rPr>
              <a:t>This is why heart rate often rises </a:t>
            </a:r>
            <a:r>
              <a:rPr lang="en-GB" b="1" dirty="0">
                <a:solidFill>
                  <a:schemeClr val="bg1"/>
                </a:solidFill>
              </a:rPr>
              <a:t>before</a:t>
            </a:r>
            <a:r>
              <a:rPr lang="en-GB" dirty="0">
                <a:solidFill>
                  <a:schemeClr val="bg1"/>
                </a:solidFill>
              </a:rPr>
              <a:t> the patient even verbalises pain.</a:t>
            </a:r>
          </a:p>
          <a:p>
            <a:endParaRPr lang="en-GB" dirty="0">
              <a:solidFill>
                <a:schemeClr val="bg1"/>
              </a:solidFill>
            </a:endParaRPr>
          </a:p>
          <a:p>
            <a:r>
              <a:rPr lang="en-GB" b="1" dirty="0">
                <a:solidFill>
                  <a:schemeClr val="bg1"/>
                </a:solidFill>
              </a:rPr>
              <a:t>Which vessels cause the biggest HR rise?</a:t>
            </a:r>
          </a:p>
          <a:p>
            <a:r>
              <a:rPr lang="en-GB" b="1" dirty="0">
                <a:solidFill>
                  <a:schemeClr val="bg1"/>
                </a:solidFill>
              </a:rPr>
              <a:t>LAD inflation</a:t>
            </a:r>
            <a:r>
              <a:rPr lang="en-GB" dirty="0">
                <a:solidFill>
                  <a:schemeClr val="bg1"/>
                </a:solidFill>
              </a:rPr>
              <a:t> → largest HR increase (biggest myocardial territory, biggest drop in stroke volume)</a:t>
            </a:r>
          </a:p>
          <a:p>
            <a:r>
              <a:rPr lang="en-GB" b="1" dirty="0" err="1">
                <a:solidFill>
                  <a:schemeClr val="bg1"/>
                </a:solidFill>
              </a:rPr>
              <a:t>LCx</a:t>
            </a:r>
            <a:r>
              <a:rPr lang="en-GB" dirty="0">
                <a:solidFill>
                  <a:schemeClr val="bg1"/>
                </a:solidFill>
              </a:rPr>
              <a:t> → moderate</a:t>
            </a:r>
          </a:p>
          <a:p>
            <a:r>
              <a:rPr lang="en-GB" b="1" dirty="0">
                <a:solidFill>
                  <a:schemeClr val="bg1"/>
                </a:solidFill>
              </a:rPr>
              <a:t>RCA</a:t>
            </a:r>
            <a:r>
              <a:rPr lang="en-GB" dirty="0">
                <a:solidFill>
                  <a:schemeClr val="bg1"/>
                </a:solidFill>
              </a:rPr>
              <a:t> → variable</a:t>
            </a:r>
          </a:p>
          <a:p>
            <a:pPr lvl="1"/>
            <a:r>
              <a:rPr lang="en-GB" dirty="0">
                <a:solidFill>
                  <a:schemeClr val="bg1"/>
                </a:solidFill>
              </a:rPr>
              <a:t>If AV node ischaemia causes junctional rhythm or bradycardia, HR may </a:t>
            </a:r>
            <a:r>
              <a:rPr lang="en-GB" b="1" dirty="0">
                <a:solidFill>
                  <a:schemeClr val="bg1"/>
                </a:solidFill>
              </a:rPr>
              <a:t>fall</a:t>
            </a:r>
            <a:r>
              <a:rPr lang="en-GB" dirty="0">
                <a:solidFill>
                  <a:schemeClr val="bg1"/>
                </a:solidFill>
              </a:rPr>
              <a:t>, not rise</a:t>
            </a:r>
          </a:p>
          <a:p>
            <a:endParaRPr lang="en-GB" dirty="0">
              <a:solidFill>
                <a:schemeClr val="bg1"/>
              </a:solidFill>
            </a:endParaRPr>
          </a:p>
          <a:p>
            <a:endParaRPr lang="en-GB" dirty="0">
              <a:solidFill>
                <a:schemeClr val="bg1"/>
              </a:solidFill>
            </a:endParaRPr>
          </a:p>
          <a:p>
            <a:r>
              <a:rPr lang="en-GB" dirty="0" err="1">
                <a:solidFill>
                  <a:schemeClr val="bg1"/>
                </a:solidFill>
              </a:rPr>
              <a:t>zz</a:t>
            </a:r>
            <a:endParaRPr lang="en-GB" dirty="0">
              <a:solidFill>
                <a:schemeClr val="bg1"/>
              </a:solidFill>
            </a:endParaRPr>
          </a:p>
          <a:p>
            <a:endParaRPr lang="en-US" dirty="0"/>
          </a:p>
        </p:txBody>
      </p:sp>
      <p:sp>
        <p:nvSpPr>
          <p:cNvPr id="4" name="Slide Number Placeholder 3">
            <a:extLst>
              <a:ext uri="{FF2B5EF4-FFF2-40B4-BE49-F238E27FC236}">
                <a16:creationId xmlns:a16="http://schemas.microsoft.com/office/drawing/2014/main" id="{9E357FA8-AF6B-57C6-4A79-95C6D4CAE50A}"/>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577662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38320-3E66-9669-BDA0-9EE9DC789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1BD0DC-7FEF-E1A9-5DCB-778BCB1B25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C1EB8-A2FC-07B7-23EF-1B4A5C47FD73}"/>
              </a:ext>
            </a:extLst>
          </p:cNvPr>
          <p:cNvSpPr>
            <a:spLocks noGrp="1"/>
          </p:cNvSpPr>
          <p:nvPr>
            <p:ph type="body" idx="1"/>
          </p:nvPr>
        </p:nvSpPr>
        <p:spPr/>
        <p:txBody>
          <a:bodyPr/>
          <a:lstStyle/>
          <a:p>
            <a:r>
              <a:rPr lang="en-US" dirty="0"/>
              <a:t>Required by the meeting. Keep ONE of the two statements and delete the other.</a:t>
            </a:r>
          </a:p>
        </p:txBody>
      </p:sp>
      <p:sp>
        <p:nvSpPr>
          <p:cNvPr id="4" name="Slide Number Placeholder 3">
            <a:extLst>
              <a:ext uri="{FF2B5EF4-FFF2-40B4-BE49-F238E27FC236}">
                <a16:creationId xmlns:a16="http://schemas.microsoft.com/office/drawing/2014/main" id="{E540490F-07DA-44C4-C58A-E7AFE69C8901}"/>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797463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hyperlink" Target="https://www.sciencedirect.com/topics/medicine-and-dentistry/anatomy"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gif"/><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4697127" y="3780532"/>
            <a:ext cx="8893597" cy="266700"/>
          </a:xfrm>
          <a:prstGeom prst="rect">
            <a:avLst/>
          </a:prstGeom>
          <a:noFill/>
          <a:ln/>
        </p:spPr>
        <p:txBody>
          <a:bodyPr wrap="square" lIns="25400" tIns="25400" rIns="25400" bIns="25400" rtlCol="0" anchor="t">
            <a:normAutofit fontScale="92500" lnSpcReduction="10000"/>
          </a:bodyPr>
          <a:lstStyle/>
          <a:p>
            <a:pPr marL="0" indent="0" algn="ctr">
              <a:buNone/>
            </a:pPr>
            <a:r>
              <a:rPr lang="en-US" sz="1575" b="1" kern="0" spc="536" dirty="0">
                <a:solidFill>
                  <a:srgbClr val="F8F8F8"/>
                </a:solidFill>
                <a:latin typeface="Arial" pitchFamily="34" charset="0"/>
                <a:ea typeface="Arial" pitchFamily="34" charset="-122"/>
                <a:cs typeface="Arial" pitchFamily="34" charset="-120"/>
              </a:rPr>
              <a:t>BRITISH CARDIOVASCULAR INTERVENTION SOCIETY</a:t>
            </a:r>
            <a:endParaRPr lang="en-US" sz="1575" dirty="0"/>
          </a:p>
        </p:txBody>
      </p:sp>
      <p:sp>
        <p:nvSpPr>
          <p:cNvPr id="4" name="Text 1"/>
          <p:cNvSpPr/>
          <p:nvPr/>
        </p:nvSpPr>
        <p:spPr>
          <a:xfrm>
            <a:off x="6177230" y="4694932"/>
            <a:ext cx="5933539" cy="333375"/>
          </a:xfrm>
          <a:prstGeom prst="rect">
            <a:avLst/>
          </a:prstGeom>
          <a:noFill/>
          <a:ln/>
        </p:spPr>
        <p:txBody>
          <a:bodyPr wrap="square" lIns="25400" tIns="25400" rIns="25400" bIns="25400" rtlCol="0" anchor="t">
            <a:normAutofit lnSpcReduction="10000"/>
          </a:bodyPr>
          <a:lstStyle/>
          <a:p>
            <a:pPr marL="0" indent="0" algn="ctr">
              <a:buNone/>
            </a:pPr>
            <a:r>
              <a:rPr lang="en-US" sz="1950" b="1" kern="0" spc="429" dirty="0">
                <a:solidFill>
                  <a:srgbClr val="D0021B"/>
                </a:solidFill>
                <a:latin typeface="Arial" pitchFamily="34" charset="0"/>
                <a:ea typeface="Arial" pitchFamily="34" charset="-122"/>
                <a:cs typeface="Arial" pitchFamily="34" charset="-120"/>
              </a:rPr>
              <a:t>AHP ANNUAL CONFERENCE 2026</a:t>
            </a:r>
            <a:endParaRPr lang="en-US" sz="1950" dirty="0"/>
          </a:p>
        </p:txBody>
      </p:sp>
      <p:sp>
        <p:nvSpPr>
          <p:cNvPr id="5" name="Text 2"/>
          <p:cNvSpPr/>
          <p:nvPr/>
        </p:nvSpPr>
        <p:spPr>
          <a:xfrm>
            <a:off x="5004733" y="5314057"/>
            <a:ext cx="8278535" cy="878086"/>
          </a:xfrm>
          <a:prstGeom prst="rect">
            <a:avLst/>
          </a:prstGeom>
          <a:noFill/>
          <a:ln/>
        </p:spPr>
        <p:txBody>
          <a:bodyPr wrap="square" lIns="25400" tIns="25400" rIns="25400" bIns="25400" rtlCol="0" anchor="t">
            <a:normAutofit fontScale="47500" lnSpcReduction="20000"/>
          </a:bodyPr>
          <a:lstStyle/>
          <a:p>
            <a:pPr marL="0" indent="0" algn="ctr">
              <a:lnSpc>
                <a:spcPct val="105000"/>
              </a:lnSpc>
              <a:buNone/>
            </a:pPr>
            <a:r>
              <a:rPr lang="en-US" sz="6300" b="1" kern="0" spc="-63" dirty="0">
                <a:solidFill>
                  <a:srgbClr val="F8F8F8"/>
                </a:solidFill>
                <a:latin typeface="Arial" pitchFamily="34" charset="0"/>
                <a:ea typeface="Arial" pitchFamily="34" charset="-122"/>
                <a:cs typeface="Arial" pitchFamily="34" charset="-120"/>
              </a:rPr>
              <a:t>Top 5 things I look for during a case – Insights into acute changes in PCI</a:t>
            </a:r>
            <a:endParaRPr lang="en-US" sz="6300" dirty="0"/>
          </a:p>
        </p:txBody>
      </p:sp>
      <p:sp>
        <p:nvSpPr>
          <p:cNvPr id="6" name="Text 3"/>
          <p:cNvSpPr/>
          <p:nvPr/>
        </p:nvSpPr>
        <p:spPr>
          <a:xfrm>
            <a:off x="5231486" y="6535043"/>
            <a:ext cx="7824878" cy="457200"/>
          </a:xfrm>
          <a:prstGeom prst="rect">
            <a:avLst/>
          </a:prstGeom>
          <a:noFill/>
          <a:ln/>
        </p:spPr>
        <p:txBody>
          <a:bodyPr wrap="square" lIns="25400" tIns="25400" rIns="25400" bIns="25400" rtlCol="0" anchor="t">
            <a:normAutofit fontScale="62500" lnSpcReduction="20000"/>
          </a:bodyPr>
          <a:lstStyle/>
          <a:p>
            <a:pPr marL="0" indent="0" algn="ctr">
              <a:buNone/>
            </a:pPr>
            <a:r>
              <a:rPr lang="en-US" sz="2700" dirty="0">
                <a:solidFill>
                  <a:srgbClr val="F8F8F8">
                    <a:alpha val="62000"/>
                  </a:srgbClr>
                </a:solidFill>
                <a:latin typeface="Arial" pitchFamily="34" charset="0"/>
                <a:ea typeface="Arial" pitchFamily="34" charset="-122"/>
                <a:cs typeface="Arial" pitchFamily="34" charset="-120"/>
              </a:rPr>
              <a:t>Mark Passey· Principal Cardiac Physiologist· Mid and South Essex NHS Trust</a:t>
            </a:r>
            <a:endParaRPr lang="en-US" sz="2700" dirty="0"/>
          </a:p>
        </p:txBody>
      </p:sp>
      <p:sp>
        <p:nvSpPr>
          <p:cNvPr id="7" name="Text 4"/>
          <p:cNvSpPr/>
          <p:nvPr/>
        </p:nvSpPr>
        <p:spPr>
          <a:xfrm>
            <a:off x="5573070" y="7678043"/>
            <a:ext cx="199940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13–14 July 2026</a:t>
            </a:r>
            <a:endParaRPr lang="en-US" sz="1950" dirty="0"/>
          </a:p>
        </p:txBody>
      </p:sp>
      <p:sp>
        <p:nvSpPr>
          <p:cNvPr id="8" name="Shape 5"/>
          <p:cNvSpPr/>
          <p:nvPr/>
        </p:nvSpPr>
        <p:spPr>
          <a:xfrm>
            <a:off x="7748290" y="7792343"/>
            <a:ext cx="66675" cy="66675"/>
          </a:xfrm>
          <a:prstGeom prst="ellipse">
            <a:avLst/>
          </a:prstGeom>
          <a:solidFill>
            <a:srgbClr val="D0021B"/>
          </a:solidFill>
          <a:ln/>
        </p:spPr>
        <p:txBody>
          <a:bodyPr/>
          <a:lstStyle/>
          <a:p>
            <a:endParaRPr lang="en-GB"/>
          </a:p>
        </p:txBody>
      </p:sp>
      <p:sp>
        <p:nvSpPr>
          <p:cNvPr id="9" name="Text 6"/>
          <p:cNvSpPr/>
          <p:nvPr/>
        </p:nvSpPr>
        <p:spPr>
          <a:xfrm>
            <a:off x="7854546" y="7678043"/>
            <a:ext cx="499662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Birmingham Conference &amp; Events Centre</a:t>
            </a:r>
            <a:endParaRPr lang="en-US" sz="1950" dirty="0"/>
          </a:p>
        </p:txBody>
      </p:sp>
      <p:pic>
        <p:nvPicPr>
          <p:cNvPr id="11" name="Picture 10">
            <a:extLst>
              <a:ext uri="{FF2B5EF4-FFF2-40B4-BE49-F238E27FC236}">
                <a16:creationId xmlns:a16="http://schemas.microsoft.com/office/drawing/2014/main" id="{A3A91E6B-623D-4C86-3EA4-1E1CA69CF9C6}"/>
              </a:ext>
            </a:extLst>
          </p:cNvPr>
          <p:cNvPicPr>
            <a:picLocks noChangeAspect="1"/>
          </p:cNvPicPr>
          <p:nvPr/>
        </p:nvPicPr>
        <p:blipFill>
          <a:blip r:embed="rId3"/>
          <a:stretch>
            <a:fillRect/>
          </a:stretch>
        </p:blipFill>
        <p:spPr>
          <a:xfrm>
            <a:off x="5573070" y="2068370"/>
            <a:ext cx="6682427" cy="13020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1EF5483-C3C3-E575-FAEB-3F6D5FC868B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8532F7A-B4B8-54FB-C828-0EA3EDC9C89F}"/>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0E41BBC6-E2AE-6C5D-2AF8-3B71D4DFEB65}"/>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0766CAF8-E77A-DB08-C70A-CBE2CD1ABE4F}"/>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red and black logo&#10;&#10;AI-generated content may be incorrect.">
            <a:extLst>
              <a:ext uri="{FF2B5EF4-FFF2-40B4-BE49-F238E27FC236}">
                <a16:creationId xmlns:a16="http://schemas.microsoft.com/office/drawing/2014/main" id="{86850588-8F81-0CD3-2694-04FB9E5A0036}"/>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4" name="Picture 3">
            <a:extLst>
              <a:ext uri="{FF2B5EF4-FFF2-40B4-BE49-F238E27FC236}">
                <a16:creationId xmlns:a16="http://schemas.microsoft.com/office/drawing/2014/main" id="{FD8D2642-2C8A-2508-C0C6-D66DA5F9E014}"/>
              </a:ext>
            </a:extLst>
          </p:cNvPr>
          <p:cNvPicPr>
            <a:picLocks noChangeAspect="1"/>
          </p:cNvPicPr>
          <p:nvPr/>
        </p:nvPicPr>
        <p:blipFill>
          <a:blip r:embed="rId5"/>
          <a:stretch>
            <a:fillRect/>
          </a:stretch>
        </p:blipFill>
        <p:spPr>
          <a:xfrm>
            <a:off x="1295400" y="3365500"/>
            <a:ext cx="6940255" cy="5143500"/>
          </a:xfrm>
          <a:prstGeom prst="rect">
            <a:avLst/>
          </a:prstGeom>
        </p:spPr>
      </p:pic>
      <p:sp>
        <p:nvSpPr>
          <p:cNvPr id="5" name="TextBox 4">
            <a:extLst>
              <a:ext uri="{FF2B5EF4-FFF2-40B4-BE49-F238E27FC236}">
                <a16:creationId xmlns:a16="http://schemas.microsoft.com/office/drawing/2014/main" id="{41CB34A3-55BF-0CF8-46A1-1E9FD69CFAC5}"/>
              </a:ext>
            </a:extLst>
          </p:cNvPr>
          <p:cNvSpPr txBox="1"/>
          <p:nvPr/>
        </p:nvSpPr>
        <p:spPr>
          <a:xfrm>
            <a:off x="8946764" y="1083732"/>
            <a:ext cx="7914758" cy="1200329"/>
          </a:xfrm>
          <a:prstGeom prst="rect">
            <a:avLst/>
          </a:prstGeom>
          <a:noFill/>
        </p:spPr>
        <p:txBody>
          <a:bodyPr wrap="square" rtlCol="0">
            <a:spAutoFit/>
          </a:bodyPr>
          <a:lstStyle/>
          <a:p>
            <a:r>
              <a:rPr lang="en-GB" sz="2400" dirty="0">
                <a:solidFill>
                  <a:schemeClr val="bg1"/>
                </a:solidFill>
              </a:rPr>
              <a:t>Pulse oximetry permits non-invasive determination of oxyhaemoglobin saturation of  arterial blood (Sao</a:t>
            </a:r>
            <a:r>
              <a:rPr lang="en-GB" sz="2400" baseline="-25000" dirty="0">
                <a:solidFill>
                  <a:schemeClr val="bg1"/>
                </a:solidFill>
              </a:rPr>
              <a:t>2</a:t>
            </a:r>
            <a:r>
              <a:rPr lang="en-GB" sz="2400" dirty="0">
                <a:solidFill>
                  <a:schemeClr val="bg1"/>
                </a:solidFill>
              </a:rPr>
              <a:t>). It is a rapid, non-invasive, and inexpensive procedure.</a:t>
            </a:r>
          </a:p>
        </p:txBody>
      </p:sp>
      <p:sp>
        <p:nvSpPr>
          <p:cNvPr id="2" name="TextBox 1">
            <a:extLst>
              <a:ext uri="{FF2B5EF4-FFF2-40B4-BE49-F238E27FC236}">
                <a16:creationId xmlns:a16="http://schemas.microsoft.com/office/drawing/2014/main" id="{47CCDA3B-A624-2EBA-0A5C-FDE333F0319D}"/>
              </a:ext>
            </a:extLst>
          </p:cNvPr>
          <p:cNvSpPr txBox="1"/>
          <p:nvPr/>
        </p:nvSpPr>
        <p:spPr>
          <a:xfrm>
            <a:off x="9144000" y="3488267"/>
            <a:ext cx="7467600" cy="923330"/>
          </a:xfrm>
          <a:prstGeom prst="rect">
            <a:avLst/>
          </a:prstGeom>
          <a:noFill/>
        </p:spPr>
        <p:txBody>
          <a:bodyPr wrap="square" rtlCol="0">
            <a:spAutoFit/>
          </a:bodyPr>
          <a:lstStyle/>
          <a:p>
            <a:r>
              <a:rPr lang="en-GB" sz="5400" dirty="0">
                <a:solidFill>
                  <a:schemeClr val="bg1"/>
                </a:solidFill>
              </a:rPr>
              <a:t>The forgotten parameter!</a:t>
            </a:r>
          </a:p>
        </p:txBody>
      </p:sp>
    </p:spTree>
    <p:extLst>
      <p:ext uri="{BB962C8B-B14F-4D97-AF65-F5344CB8AC3E}">
        <p14:creationId xmlns:p14="http://schemas.microsoft.com/office/powerpoint/2010/main" val="4102536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CCF3EC81-85E5-345A-5F02-E008F367136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EF9CD21-BFC6-1654-A224-1B11EF87768E}"/>
              </a:ext>
            </a:extLst>
          </p:cNvPr>
          <p:cNvPicPr>
            <a:picLocks noChangeAspect="1"/>
          </p:cNvPicPr>
          <p:nvPr/>
        </p:nvPicPr>
        <p:blipFill>
          <a:blip r:embed="rId3"/>
          <a:stretch>
            <a:fillRect/>
          </a:stretch>
        </p:blipFill>
        <p:spPr>
          <a:xfrm>
            <a:off x="12544965" y="1847850"/>
            <a:ext cx="5140326" cy="3426884"/>
          </a:xfrm>
          <a:prstGeom prst="rect">
            <a:avLst/>
          </a:prstGeom>
        </p:spPr>
      </p:pic>
      <p:sp>
        <p:nvSpPr>
          <p:cNvPr id="3" name="Text 0">
            <a:extLst>
              <a:ext uri="{FF2B5EF4-FFF2-40B4-BE49-F238E27FC236}">
                <a16:creationId xmlns:a16="http://schemas.microsoft.com/office/drawing/2014/main" id="{2CE4B5AE-1BC4-7206-6857-D496640B0D04}"/>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264" normalizeH="0" baseline="0" noProof="0" dirty="0">
                <a:ln>
                  <a:noFill/>
                </a:ln>
                <a:solidFill>
                  <a:srgbClr val="F8F8F8"/>
                </a:solidFill>
                <a:effectLst/>
                <a:uLnTx/>
                <a:uFillTx/>
                <a:latin typeface="Arial" pitchFamily="34" charset="0"/>
                <a:ea typeface="Arial" pitchFamily="34" charset="-122"/>
                <a:cs typeface="Arial" pitchFamily="34" charset="-120"/>
              </a:rPr>
              <a:t>BRITISH CARDIOVASCULAR INTERVENTION SOCIETY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 1" descr="preencoded.png">
            <a:extLst>
              <a:ext uri="{FF2B5EF4-FFF2-40B4-BE49-F238E27FC236}">
                <a16:creationId xmlns:a16="http://schemas.microsoft.com/office/drawing/2014/main" id="{63EDDF4B-884E-8C6B-F1EC-E069B6A6E322}"/>
              </a:ext>
            </a:extLst>
          </p:cNvPr>
          <p:cNvPicPr>
            <a:picLocks noChangeAspect="1"/>
          </p:cNvPicPr>
          <p:nvPr/>
        </p:nvPicPr>
        <p:blipFill>
          <a:blip r:embed="rId4"/>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4666C3CF-5F21-E9D0-9C4A-BEFAC9F09FFE}"/>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Join the conversation using </a:t>
            </a:r>
            <a:r>
              <a:rPr kumimoji="0" lang="en-US" sz="1800" b="1" i="0" u="none" strike="noStrike" kern="1200" cap="none" spc="0" normalizeH="0" baseline="0" noProof="0" dirty="0">
                <a:ln>
                  <a:noFill/>
                </a:ln>
                <a:solidFill>
                  <a:srgbClr val="F8F8F8"/>
                </a:solidFill>
                <a:effectLst/>
                <a:uLnTx/>
                <a:uFillTx/>
                <a:latin typeface="Arial" pitchFamily="34" charset="0"/>
                <a:ea typeface="Arial" pitchFamily="34" charset="-122"/>
                <a:cs typeface="Arial" pitchFamily="34" charset="-120"/>
              </a:rPr>
              <a:t>#BCISAHP</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descr="A red and black logo&#10;&#10;AI-generated content may be incorrect.">
            <a:extLst>
              <a:ext uri="{FF2B5EF4-FFF2-40B4-BE49-F238E27FC236}">
                <a16:creationId xmlns:a16="http://schemas.microsoft.com/office/drawing/2014/main" id="{2BDC397E-5160-DC00-9306-86243008C964}"/>
              </a:ext>
            </a:extLst>
          </p:cNvPr>
          <p:cNvPicPr>
            <a:picLocks noChangeAspect="1"/>
          </p:cNvPicPr>
          <p:nvPr/>
        </p:nvPicPr>
        <p:blipFill>
          <a:blip r:embed="rId5"/>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F9384A8E-B6A9-8668-85B0-9158C3C9CD34}"/>
              </a:ext>
            </a:extLst>
          </p:cNvPr>
          <p:cNvSpPr txBox="1"/>
          <p:nvPr/>
        </p:nvSpPr>
        <p:spPr>
          <a:xfrm>
            <a:off x="8946764" y="1083732"/>
            <a:ext cx="7914758" cy="1200329"/>
          </a:xfrm>
          <a:prstGeom prst="rect">
            <a:avLst/>
          </a:prstGeom>
          <a:noFill/>
        </p:spPr>
        <p:txBody>
          <a:bodyPr wrap="square" rtlCol="0">
            <a:spAutoFit/>
          </a:bodyPr>
          <a:lstStyle/>
          <a:p>
            <a:r>
              <a:rPr lang="en-GB" sz="2400" dirty="0">
                <a:solidFill>
                  <a:schemeClr val="bg1"/>
                </a:solidFill>
              </a:rPr>
              <a:t>Pulse oximetry permits non-invasive determination of oxyhaemoglobin saturation of  arterial blood (Sao</a:t>
            </a:r>
            <a:r>
              <a:rPr lang="en-GB" sz="2400" baseline="-25000" dirty="0">
                <a:solidFill>
                  <a:schemeClr val="bg1"/>
                </a:solidFill>
              </a:rPr>
              <a:t>2</a:t>
            </a:r>
            <a:r>
              <a:rPr lang="en-GB" sz="2400" dirty="0">
                <a:solidFill>
                  <a:schemeClr val="bg1"/>
                </a:solidFill>
              </a:rPr>
              <a:t>). It is a rapid, non-invasive, and inexpensive procedure.</a:t>
            </a:r>
          </a:p>
        </p:txBody>
      </p:sp>
      <p:sp>
        <p:nvSpPr>
          <p:cNvPr id="6" name="TextBox 5">
            <a:extLst>
              <a:ext uri="{FF2B5EF4-FFF2-40B4-BE49-F238E27FC236}">
                <a16:creationId xmlns:a16="http://schemas.microsoft.com/office/drawing/2014/main" id="{23999EEC-C0B3-7F3A-F81A-AB460BE4DA9D}"/>
              </a:ext>
            </a:extLst>
          </p:cNvPr>
          <p:cNvSpPr txBox="1"/>
          <p:nvPr/>
        </p:nvSpPr>
        <p:spPr>
          <a:xfrm>
            <a:off x="1574800" y="2835633"/>
            <a:ext cx="5808133" cy="4401205"/>
          </a:xfrm>
          <a:prstGeom prst="rect">
            <a:avLst/>
          </a:prstGeom>
          <a:noFill/>
        </p:spPr>
        <p:txBody>
          <a:bodyPr wrap="square" rtlCol="0">
            <a:spAutoFit/>
          </a:bodyPr>
          <a:lstStyle/>
          <a:p>
            <a:r>
              <a:rPr lang="en-GB" sz="2800" dirty="0">
                <a:solidFill>
                  <a:schemeClr val="bg1"/>
                </a:solidFill>
              </a:rPr>
              <a:t>DON’T IGNORE the SATS!</a:t>
            </a:r>
          </a:p>
          <a:p>
            <a:endParaRPr lang="en-GB" sz="2800" dirty="0">
              <a:solidFill>
                <a:schemeClr val="bg1"/>
              </a:solidFill>
            </a:endParaRPr>
          </a:p>
          <a:p>
            <a:r>
              <a:rPr lang="en-GB" sz="2800" dirty="0">
                <a:solidFill>
                  <a:schemeClr val="bg1"/>
                </a:solidFill>
              </a:rPr>
              <a:t>Don’t assume the probe has dropped off!!</a:t>
            </a:r>
          </a:p>
          <a:p>
            <a:endParaRPr lang="en-GB" sz="2800" dirty="0">
              <a:solidFill>
                <a:schemeClr val="bg1"/>
              </a:solidFill>
            </a:endParaRPr>
          </a:p>
          <a:p>
            <a:r>
              <a:rPr lang="en-GB" sz="2800" dirty="0">
                <a:solidFill>
                  <a:schemeClr val="bg1"/>
                </a:solidFill>
              </a:rPr>
              <a:t>Hypoperfusion </a:t>
            </a:r>
          </a:p>
          <a:p>
            <a:endParaRPr lang="en-GB" sz="2800" dirty="0">
              <a:solidFill>
                <a:schemeClr val="bg1"/>
              </a:solidFill>
            </a:endParaRPr>
          </a:p>
          <a:p>
            <a:r>
              <a:rPr lang="en-GB" sz="2800" dirty="0">
                <a:solidFill>
                  <a:schemeClr val="bg1"/>
                </a:solidFill>
              </a:rPr>
              <a:t>Hypoxia / Respiratory arrest</a:t>
            </a:r>
          </a:p>
          <a:p>
            <a:endParaRPr lang="en-GB" sz="2800" dirty="0">
              <a:solidFill>
                <a:schemeClr val="bg1"/>
              </a:solidFill>
            </a:endParaRPr>
          </a:p>
          <a:p>
            <a:endParaRPr lang="en-GB" sz="2800" dirty="0">
              <a:solidFill>
                <a:schemeClr val="bg1"/>
              </a:solidFill>
            </a:endParaRPr>
          </a:p>
        </p:txBody>
      </p:sp>
      <p:pic>
        <p:nvPicPr>
          <p:cNvPr id="8" name="Picture 7">
            <a:extLst>
              <a:ext uri="{FF2B5EF4-FFF2-40B4-BE49-F238E27FC236}">
                <a16:creationId xmlns:a16="http://schemas.microsoft.com/office/drawing/2014/main" id="{379A507E-C6F0-FF5E-1D00-077B1075D5B2}"/>
              </a:ext>
            </a:extLst>
          </p:cNvPr>
          <p:cNvPicPr>
            <a:picLocks noChangeAspect="1"/>
          </p:cNvPicPr>
          <p:nvPr/>
        </p:nvPicPr>
        <p:blipFill>
          <a:blip r:embed="rId6"/>
          <a:stretch>
            <a:fillRect/>
          </a:stretch>
        </p:blipFill>
        <p:spPr>
          <a:xfrm>
            <a:off x="6333068" y="4719138"/>
            <a:ext cx="9973732" cy="5101017"/>
          </a:xfrm>
          <a:prstGeom prst="rect">
            <a:avLst/>
          </a:prstGeom>
        </p:spPr>
      </p:pic>
      <p:sp>
        <p:nvSpPr>
          <p:cNvPr id="9" name="Rectangle: Rounded Corners 8">
            <a:extLst>
              <a:ext uri="{FF2B5EF4-FFF2-40B4-BE49-F238E27FC236}">
                <a16:creationId xmlns:a16="http://schemas.microsoft.com/office/drawing/2014/main" id="{33A25924-74E8-DA3C-5FD7-525353F22F53}"/>
              </a:ext>
            </a:extLst>
          </p:cNvPr>
          <p:cNvSpPr/>
          <p:nvPr/>
        </p:nvSpPr>
        <p:spPr>
          <a:xfrm>
            <a:off x="1143000" y="3661529"/>
            <a:ext cx="13106400" cy="287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Takeaway</a:t>
            </a:r>
          </a:p>
          <a:p>
            <a:pPr algn="ctr"/>
            <a:r>
              <a:rPr lang="en-GB" sz="4800" dirty="0"/>
              <a:t>Don’t ignore the SATs probe, its an important indicator of hypoxia but also hypoperfusion</a:t>
            </a:r>
          </a:p>
        </p:txBody>
      </p:sp>
    </p:spTree>
    <p:extLst>
      <p:ext uri="{BB962C8B-B14F-4D97-AF65-F5344CB8AC3E}">
        <p14:creationId xmlns:p14="http://schemas.microsoft.com/office/powerpoint/2010/main" val="239124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E7940750-5D8C-2AA2-5638-E3A58997AFDA}"/>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A962BAF0-5193-8D0C-965E-747DCCE96D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82334ED0-CC7B-E9C7-4CD7-5E1271A44C0D}"/>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A45C4438-2C1C-06F7-43C5-209F82962AD0}"/>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2C46D899-15BA-D248-59F1-7D2EC855C56D}"/>
              </a:ext>
            </a:extLst>
          </p:cNvPr>
          <p:cNvPicPr>
            <a:picLocks noChangeAspect="1"/>
          </p:cNvPicPr>
          <p:nvPr/>
        </p:nvPicPr>
        <p:blipFill>
          <a:blip r:embed="rId4"/>
          <a:stretch>
            <a:fillRect/>
          </a:stretch>
        </p:blipFill>
        <p:spPr>
          <a:xfrm>
            <a:off x="1295400" y="608532"/>
            <a:ext cx="3921662" cy="764135"/>
          </a:xfrm>
          <a:prstGeom prst="rect">
            <a:avLst/>
          </a:prstGeom>
        </p:spPr>
      </p:pic>
      <p:sp>
        <p:nvSpPr>
          <p:cNvPr id="6" name="TextBox 5">
            <a:extLst>
              <a:ext uri="{FF2B5EF4-FFF2-40B4-BE49-F238E27FC236}">
                <a16:creationId xmlns:a16="http://schemas.microsoft.com/office/drawing/2014/main" id="{614327C1-B775-1FCF-7FCD-D0726909015B}"/>
              </a:ext>
            </a:extLst>
          </p:cNvPr>
          <p:cNvSpPr txBox="1"/>
          <p:nvPr/>
        </p:nvSpPr>
        <p:spPr>
          <a:xfrm>
            <a:off x="778403" y="2113659"/>
            <a:ext cx="15127356" cy="7171194"/>
          </a:xfrm>
          <a:prstGeom prst="rect">
            <a:avLst/>
          </a:prstGeom>
          <a:noFill/>
        </p:spPr>
        <p:txBody>
          <a:bodyPr wrap="square">
            <a:spAutoFit/>
          </a:bodyPr>
          <a:lstStyle>
            <a:lvl1pPr>
              <a:buNone/>
              <a:defRPr sz="3200" b="1">
                <a:solidFill>
                  <a:schemeClr val="bg1"/>
                </a:solidFill>
              </a:defRPr>
            </a:lvl1pPr>
            <a:lvl2pPr lvl="1"/>
          </a:lstStyle>
          <a:p>
            <a:r>
              <a:rPr lang="en-GB" sz="2800" dirty="0"/>
              <a:t>Balloon inflation creates a controlled ischaemic event</a:t>
            </a:r>
          </a:p>
          <a:p>
            <a:r>
              <a:rPr lang="en-GB" sz="2800" dirty="0"/>
              <a:t>Predictable changes in </a:t>
            </a:r>
            <a:r>
              <a:rPr lang="en-GB" sz="2800" dirty="0" err="1"/>
              <a:t>haemodynamics</a:t>
            </a:r>
            <a:r>
              <a:rPr lang="en-GB" sz="2800" dirty="0"/>
              <a:t> (↑ LVEDP, ↓ BP, reflex ↑ HR)</a:t>
            </a:r>
          </a:p>
          <a:p>
            <a:r>
              <a:rPr lang="en-GB" sz="2800" dirty="0"/>
              <a:t>Rapid, territory‑specific ECG changes (ST elevation, reciprocal depression, conduction delay)</a:t>
            </a:r>
          </a:p>
          <a:p>
            <a:r>
              <a:rPr lang="en-GB" sz="2800" dirty="0"/>
              <a:t>🔹 The heart’s response tells you how well the patient is coping</a:t>
            </a:r>
          </a:p>
          <a:p>
            <a:r>
              <a:rPr lang="en-GB" sz="2800" dirty="0"/>
              <a:t>LVEDP rise = early marker of impaired relaxation</a:t>
            </a:r>
          </a:p>
          <a:p>
            <a:r>
              <a:rPr lang="en-GB" sz="2800" dirty="0"/>
              <a:t>Reflex tachycardia = intact baroreflex compensation</a:t>
            </a:r>
          </a:p>
          <a:p>
            <a:r>
              <a:rPr lang="en-GB" sz="2800" dirty="0"/>
              <a:t>Hypotension or bradyarrhythmia = poor tolerance → shorten inflation</a:t>
            </a:r>
          </a:p>
          <a:p>
            <a:r>
              <a:rPr lang="en-GB" sz="2800" dirty="0"/>
              <a:t>🔹 Deflation and reperfusion should normalise physiology quickly</a:t>
            </a:r>
          </a:p>
          <a:p>
            <a:r>
              <a:rPr lang="en-GB" sz="2800" dirty="0"/>
              <a:t>ST segments fall</a:t>
            </a:r>
          </a:p>
          <a:p>
            <a:r>
              <a:rPr lang="en-GB" sz="2800" dirty="0"/>
              <a:t>LVEDP returns to baseline</a:t>
            </a:r>
          </a:p>
          <a:p>
            <a:r>
              <a:rPr lang="en-GB" sz="2800" dirty="0"/>
              <a:t>HR stabilises</a:t>
            </a:r>
          </a:p>
          <a:p>
            <a:r>
              <a:rPr lang="en-GB" sz="2800" dirty="0"/>
              <a:t>Delayed recovery suggests microvascular obstruction or no‑reflow</a:t>
            </a:r>
          </a:p>
          <a:p>
            <a:r>
              <a:rPr lang="en-GB" sz="2800" dirty="0"/>
              <a:t>🔹 ECG + </a:t>
            </a:r>
            <a:r>
              <a:rPr lang="en-GB" sz="2800" dirty="0" err="1"/>
              <a:t>haemodynamics</a:t>
            </a:r>
            <a:r>
              <a:rPr lang="en-GB" sz="2800" dirty="0"/>
              <a:t> = real‑time feedback</a:t>
            </a:r>
          </a:p>
          <a:p>
            <a:r>
              <a:rPr lang="en-GB" sz="2800" dirty="0"/>
              <a:t>Together they guide safe inflation duration, timing of deflation, and assessment of reperfusion quality</a:t>
            </a:r>
          </a:p>
          <a:p>
            <a:r>
              <a:rPr lang="en-GB" sz="2800" dirty="0"/>
              <a:t>They remain the most immediate, sensitive indicators of procedural success</a:t>
            </a:r>
          </a:p>
        </p:txBody>
      </p:sp>
      <p:pic>
        <p:nvPicPr>
          <p:cNvPr id="1025" name="Picture 1">
            <a:extLst>
              <a:ext uri="{FF2B5EF4-FFF2-40B4-BE49-F238E27FC236}">
                <a16:creationId xmlns:a16="http://schemas.microsoft.com/office/drawing/2014/main" id="{1ABF95BF-7343-061F-E58D-6684A2C89D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56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41B4CE52-9897-008E-6528-908230B17F9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E17D4797-1906-D309-1A59-CC629A4367C3}"/>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EDF0E1BF-F789-4B05-C3F6-4DFA061FB79D}"/>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8409A5DA-DBEE-5A54-6C9E-9CC7A253F4F4}"/>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CB9C16D-E0D4-16AF-4E9F-EB44DE9DD8A8}"/>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2050" name="Picture 1">
            <a:extLst>
              <a:ext uri="{FF2B5EF4-FFF2-40B4-BE49-F238E27FC236}">
                <a16:creationId xmlns:a16="http://schemas.microsoft.com/office/drawing/2014/main" id="{E74E9B94-7C66-4238-3AA5-D7E731285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6B52730-4DEE-A513-1056-104C2C3DD616}"/>
              </a:ext>
            </a:extLst>
          </p:cNvPr>
          <p:cNvSpPr txBox="1"/>
          <p:nvPr/>
        </p:nvSpPr>
        <p:spPr>
          <a:xfrm>
            <a:off x="1143000" y="2859500"/>
            <a:ext cx="14521069" cy="5632311"/>
          </a:xfrm>
          <a:prstGeom prst="rect">
            <a:avLst/>
          </a:prstGeom>
          <a:noFill/>
        </p:spPr>
        <p:txBody>
          <a:bodyPr wrap="square">
            <a:spAutoFit/>
          </a:bodyPr>
          <a:lstStyle/>
          <a:p>
            <a:r>
              <a:rPr lang="en-GB" sz="4000" dirty="0">
                <a:solidFill>
                  <a:schemeClr val="bg1"/>
                </a:solidFill>
              </a:rPr>
              <a:t>Take‑Home Message</a:t>
            </a:r>
          </a:p>
          <a:p>
            <a:endParaRPr lang="en-GB" sz="4000" dirty="0">
              <a:solidFill>
                <a:schemeClr val="bg1"/>
              </a:solidFill>
            </a:endParaRPr>
          </a:p>
          <a:p>
            <a:r>
              <a:rPr lang="en-GB" sz="4000" dirty="0">
                <a:solidFill>
                  <a:schemeClr val="bg1"/>
                </a:solidFill>
              </a:rPr>
              <a:t>PCI gives you a live window into coronary physiology. We can consider the ECG and haemodynamic information more widely.</a:t>
            </a:r>
          </a:p>
          <a:p>
            <a:r>
              <a:rPr lang="en-GB" sz="4000" dirty="0">
                <a:solidFill>
                  <a:schemeClr val="bg1"/>
                </a:solidFill>
              </a:rPr>
              <a:t>The connection between the cellular and macro effects of acute balloon induced ischaemia is often immediate and can provide greater insights into the safety and likely outcome of PCI cases. We should continue to look for any changes in these measures to ensure safe and effective PCI. </a:t>
            </a:r>
          </a:p>
        </p:txBody>
      </p:sp>
    </p:spTree>
    <p:extLst>
      <p:ext uri="{BB962C8B-B14F-4D97-AF65-F5344CB8AC3E}">
        <p14:creationId xmlns:p14="http://schemas.microsoft.com/office/powerpoint/2010/main" val="2690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3200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accel="3200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 6">
    <p:bg>
      <p:bgPr>
        <a:solidFill>
          <a:srgbClr val="030D27"/>
        </a:solidFill>
        <a:effectLst/>
      </p:bgPr>
    </p:bg>
    <p:spTree>
      <p:nvGrpSpPr>
        <p:cNvPr id="1" name=""/>
        <p:cNvGrpSpPr/>
        <p:nvPr/>
      </p:nvGrpSpPr>
      <p:grpSpPr>
        <a:xfrm>
          <a:off x="0" y="0"/>
          <a:ext cx="0" cy="0"/>
          <a:chOff x="0" y="0"/>
          <a:chExt cx="0" cy="0"/>
        </a:xfrm>
      </p:grpSpPr>
      <p:sp>
        <p:nvSpPr>
          <p:cNvPr id="2" name="Text 0"/>
          <p:cNvSpPr/>
          <p:nvPr/>
        </p:nvSpPr>
        <p:spPr>
          <a:xfrm>
            <a:off x="6323230" y="4202202"/>
            <a:ext cx="5182106" cy="1228725"/>
          </a:xfrm>
          <a:prstGeom prst="rect">
            <a:avLst/>
          </a:prstGeom>
          <a:noFill/>
          <a:ln/>
        </p:spPr>
        <p:txBody>
          <a:bodyPr wrap="square" lIns="25400" tIns="25400" rIns="25400" bIns="25400" rtlCol="0" anchor="t">
            <a:normAutofit lnSpcReduction="10000"/>
          </a:bodyPr>
          <a:lstStyle/>
          <a:p>
            <a:pPr marL="0" indent="0" algn="ctr">
              <a:buNone/>
            </a:pPr>
            <a:r>
              <a:rPr lang="en-US" sz="8100" b="1" kern="0" spc="-81" dirty="0">
                <a:solidFill>
                  <a:srgbClr val="F8F8F8"/>
                </a:solidFill>
                <a:latin typeface="Arial" pitchFamily="34" charset="0"/>
                <a:ea typeface="Arial" pitchFamily="34" charset="-122"/>
                <a:cs typeface="Arial" pitchFamily="34" charset="-120"/>
              </a:rPr>
              <a:t>Thank you</a:t>
            </a:r>
            <a:endParaRPr lang="en-US" sz="8100" dirty="0"/>
          </a:p>
        </p:txBody>
      </p:sp>
      <p:pic>
        <p:nvPicPr>
          <p:cNvPr id="5" name="Image 0" descr="preencoded.png"/>
          <p:cNvPicPr>
            <a:picLocks noChangeAspect="1"/>
          </p:cNvPicPr>
          <p:nvPr/>
        </p:nvPicPr>
        <p:blipFill>
          <a:blip r:embed="rId3"/>
          <a:stretch>
            <a:fillRect/>
          </a:stretch>
        </p:blipFill>
        <p:spPr>
          <a:xfrm>
            <a:off x="6380262" y="5986463"/>
            <a:ext cx="419100" cy="419100"/>
          </a:xfrm>
          <a:prstGeom prst="rect">
            <a:avLst/>
          </a:prstGeom>
        </p:spPr>
      </p:pic>
      <p:sp>
        <p:nvSpPr>
          <p:cNvPr id="6" name="Text 3"/>
          <p:cNvSpPr/>
          <p:nvPr/>
        </p:nvSpPr>
        <p:spPr>
          <a:xfrm>
            <a:off x="6323230" y="5972176"/>
            <a:ext cx="5451411"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8F8F8"/>
                </a:solidFill>
                <a:latin typeface="Arial" pitchFamily="34" charset="0"/>
                <a:ea typeface="Arial" pitchFamily="34" charset="-122"/>
                <a:cs typeface="Arial" pitchFamily="34" charset="-120"/>
              </a:rPr>
              <a:t>Join the conversation using #BCISAHP</a:t>
            </a:r>
            <a:endParaRPr lang="en-US" sz="2250" dirty="0"/>
          </a:p>
        </p:txBody>
      </p:sp>
      <p:pic>
        <p:nvPicPr>
          <p:cNvPr id="8" name="Picture 7">
            <a:extLst>
              <a:ext uri="{FF2B5EF4-FFF2-40B4-BE49-F238E27FC236}">
                <a16:creationId xmlns:a16="http://schemas.microsoft.com/office/drawing/2014/main" id="{7D3AD1D9-2F73-73C6-B73F-7A7A318381EF}"/>
              </a:ext>
            </a:extLst>
          </p:cNvPr>
          <p:cNvPicPr>
            <a:picLocks noChangeAspect="1"/>
          </p:cNvPicPr>
          <p:nvPr/>
        </p:nvPicPr>
        <p:blipFill>
          <a:blip r:embed="rId4"/>
          <a:stretch>
            <a:fillRect/>
          </a:stretch>
        </p:blipFill>
        <p:spPr>
          <a:xfrm>
            <a:off x="5573070" y="2438638"/>
            <a:ext cx="6682427" cy="13020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sp>
        <p:nvSpPr>
          <p:cNvPr id="4" name="Text 1"/>
          <p:cNvSpPr/>
          <p:nvPr/>
        </p:nvSpPr>
        <p:spPr>
          <a:xfrm>
            <a:off x="1143000" y="2724150"/>
            <a:ext cx="17602200" cy="742950"/>
          </a:xfrm>
          <a:prstGeom prst="rect">
            <a:avLst/>
          </a:prstGeom>
          <a:noFill/>
          <a:ln/>
        </p:spPr>
        <p:txBody>
          <a:bodyPr wrap="square" lIns="25400" tIns="25400" rIns="25400" bIns="25400" rtlCol="0" anchor="t">
            <a:normAutofit lnSpcReduction="10000"/>
          </a:bodyPr>
          <a:lstStyle/>
          <a:p>
            <a:pPr marL="0" indent="0" algn="l">
              <a:buNone/>
            </a:pPr>
            <a:r>
              <a:rPr lang="en-US" sz="4800" b="1" dirty="0">
                <a:solidFill>
                  <a:srgbClr val="F8F8F8"/>
                </a:solidFill>
                <a:latin typeface="Arial" pitchFamily="34" charset="0"/>
                <a:ea typeface="Arial" pitchFamily="34" charset="-122"/>
                <a:cs typeface="Arial" pitchFamily="34" charset="-120"/>
              </a:rPr>
              <a:t>Declaration of Interests</a:t>
            </a:r>
            <a:endParaRPr lang="en-US" sz="4800" dirty="0"/>
          </a:p>
        </p:txBody>
      </p:sp>
      <p:sp>
        <p:nvSpPr>
          <p:cNvPr id="5" name="Shape 2"/>
          <p:cNvSpPr/>
          <p:nvPr/>
        </p:nvSpPr>
        <p:spPr>
          <a:xfrm>
            <a:off x="1143000" y="3581400"/>
            <a:ext cx="914400" cy="57150"/>
          </a:xfrm>
          <a:prstGeom prst="rect">
            <a:avLst/>
          </a:prstGeom>
          <a:solidFill>
            <a:srgbClr val="D0021B"/>
          </a:solidFill>
          <a:ln/>
        </p:spPr>
        <p:txBody>
          <a:bodyPr/>
          <a:lstStyle/>
          <a:p>
            <a:endParaRPr lang="en-GB"/>
          </a:p>
        </p:txBody>
      </p:sp>
      <p:sp>
        <p:nvSpPr>
          <p:cNvPr id="7" name="Shape 4"/>
          <p:cNvSpPr/>
          <p:nvPr/>
        </p:nvSpPr>
        <p:spPr>
          <a:xfrm>
            <a:off x="1143000" y="4991100"/>
            <a:ext cx="152400" cy="152400"/>
          </a:xfrm>
          <a:prstGeom prst="rect">
            <a:avLst/>
          </a:prstGeom>
          <a:solidFill>
            <a:srgbClr val="D0021B"/>
          </a:solidFill>
          <a:ln/>
        </p:spPr>
        <p:txBody>
          <a:bodyPr/>
          <a:lstStyle/>
          <a:p>
            <a:endParaRPr lang="en-GB"/>
          </a:p>
        </p:txBody>
      </p:sp>
      <p:sp>
        <p:nvSpPr>
          <p:cNvPr id="8" name="Text 5"/>
          <p:cNvSpPr/>
          <p:nvPr/>
        </p:nvSpPr>
        <p:spPr>
          <a:xfrm>
            <a:off x="1524000" y="4838700"/>
            <a:ext cx="7384837" cy="533400"/>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r>
              <a:rPr lang="en-US" sz="3000" b="1" dirty="0">
                <a:solidFill>
                  <a:srgbClr val="F8F8F8"/>
                </a:solidFill>
                <a:latin typeface="Arial" pitchFamily="34" charset="0"/>
                <a:ea typeface="Arial" pitchFamily="34" charset="-122"/>
                <a:cs typeface="Arial" pitchFamily="34" charset="-120"/>
              </a:rPr>
              <a:t>I have no conflicts of interest to declare.</a:t>
            </a:r>
            <a:endParaRPr lang="en-US" sz="3000" dirty="0"/>
          </a:p>
        </p:txBody>
      </p:sp>
      <p:pic>
        <p:nvPicPr>
          <p:cNvPr id="11" name="Image 1" descr="preencoded.png"/>
          <p:cNvPicPr>
            <a:picLocks noChangeAspect="1"/>
          </p:cNvPicPr>
          <p:nvPr/>
        </p:nvPicPr>
        <p:blipFill>
          <a:blip r:embed="rId3"/>
          <a:stretch>
            <a:fillRect/>
          </a:stretch>
        </p:blipFill>
        <p:spPr>
          <a:xfrm>
            <a:off x="12904143" y="9334500"/>
            <a:ext cx="381000" cy="381000"/>
          </a:xfrm>
          <a:prstGeom prst="rect">
            <a:avLst/>
          </a:prstGeom>
        </p:spPr>
      </p:pic>
      <p:sp>
        <p:nvSpPr>
          <p:cNvPr id="12" name="Text 8"/>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2" name="Picture 1">
            <a:extLst>
              <a:ext uri="{FF2B5EF4-FFF2-40B4-BE49-F238E27FC236}">
                <a16:creationId xmlns:a16="http://schemas.microsoft.com/office/drawing/2014/main" id="{FA3F03CF-7225-11D2-FBBB-2DFCC862D368}"/>
              </a:ext>
            </a:extLst>
          </p:cNvPr>
          <p:cNvPicPr>
            <a:picLocks noChangeAspect="1"/>
          </p:cNvPicPr>
          <p:nvPr/>
        </p:nvPicPr>
        <p:blipFill>
          <a:blip r:embed="rId5"/>
          <a:stretch>
            <a:fillRect/>
          </a:stretch>
        </p:blipFill>
        <p:spPr>
          <a:xfrm>
            <a:off x="9113638" y="4013834"/>
            <a:ext cx="8571653" cy="482155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sp>
        <p:nvSpPr>
          <p:cNvPr id="8" name="Text 5"/>
          <p:cNvSpPr/>
          <p:nvPr/>
        </p:nvSpPr>
        <p:spPr>
          <a:xfrm>
            <a:off x="1524000" y="4838700"/>
            <a:ext cx="7384837" cy="533400"/>
          </a:xfrm>
          <a:prstGeom prst="rect">
            <a:avLst/>
          </a:prstGeom>
          <a:noFill/>
          <a:ln/>
        </p:spPr>
        <p:txBody>
          <a:bodyPr wrap="square" lIns="25400" tIns="25400" rIns="25400" bIns="25400" rtlCol="0" anchor="t">
            <a:normAutofit fontScale="92500" lnSpcReduction="10000"/>
          </a:bodyPr>
          <a:lstStyle/>
          <a:p>
            <a:pPr marL="0" indent="0" algn="l">
              <a:lnSpc>
                <a:spcPct val="130000"/>
              </a:lnSpc>
              <a:buNone/>
            </a:pPr>
            <a:endParaRPr lang="en-US" sz="3000" dirty="0"/>
          </a:p>
        </p:txBody>
      </p:sp>
      <p:pic>
        <p:nvPicPr>
          <p:cNvPr id="11" name="Image 1" descr="preencoded.png"/>
          <p:cNvPicPr>
            <a:picLocks noChangeAspect="1"/>
          </p:cNvPicPr>
          <p:nvPr/>
        </p:nvPicPr>
        <p:blipFill>
          <a:blip r:embed="rId3"/>
          <a:stretch>
            <a:fillRect/>
          </a:stretch>
        </p:blipFill>
        <p:spPr>
          <a:xfrm>
            <a:off x="12904143" y="9334500"/>
            <a:ext cx="381000" cy="381000"/>
          </a:xfrm>
          <a:prstGeom prst="rect">
            <a:avLst/>
          </a:prstGeom>
        </p:spPr>
      </p:pic>
      <p:sp>
        <p:nvSpPr>
          <p:cNvPr id="12" name="Text 8"/>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TextBox 1">
            <a:extLst>
              <a:ext uri="{FF2B5EF4-FFF2-40B4-BE49-F238E27FC236}">
                <a16:creationId xmlns:a16="http://schemas.microsoft.com/office/drawing/2014/main" id="{01BBBB70-DB32-F520-402E-E38E2EE22BD3}"/>
              </a:ext>
            </a:extLst>
          </p:cNvPr>
          <p:cNvSpPr txBox="1"/>
          <p:nvPr/>
        </p:nvSpPr>
        <p:spPr>
          <a:xfrm>
            <a:off x="1143000" y="2549235"/>
            <a:ext cx="8541327" cy="6186309"/>
          </a:xfrm>
          <a:prstGeom prst="rect">
            <a:avLst/>
          </a:prstGeom>
          <a:noFill/>
        </p:spPr>
        <p:txBody>
          <a:bodyPr wrap="square" rtlCol="0">
            <a:spAutoFit/>
          </a:bodyPr>
          <a:lstStyle/>
          <a:p>
            <a:r>
              <a:rPr lang="en-GB" sz="3600" dirty="0">
                <a:solidFill>
                  <a:schemeClr val="bg1"/>
                </a:solidFill>
              </a:rPr>
              <a:t>Changes During Balloon Inflation</a:t>
            </a:r>
          </a:p>
          <a:p>
            <a:endParaRPr lang="en-GB" sz="3600" dirty="0">
              <a:solidFill>
                <a:schemeClr val="bg1"/>
              </a:solidFill>
            </a:endParaRPr>
          </a:p>
          <a:p>
            <a:r>
              <a:rPr lang="en-GB" sz="3600" dirty="0">
                <a:solidFill>
                  <a:schemeClr val="bg1"/>
                </a:solidFill>
              </a:rPr>
              <a:t>Balloon inflation occludes the coronary artery, producing acute ischemia. Key haemodynamic changes occur during and immediately after occlusion.</a:t>
            </a:r>
          </a:p>
          <a:p>
            <a:endParaRPr lang="en-GB" sz="3600" dirty="0">
              <a:solidFill>
                <a:schemeClr val="bg1"/>
              </a:solidFill>
            </a:endParaRPr>
          </a:p>
          <a:p>
            <a:r>
              <a:rPr lang="en-GB" sz="3600" dirty="0">
                <a:solidFill>
                  <a:schemeClr val="bg1"/>
                </a:solidFill>
              </a:rPr>
              <a:t>By understanding these changes more fully we can respond earlier to changes and adapt the procedure to improve outcomes.</a:t>
            </a:r>
          </a:p>
          <a:p>
            <a:endParaRPr lang="en-GB" sz="3600" dirty="0">
              <a:solidFill>
                <a:schemeClr val="bg1"/>
              </a:solidFill>
            </a:endParaRPr>
          </a:p>
        </p:txBody>
      </p:sp>
      <p:pic>
        <p:nvPicPr>
          <p:cNvPr id="6" name="Picture 5">
            <a:extLst>
              <a:ext uri="{FF2B5EF4-FFF2-40B4-BE49-F238E27FC236}">
                <a16:creationId xmlns:a16="http://schemas.microsoft.com/office/drawing/2014/main" id="{20107C9C-1A56-2C2C-14EB-350179667CD0}"/>
              </a:ext>
            </a:extLst>
          </p:cNvPr>
          <p:cNvPicPr>
            <a:picLocks noChangeAspect="1"/>
          </p:cNvPicPr>
          <p:nvPr/>
        </p:nvPicPr>
        <p:blipFill>
          <a:blip r:embed="rId5"/>
          <a:stretch>
            <a:fillRect/>
          </a:stretch>
        </p:blipFill>
        <p:spPr>
          <a:xfrm>
            <a:off x="10065291" y="4362450"/>
            <a:ext cx="7620000" cy="4286250"/>
          </a:xfrm>
          <a:prstGeom prst="rect">
            <a:avLst/>
          </a:prstGeom>
        </p:spPr>
      </p:pic>
    </p:spTree>
    <p:extLst>
      <p:ext uri="{BB962C8B-B14F-4D97-AF65-F5344CB8AC3E}">
        <p14:creationId xmlns:p14="http://schemas.microsoft.com/office/powerpoint/2010/main" val="1148846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Rectangle: Rounded Corners 1">
            <a:extLst>
              <a:ext uri="{FF2B5EF4-FFF2-40B4-BE49-F238E27FC236}">
                <a16:creationId xmlns:a16="http://schemas.microsoft.com/office/drawing/2014/main" id="{711FB7F1-89A5-F44C-B2DE-73A5B4835AAB}"/>
              </a:ext>
            </a:extLst>
          </p:cNvPr>
          <p:cNvSpPr/>
          <p:nvPr/>
        </p:nvSpPr>
        <p:spPr>
          <a:xfrm>
            <a:off x="-218187" y="1890461"/>
            <a:ext cx="16647224" cy="15022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 Coronary blood flow → immediate ischemia</a:t>
            </a:r>
          </a:p>
        </p:txBody>
      </p:sp>
      <p:sp>
        <p:nvSpPr>
          <p:cNvPr id="4" name="Rectangle: Rounded Corners 3">
            <a:extLst>
              <a:ext uri="{FF2B5EF4-FFF2-40B4-BE49-F238E27FC236}">
                <a16:creationId xmlns:a16="http://schemas.microsoft.com/office/drawing/2014/main" id="{E156F9AF-BBA7-EBE6-0299-4D8C8851D7CF}"/>
              </a:ext>
            </a:extLst>
          </p:cNvPr>
          <p:cNvSpPr/>
          <p:nvPr/>
        </p:nvSpPr>
        <p:spPr>
          <a:xfrm>
            <a:off x="-218187" y="8446797"/>
            <a:ext cx="16647224" cy="15022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 Pulse Oximetry</a:t>
            </a:r>
          </a:p>
        </p:txBody>
      </p:sp>
      <p:sp>
        <p:nvSpPr>
          <p:cNvPr id="5" name="Rectangle: Rounded Corners 4">
            <a:extLst>
              <a:ext uri="{FF2B5EF4-FFF2-40B4-BE49-F238E27FC236}">
                <a16:creationId xmlns:a16="http://schemas.microsoft.com/office/drawing/2014/main" id="{B0A36413-4BEF-1156-F834-A70D597DFD48}"/>
              </a:ext>
            </a:extLst>
          </p:cNvPr>
          <p:cNvSpPr/>
          <p:nvPr/>
        </p:nvSpPr>
        <p:spPr>
          <a:xfrm>
            <a:off x="-221054" y="3513950"/>
            <a:ext cx="16647224" cy="1502231"/>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800" dirty="0"/>
              <a:t>↑ LVEDP due to impaired relaxation and rising filling pressures </a:t>
            </a:r>
          </a:p>
        </p:txBody>
      </p:sp>
      <p:sp>
        <p:nvSpPr>
          <p:cNvPr id="7" name="Rectangle: Rounded Corners 6">
            <a:extLst>
              <a:ext uri="{FF2B5EF4-FFF2-40B4-BE49-F238E27FC236}">
                <a16:creationId xmlns:a16="http://schemas.microsoft.com/office/drawing/2014/main" id="{D388313C-7F2A-68B4-7948-9442A31378F4}"/>
              </a:ext>
            </a:extLst>
          </p:cNvPr>
          <p:cNvSpPr/>
          <p:nvPr/>
        </p:nvSpPr>
        <p:spPr>
          <a:xfrm>
            <a:off x="-223923" y="5160341"/>
            <a:ext cx="16647224" cy="150223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 Systolic blood pressure in some patients due to reduced stroke volume (ischemia‑induced LV dysfunction)</a:t>
            </a:r>
          </a:p>
        </p:txBody>
      </p:sp>
      <p:sp>
        <p:nvSpPr>
          <p:cNvPr id="8" name="Rectangle: Rounded Corners 7">
            <a:extLst>
              <a:ext uri="{FF2B5EF4-FFF2-40B4-BE49-F238E27FC236}">
                <a16:creationId xmlns:a16="http://schemas.microsoft.com/office/drawing/2014/main" id="{9FCA731E-215B-1786-98C7-6C0ADC4D6333}"/>
              </a:ext>
            </a:extLst>
          </p:cNvPr>
          <p:cNvSpPr/>
          <p:nvPr/>
        </p:nvSpPr>
        <p:spPr>
          <a:xfrm>
            <a:off x="-223923" y="6803569"/>
            <a:ext cx="16647224" cy="1502231"/>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 Heart rate </a:t>
            </a:r>
          </a:p>
        </p:txBody>
      </p:sp>
    </p:spTree>
    <p:extLst>
      <p:ext uri="{BB962C8B-B14F-4D97-AF65-F5344CB8AC3E}">
        <p14:creationId xmlns:p14="http://schemas.microsoft.com/office/powerpoint/2010/main" val="419711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5C53BF20-500B-2E03-C754-4F5308400AA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879DAC0-F5A5-71D6-3E12-931A880B7433}"/>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E16EA712-944A-FB4A-B9D7-DC2DF3D40554}"/>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D8A42C84-BCEC-74A6-79DA-268D29BC2787}"/>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8753771E-80E3-E0E6-1C97-C636E701624D}"/>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2548ECC7-430A-C969-BBB4-DED76C5D07FC}"/>
              </a:ext>
            </a:extLst>
          </p:cNvPr>
          <p:cNvSpPr txBox="1"/>
          <p:nvPr/>
        </p:nvSpPr>
        <p:spPr>
          <a:xfrm>
            <a:off x="466716" y="2142678"/>
            <a:ext cx="7593552" cy="6001643"/>
          </a:xfrm>
          <a:prstGeom prst="rect">
            <a:avLst/>
          </a:prstGeom>
          <a:noFill/>
        </p:spPr>
        <p:txBody>
          <a:bodyPr wrap="square">
            <a:spAutoFit/>
          </a:bodyPr>
          <a:lstStyle>
            <a:lvl1pPr>
              <a:buNone/>
              <a:defRPr sz="3200" b="1">
                <a:solidFill>
                  <a:schemeClr val="bg1"/>
                </a:solidFill>
              </a:defRPr>
            </a:lvl1pPr>
          </a:lstStyle>
          <a:p>
            <a:r>
              <a:rPr lang="en-GB" sz="2400" dirty="0"/>
              <a:t>Studies show that within seconds of inflation, the following ECG changes may occur:</a:t>
            </a:r>
          </a:p>
          <a:p>
            <a:endParaRPr lang="en-GB" sz="2400" dirty="0"/>
          </a:p>
          <a:p>
            <a:pPr marL="457200" indent="-457200">
              <a:buFont typeface="Arial" panose="020B0604020202020204" pitchFamily="34" charset="0"/>
              <a:buChar char="•"/>
            </a:pPr>
            <a:r>
              <a:rPr lang="en-GB" sz="2400" dirty="0"/>
              <a:t>ST‑segment elevation in the territory of the occluded </a:t>
            </a:r>
            <a:r>
              <a:rPr lang="en-GB" sz="2400" dirty="0" err="1"/>
              <a:t>arter</a:t>
            </a:r>
            <a:endParaRPr lang="en-GB" sz="2400" dirty="0"/>
          </a:p>
          <a:p>
            <a:pPr marL="457200" indent="-457200">
              <a:buFont typeface="Arial" panose="020B0604020202020204" pitchFamily="34" charset="0"/>
              <a:buChar char="•"/>
            </a:pPr>
            <a:r>
              <a:rPr lang="en-GB" sz="2400" dirty="0"/>
              <a:t>Reciprocal ST depression in opposing leads T‑wave peaking or inversion</a:t>
            </a:r>
          </a:p>
          <a:p>
            <a:pPr marL="457200" indent="-457200">
              <a:buFont typeface="Arial" panose="020B0604020202020204" pitchFamily="34" charset="0"/>
              <a:buChar char="•"/>
            </a:pPr>
            <a:r>
              <a:rPr lang="en-GB" sz="2400" dirty="0"/>
              <a:t>QRS widening due to conduction delay in ischemic myocardium</a:t>
            </a:r>
          </a:p>
          <a:p>
            <a:pPr marL="457200" indent="-457200">
              <a:buFont typeface="Arial" panose="020B0604020202020204" pitchFamily="34" charset="0"/>
              <a:buChar char="•"/>
            </a:pPr>
            <a:r>
              <a:rPr lang="en-GB" sz="2400" dirty="0"/>
              <a:t>Wide distribution of changes seen in studies when the </a:t>
            </a:r>
            <a:r>
              <a:rPr lang="en-GB" sz="2400" dirty="0" err="1"/>
              <a:t>LCx</a:t>
            </a:r>
            <a:r>
              <a:rPr lang="en-GB" sz="2400" dirty="0"/>
              <a:t> is occluded – probably reflects the </a:t>
            </a:r>
            <a:r>
              <a:rPr lang="en-GB" sz="2400" dirty="0">
                <a:hlinkClick r:id="rId5">
                  <a:extLst>
                    <a:ext uri="{A12FA001-AC4F-418D-AE19-62706E023703}">
                      <ahyp:hlinkClr xmlns:ahyp="http://schemas.microsoft.com/office/drawing/2018/hyperlinkcolor" val="tx"/>
                    </a:ext>
                  </a:extLst>
                </a:hlinkClick>
              </a:rPr>
              <a:t>anatomy</a:t>
            </a:r>
            <a:r>
              <a:rPr lang="en-GB" sz="2400" dirty="0"/>
              <a:t> of the </a:t>
            </a:r>
            <a:r>
              <a:rPr lang="en-GB" sz="2400" dirty="0" err="1"/>
              <a:t>LCx</a:t>
            </a:r>
            <a:r>
              <a:rPr lang="en-GB" sz="2400" dirty="0"/>
              <a:t> artery and its side branches.</a:t>
            </a:r>
          </a:p>
          <a:p>
            <a:pPr marL="457200" indent="-457200">
              <a:buFont typeface="Arial" panose="020B0604020202020204" pitchFamily="34" charset="0"/>
              <a:buChar char="•"/>
            </a:pPr>
            <a:r>
              <a:rPr lang="en-GB" sz="2400" dirty="0"/>
              <a:t>Time to reach maximal ΔST was 20–111 s (mean 67 s) and time to reach maximal ΔT was 23–111 s (mean 66 s).</a:t>
            </a:r>
          </a:p>
          <a:p>
            <a:endParaRPr lang="en-GB" sz="2400" dirty="0"/>
          </a:p>
        </p:txBody>
      </p:sp>
      <p:sp>
        <p:nvSpPr>
          <p:cNvPr id="4" name="TextBox 3">
            <a:extLst>
              <a:ext uri="{FF2B5EF4-FFF2-40B4-BE49-F238E27FC236}">
                <a16:creationId xmlns:a16="http://schemas.microsoft.com/office/drawing/2014/main" id="{2C658B6D-A3BB-CB00-9057-159DB3B134A3}"/>
              </a:ext>
            </a:extLst>
          </p:cNvPr>
          <p:cNvSpPr txBox="1"/>
          <p:nvPr/>
        </p:nvSpPr>
        <p:spPr>
          <a:xfrm>
            <a:off x="585421" y="9037983"/>
            <a:ext cx="7796580" cy="646331"/>
          </a:xfrm>
          <a:prstGeom prst="rect">
            <a:avLst/>
          </a:prstGeom>
          <a:noFill/>
        </p:spPr>
        <p:txBody>
          <a:bodyPr wrap="square">
            <a:spAutoFit/>
          </a:bodyPr>
          <a:lstStyle/>
          <a:p>
            <a:r>
              <a:rPr lang="en-GB" sz="1200" dirty="0">
                <a:solidFill>
                  <a:schemeClr val="bg1"/>
                </a:solidFill>
              </a:rPr>
              <a:t>Mazal-Anna </a:t>
            </a:r>
            <a:r>
              <a:rPr lang="en-GB" sz="1200" dirty="0" err="1">
                <a:solidFill>
                  <a:schemeClr val="bg1"/>
                </a:solidFill>
              </a:rPr>
              <a:t>Pessah</a:t>
            </a:r>
            <a:r>
              <a:rPr lang="en-GB" sz="1200" dirty="0">
                <a:solidFill>
                  <a:schemeClr val="bg1"/>
                </a:solidFill>
              </a:rPr>
              <a:t>, Heini </a:t>
            </a:r>
            <a:r>
              <a:rPr lang="en-GB" sz="1200" dirty="0" err="1">
                <a:solidFill>
                  <a:schemeClr val="bg1"/>
                </a:solidFill>
              </a:rPr>
              <a:t>Huhtala</a:t>
            </a:r>
            <a:r>
              <a:rPr lang="en-GB" sz="1200" dirty="0">
                <a:solidFill>
                  <a:schemeClr val="bg1"/>
                </a:solidFill>
              </a:rPr>
              <a:t>, Petteri </a:t>
            </a:r>
            <a:r>
              <a:rPr lang="en-GB" sz="1200" dirty="0" err="1">
                <a:solidFill>
                  <a:schemeClr val="bg1"/>
                </a:solidFill>
              </a:rPr>
              <a:t>Kosonen</a:t>
            </a:r>
            <a:r>
              <a:rPr lang="en-GB" sz="1200" dirty="0">
                <a:solidFill>
                  <a:schemeClr val="bg1"/>
                </a:solidFill>
              </a:rPr>
              <a:t>, Markku </a:t>
            </a:r>
            <a:r>
              <a:rPr lang="en-GB" sz="1200" dirty="0" err="1">
                <a:solidFill>
                  <a:schemeClr val="bg1"/>
                </a:solidFill>
              </a:rPr>
              <a:t>Eskola</a:t>
            </a:r>
            <a:r>
              <a:rPr lang="en-GB" sz="1200" dirty="0">
                <a:solidFill>
                  <a:schemeClr val="bg1"/>
                </a:solidFill>
              </a:rPr>
              <a:t>, Andrés Ricardo Pérez-</a:t>
            </a:r>
            <a:r>
              <a:rPr lang="en-GB" sz="1200" dirty="0" err="1">
                <a:solidFill>
                  <a:schemeClr val="bg1"/>
                </a:solidFill>
              </a:rPr>
              <a:t>Riera</a:t>
            </a:r>
            <a:r>
              <a:rPr lang="en-GB" sz="1200" dirty="0">
                <a:solidFill>
                  <a:schemeClr val="bg1"/>
                </a:solidFill>
              </a:rPr>
              <a:t>, Kjell </a:t>
            </a:r>
            <a:r>
              <a:rPr lang="en-GB" sz="1200" dirty="0" err="1">
                <a:solidFill>
                  <a:schemeClr val="bg1"/>
                </a:solidFill>
              </a:rPr>
              <a:t>Nikus</a:t>
            </a:r>
            <a:r>
              <a:rPr lang="en-GB" sz="1200" dirty="0">
                <a:solidFill>
                  <a:schemeClr val="bg1"/>
                </a:solidFill>
              </a:rPr>
              <a:t>, Jani </a:t>
            </a:r>
            <a:r>
              <a:rPr lang="en-GB" sz="1200" dirty="0" err="1">
                <a:solidFill>
                  <a:schemeClr val="bg1"/>
                </a:solidFill>
              </a:rPr>
              <a:t>Rankinen</a:t>
            </a:r>
            <a:r>
              <a:rPr lang="en-GB" sz="1200" dirty="0">
                <a:solidFill>
                  <a:schemeClr val="bg1"/>
                </a:solidFill>
              </a:rPr>
              <a:t>, Early ischemic ST-segment and T-wave changes during balloon angioplasty, Journal of </a:t>
            </a:r>
            <a:r>
              <a:rPr lang="en-GB" sz="1200" dirty="0" err="1">
                <a:solidFill>
                  <a:schemeClr val="bg1"/>
                </a:solidFill>
              </a:rPr>
              <a:t>Electrocardiology</a:t>
            </a:r>
            <a:r>
              <a:rPr lang="en-GB" sz="1200" dirty="0">
                <a:solidFill>
                  <a:schemeClr val="bg1"/>
                </a:solidFill>
              </a:rPr>
              <a:t>, Volume 73, 2022, Pages 87-95, ISSN 0022-0736, https://doi.org/10.1016/j.jelectrocard.2022.06.003.</a:t>
            </a:r>
          </a:p>
        </p:txBody>
      </p:sp>
      <p:pic>
        <p:nvPicPr>
          <p:cNvPr id="2050" name="Picture 2" descr="Fig. 1">
            <a:extLst>
              <a:ext uri="{FF2B5EF4-FFF2-40B4-BE49-F238E27FC236}">
                <a16:creationId xmlns:a16="http://schemas.microsoft.com/office/drawing/2014/main" id="{D5A94EB3-9D50-CABF-D7B8-0DF5E334B6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56134" y="356417"/>
            <a:ext cx="8731780" cy="95345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54F7D370-88FB-BB6A-3827-A9E9F44B21AD}"/>
              </a:ext>
            </a:extLst>
          </p:cNvPr>
          <p:cNvSpPr/>
          <p:nvPr/>
        </p:nvSpPr>
        <p:spPr>
          <a:xfrm>
            <a:off x="745067" y="3708400"/>
            <a:ext cx="13106400" cy="287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Takeaway</a:t>
            </a:r>
          </a:p>
          <a:p>
            <a:pPr algn="ctr"/>
            <a:r>
              <a:rPr lang="en-GB" sz="4800" dirty="0"/>
              <a:t>Significant acute ischaemia may not necessarily associated with ST Elevation or seen in the classic ECG leads</a:t>
            </a:r>
          </a:p>
        </p:txBody>
      </p:sp>
    </p:spTree>
    <p:extLst>
      <p:ext uri="{BB962C8B-B14F-4D97-AF65-F5344CB8AC3E}">
        <p14:creationId xmlns:p14="http://schemas.microsoft.com/office/powerpoint/2010/main" val="195414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CADF73D-6180-5F08-D781-DEB9AABF19E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7100B41-8C73-A5F2-772C-FDAD14677D5C}"/>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B1B5CB72-A8C6-5AC8-1B55-7256C3482A7A}"/>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F06B8837-47B1-754F-0A39-F522F4329A82}"/>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F7DEF8AA-9C47-760E-B010-9697F360E1C5}"/>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F798F2B2-F4B7-C5A4-92C8-F40197587B8B}"/>
              </a:ext>
            </a:extLst>
          </p:cNvPr>
          <p:cNvSpPr txBox="1"/>
          <p:nvPr/>
        </p:nvSpPr>
        <p:spPr>
          <a:xfrm>
            <a:off x="699214" y="2113483"/>
            <a:ext cx="7107053" cy="6370975"/>
          </a:xfrm>
          <a:prstGeom prst="rect">
            <a:avLst/>
          </a:prstGeom>
          <a:noFill/>
        </p:spPr>
        <p:txBody>
          <a:bodyPr wrap="square">
            <a:spAutoFit/>
          </a:bodyPr>
          <a:lstStyle>
            <a:lvl1pPr>
              <a:buNone/>
              <a:defRPr sz="3200" b="1">
                <a:solidFill>
                  <a:schemeClr val="bg1"/>
                </a:solidFill>
              </a:defRPr>
            </a:lvl1pPr>
            <a:lvl2pPr lvl="1"/>
          </a:lstStyle>
          <a:p>
            <a:r>
              <a:rPr lang="en-GB" sz="2400" dirty="0"/>
              <a:t>↑ LVEDP due to impaired relaxation and rising filling pressures </a:t>
            </a:r>
          </a:p>
          <a:p>
            <a:endParaRPr lang="en-GB" sz="2400" dirty="0"/>
          </a:p>
          <a:p>
            <a:r>
              <a:rPr lang="en-GB" sz="2400" dirty="0"/>
              <a:t>Ischaemic myocardium loses ATP rapidly. Without ATP, the myocytes cannot relax properly. This leads to:</a:t>
            </a:r>
          </a:p>
          <a:p>
            <a:endParaRPr lang="en-GB" sz="2400" dirty="0"/>
          </a:p>
          <a:p>
            <a:pPr marL="457200" indent="-457200">
              <a:buFont typeface="Arial" panose="020B0604020202020204" pitchFamily="34" charset="0"/>
              <a:buChar char="•"/>
            </a:pPr>
            <a:r>
              <a:rPr lang="en-GB" sz="2400" dirty="0"/>
              <a:t>Stiffening of the LV wall</a:t>
            </a:r>
          </a:p>
          <a:p>
            <a:pPr marL="457200" indent="-457200">
              <a:buFont typeface="Arial" panose="020B0604020202020204" pitchFamily="34" charset="0"/>
              <a:buChar char="•"/>
            </a:pPr>
            <a:r>
              <a:rPr lang="en-GB" sz="2400" dirty="0"/>
              <a:t>Slower and incomplete relaxation</a:t>
            </a:r>
          </a:p>
          <a:p>
            <a:pPr marL="457200" indent="-457200">
              <a:buFont typeface="Arial" panose="020B0604020202020204" pitchFamily="34" charset="0"/>
              <a:buChar char="•"/>
            </a:pPr>
            <a:r>
              <a:rPr lang="en-GB" sz="2400" dirty="0"/>
              <a:t>Higher pressure at the end of diastole (LVEDP)</a:t>
            </a:r>
          </a:p>
          <a:p>
            <a:pPr marL="457200" indent="-457200">
              <a:buFont typeface="Arial" panose="020B0604020202020204" pitchFamily="34" charset="0"/>
              <a:buChar char="•"/>
            </a:pPr>
            <a:r>
              <a:rPr lang="en-GB" sz="2400" dirty="0"/>
              <a:t>This is why LVEDP is often the earliest haemodynamic marker of ischaemia.</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Does significant acute LVEDP change predict </a:t>
            </a:r>
            <a:r>
              <a:rPr lang="en-GB" sz="2400" b="1" dirty="0"/>
              <a:t>pulmonary congestion</a:t>
            </a:r>
            <a:r>
              <a:rPr lang="en-GB" sz="2400" dirty="0"/>
              <a:t>, </a:t>
            </a:r>
            <a:r>
              <a:rPr lang="en-GB" sz="2400" b="1" dirty="0"/>
              <a:t>worsening ischaemia</a:t>
            </a:r>
            <a:r>
              <a:rPr lang="en-GB" sz="2400" dirty="0"/>
              <a:t>, and </a:t>
            </a:r>
            <a:r>
              <a:rPr lang="en-GB" sz="2400" b="1" dirty="0"/>
              <a:t>arrhythmia risk?</a:t>
            </a:r>
            <a:endParaRPr lang="en-GB" sz="2400" dirty="0"/>
          </a:p>
          <a:p>
            <a:pPr marL="457200" indent="-457200">
              <a:buFont typeface="Arial" panose="020B0604020202020204" pitchFamily="34" charset="0"/>
              <a:buChar char="•"/>
            </a:pPr>
            <a:endParaRPr lang="en-GB" sz="2400" dirty="0"/>
          </a:p>
          <a:p>
            <a:endParaRPr lang="en-GB" sz="2400" dirty="0"/>
          </a:p>
        </p:txBody>
      </p:sp>
      <p:pic>
        <p:nvPicPr>
          <p:cNvPr id="5" name="Picture 4">
            <a:extLst>
              <a:ext uri="{FF2B5EF4-FFF2-40B4-BE49-F238E27FC236}">
                <a16:creationId xmlns:a16="http://schemas.microsoft.com/office/drawing/2014/main" id="{2B19FD31-8632-5DD0-2DAE-E15DF0FE07A8}"/>
              </a:ext>
            </a:extLst>
          </p:cNvPr>
          <p:cNvPicPr>
            <a:picLocks noChangeAspect="1"/>
          </p:cNvPicPr>
          <p:nvPr/>
        </p:nvPicPr>
        <p:blipFill>
          <a:blip r:embed="rId5"/>
          <a:srcRect l="7407" t="39259" r="67500" b="25333"/>
          <a:stretch/>
        </p:blipFill>
        <p:spPr>
          <a:xfrm>
            <a:off x="10075334" y="396240"/>
            <a:ext cx="7513452" cy="4347340"/>
          </a:xfrm>
          <a:prstGeom prst="rect">
            <a:avLst/>
          </a:prstGeom>
        </p:spPr>
      </p:pic>
      <p:pic>
        <p:nvPicPr>
          <p:cNvPr id="7" name="Picture 6">
            <a:extLst>
              <a:ext uri="{FF2B5EF4-FFF2-40B4-BE49-F238E27FC236}">
                <a16:creationId xmlns:a16="http://schemas.microsoft.com/office/drawing/2014/main" id="{079C0907-700F-96BA-C806-2A55F8E55CCE}"/>
              </a:ext>
            </a:extLst>
          </p:cNvPr>
          <p:cNvPicPr>
            <a:picLocks noChangeAspect="1"/>
          </p:cNvPicPr>
          <p:nvPr/>
        </p:nvPicPr>
        <p:blipFill>
          <a:blip r:embed="rId6"/>
          <a:srcRect l="8795" t="23259" r="68427" b="43852"/>
          <a:stretch/>
        </p:blipFill>
        <p:spPr>
          <a:xfrm>
            <a:off x="10075334" y="5143499"/>
            <a:ext cx="7513452" cy="4448493"/>
          </a:xfrm>
          <a:prstGeom prst="rect">
            <a:avLst/>
          </a:prstGeom>
        </p:spPr>
      </p:pic>
      <p:sp>
        <p:nvSpPr>
          <p:cNvPr id="9" name="TextBox 8">
            <a:extLst>
              <a:ext uri="{FF2B5EF4-FFF2-40B4-BE49-F238E27FC236}">
                <a16:creationId xmlns:a16="http://schemas.microsoft.com/office/drawing/2014/main" id="{9D3D9FED-854E-B752-57AF-310DA17AD0D0}"/>
              </a:ext>
            </a:extLst>
          </p:cNvPr>
          <p:cNvSpPr txBox="1"/>
          <p:nvPr/>
        </p:nvSpPr>
        <p:spPr>
          <a:xfrm>
            <a:off x="190500" y="9548336"/>
            <a:ext cx="12372368" cy="738664"/>
          </a:xfrm>
          <a:prstGeom prst="rect">
            <a:avLst/>
          </a:prstGeom>
          <a:noFill/>
        </p:spPr>
        <p:txBody>
          <a:bodyPr wrap="square">
            <a:spAutoFit/>
          </a:bodyPr>
          <a:lstStyle/>
          <a:p>
            <a:r>
              <a:rPr lang="en-GB" sz="1400" dirty="0" err="1">
                <a:solidFill>
                  <a:schemeClr val="bg1"/>
                </a:solidFill>
              </a:rPr>
              <a:t>Remmelink</a:t>
            </a:r>
            <a:r>
              <a:rPr lang="en-GB" sz="1400" dirty="0">
                <a:solidFill>
                  <a:schemeClr val="bg1"/>
                </a:solidFill>
              </a:rPr>
              <a:t>, Maurice &amp; Winter, </a:t>
            </a:r>
            <a:r>
              <a:rPr lang="en-GB" sz="1400" dirty="0" err="1">
                <a:solidFill>
                  <a:schemeClr val="bg1"/>
                </a:solidFill>
              </a:rPr>
              <a:t>Robbert</a:t>
            </a:r>
            <a:r>
              <a:rPr lang="en-GB" sz="1400" dirty="0">
                <a:solidFill>
                  <a:schemeClr val="bg1"/>
                </a:solidFill>
              </a:rPr>
              <a:t> &amp; Henriques, José &amp; Koch, Karel &amp; Schaaf, René &amp; Vis, Maartje &amp; </a:t>
            </a:r>
            <a:r>
              <a:rPr lang="en-GB" sz="1400" dirty="0" err="1">
                <a:solidFill>
                  <a:schemeClr val="bg1"/>
                </a:solidFill>
              </a:rPr>
              <a:t>Tijssen</a:t>
            </a:r>
            <a:r>
              <a:rPr lang="en-GB" sz="1400" dirty="0">
                <a:solidFill>
                  <a:schemeClr val="bg1"/>
                </a:solidFill>
              </a:rPr>
              <a:t>, Jan &amp; </a:t>
            </a:r>
            <a:r>
              <a:rPr lang="en-GB" sz="1400" dirty="0" err="1">
                <a:solidFill>
                  <a:schemeClr val="bg1"/>
                </a:solidFill>
              </a:rPr>
              <a:t>Piek</a:t>
            </a:r>
            <a:r>
              <a:rPr lang="en-GB" sz="1400" dirty="0">
                <a:solidFill>
                  <a:schemeClr val="bg1"/>
                </a:solidFill>
              </a:rPr>
              <a:t>, Jan &amp; Baan, Jan. (2010). The effect of repeated ischaemic periods on left ventricular dynamics during percutaneous coronary intervention. </a:t>
            </a:r>
            <a:r>
              <a:rPr lang="en-GB" sz="1400" dirty="0" err="1">
                <a:solidFill>
                  <a:schemeClr val="bg1"/>
                </a:solidFill>
              </a:rPr>
              <a:t>EuroIntervention</a:t>
            </a:r>
            <a:r>
              <a:rPr lang="en-GB" sz="1400" dirty="0">
                <a:solidFill>
                  <a:schemeClr val="bg1"/>
                </a:solidFill>
              </a:rPr>
              <a:t> : journal of </a:t>
            </a:r>
            <a:r>
              <a:rPr lang="en-GB" sz="1400" dirty="0" err="1">
                <a:solidFill>
                  <a:schemeClr val="bg1"/>
                </a:solidFill>
              </a:rPr>
              <a:t>EuroPCR</a:t>
            </a:r>
            <a:r>
              <a:rPr lang="en-GB" sz="1400" dirty="0">
                <a:solidFill>
                  <a:schemeClr val="bg1"/>
                </a:solidFill>
              </a:rPr>
              <a:t> in collaboration with the Working Group on Interventional Cardiology of the European Society of Cardiology. 6. 623-9. 10.4244/EIJV6I5A104. </a:t>
            </a:r>
          </a:p>
        </p:txBody>
      </p:sp>
      <p:sp>
        <p:nvSpPr>
          <p:cNvPr id="2" name="Rectangle: Rounded Corners 1">
            <a:extLst>
              <a:ext uri="{FF2B5EF4-FFF2-40B4-BE49-F238E27FC236}">
                <a16:creationId xmlns:a16="http://schemas.microsoft.com/office/drawing/2014/main" id="{E4B9F9B5-E3CA-0CDF-CD93-A5721090108A}"/>
              </a:ext>
            </a:extLst>
          </p:cNvPr>
          <p:cNvSpPr/>
          <p:nvPr/>
        </p:nvSpPr>
        <p:spPr>
          <a:xfrm>
            <a:off x="745067" y="3708400"/>
            <a:ext cx="13106400" cy="287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Takeaway</a:t>
            </a:r>
          </a:p>
          <a:p>
            <a:pPr algn="ctr"/>
            <a:r>
              <a:rPr lang="en-GB" sz="4800" dirty="0"/>
              <a:t>In unstable patients or balloon occlusions affecting large territories acute changes in LVEDP may precipitate significant pulmonary oedema</a:t>
            </a:r>
          </a:p>
        </p:txBody>
      </p:sp>
    </p:spTree>
    <p:extLst>
      <p:ext uri="{BB962C8B-B14F-4D97-AF65-F5344CB8AC3E}">
        <p14:creationId xmlns:p14="http://schemas.microsoft.com/office/powerpoint/2010/main" val="174232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9DE55A97-1E22-9A43-EF18-B14DADC71FC9}"/>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D8FD564-FA51-3CEF-59D2-073468BD288B}"/>
              </a:ext>
            </a:extLst>
          </p:cNvPr>
          <p:cNvSpPr txBox="1"/>
          <p:nvPr/>
        </p:nvSpPr>
        <p:spPr>
          <a:xfrm>
            <a:off x="193310" y="8889328"/>
            <a:ext cx="9372600" cy="600164"/>
          </a:xfrm>
          <a:prstGeom prst="rect">
            <a:avLst/>
          </a:prstGeom>
          <a:noFill/>
        </p:spPr>
        <p:txBody>
          <a:bodyPr wrap="square">
            <a:spAutoFit/>
          </a:bodyPr>
          <a:lstStyle/>
          <a:p>
            <a:r>
              <a:rPr lang="en-GB" sz="1100" dirty="0" err="1">
                <a:solidFill>
                  <a:schemeClr val="bg1"/>
                </a:solidFill>
              </a:rPr>
              <a:t>Vandenbriele</a:t>
            </a:r>
            <a:r>
              <a:rPr lang="en-GB" sz="1100" dirty="0">
                <a:solidFill>
                  <a:schemeClr val="bg1"/>
                </a:solidFill>
              </a:rPr>
              <a:t>, C, Balthazar, T, Janssens, S. et al. </a:t>
            </a:r>
            <a:r>
              <a:rPr lang="en-GB" sz="1100" dirty="0" err="1">
                <a:solidFill>
                  <a:schemeClr val="bg1"/>
                </a:solidFill>
              </a:rPr>
              <a:t>Impella</a:t>
            </a:r>
            <a:r>
              <a:rPr lang="en-GB" sz="1100" dirty="0">
                <a:solidFill>
                  <a:schemeClr val="bg1"/>
                </a:solidFill>
              </a:rPr>
              <a:t> Protected PCI: Exploring the Mechanism of Ventriculoarterial Uncoupling. J Am Coll </a:t>
            </a:r>
            <a:r>
              <a:rPr lang="en-GB" sz="1100" dirty="0" err="1">
                <a:solidFill>
                  <a:schemeClr val="bg1"/>
                </a:solidFill>
              </a:rPr>
              <a:t>Cardiol</a:t>
            </a:r>
            <a:r>
              <a:rPr lang="en-GB" sz="1100" dirty="0">
                <a:solidFill>
                  <a:schemeClr val="bg1"/>
                </a:solidFill>
              </a:rPr>
              <a:t> </a:t>
            </a:r>
            <a:r>
              <a:rPr lang="en-GB" sz="1100" dirty="0" err="1">
                <a:solidFill>
                  <a:schemeClr val="bg1"/>
                </a:solidFill>
              </a:rPr>
              <a:t>Intv</a:t>
            </a:r>
            <a:r>
              <a:rPr lang="en-GB" sz="1100" dirty="0">
                <a:solidFill>
                  <a:schemeClr val="bg1"/>
                </a:solidFill>
              </a:rPr>
              <a:t>. 2019 Oct, 12 (19) 1979–1980.</a:t>
            </a:r>
          </a:p>
          <a:p>
            <a:r>
              <a:rPr lang="en-GB" sz="1100" dirty="0">
                <a:solidFill>
                  <a:schemeClr val="bg1"/>
                </a:solidFill>
              </a:rPr>
              <a:t>https://doi.org/10.1016/j.jcin.2019.05.037</a:t>
            </a:r>
          </a:p>
        </p:txBody>
      </p:sp>
      <p:sp>
        <p:nvSpPr>
          <p:cNvPr id="3" name="Text 0">
            <a:extLst>
              <a:ext uri="{FF2B5EF4-FFF2-40B4-BE49-F238E27FC236}">
                <a16:creationId xmlns:a16="http://schemas.microsoft.com/office/drawing/2014/main" id="{A3D80981-C55E-5530-CD9A-D4179E9C5A77}"/>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C36FA405-FFCD-EE8D-4420-469FF7FA889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215D8265-8781-468F-34F0-4D37F0BA66AC}"/>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D9FD4D53-9B88-E294-C2EF-3165B5A0D7C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5" name="TextBox 4">
            <a:extLst>
              <a:ext uri="{FF2B5EF4-FFF2-40B4-BE49-F238E27FC236}">
                <a16:creationId xmlns:a16="http://schemas.microsoft.com/office/drawing/2014/main" id="{07330B6A-BF30-030E-978B-EA49EA4D5F0C}"/>
              </a:ext>
            </a:extLst>
          </p:cNvPr>
          <p:cNvSpPr txBox="1"/>
          <p:nvPr/>
        </p:nvSpPr>
        <p:spPr>
          <a:xfrm>
            <a:off x="9875520" y="2113483"/>
            <a:ext cx="6854686" cy="6986528"/>
          </a:xfrm>
          <a:prstGeom prst="rect">
            <a:avLst/>
          </a:prstGeom>
          <a:noFill/>
        </p:spPr>
        <p:txBody>
          <a:bodyPr wrap="square">
            <a:spAutoFit/>
          </a:bodyPr>
          <a:lstStyle>
            <a:lvl1pPr>
              <a:buNone/>
              <a:defRPr sz="3200" b="1">
                <a:solidFill>
                  <a:schemeClr val="bg1"/>
                </a:solidFill>
              </a:defRPr>
            </a:lvl1pPr>
            <a:lvl2pPr lvl="1"/>
          </a:lstStyle>
          <a:p>
            <a:r>
              <a:rPr lang="en-GB" dirty="0">
                <a:effectLst/>
              </a:rPr>
              <a:t>Acute balloon inflation causes an </a:t>
            </a:r>
            <a:r>
              <a:rPr lang="en-GB" b="1" dirty="0">
                <a:effectLst/>
              </a:rPr>
              <a:t>instant drop in systolic function</a:t>
            </a:r>
            <a:r>
              <a:rPr lang="en-GB" dirty="0">
                <a:effectLst/>
              </a:rPr>
              <a:t> due to abrupt ischaemia. This leads to:</a:t>
            </a:r>
            <a:endParaRPr lang="en-GB" dirty="0"/>
          </a:p>
          <a:p>
            <a:pPr>
              <a:buFont typeface="Arial" panose="020B0604020202020204" pitchFamily="34" charset="0"/>
              <a:buChar char="•"/>
            </a:pPr>
            <a:r>
              <a:rPr lang="en-GB" dirty="0">
                <a:effectLst/>
              </a:rPr>
              <a:t>↓ contractility</a:t>
            </a:r>
            <a:endParaRPr lang="en-GB" dirty="0"/>
          </a:p>
          <a:p>
            <a:pPr>
              <a:buFont typeface="Arial" panose="020B0604020202020204" pitchFamily="34" charset="0"/>
              <a:buChar char="•"/>
            </a:pPr>
            <a:r>
              <a:rPr lang="en-GB" dirty="0">
                <a:effectLst/>
              </a:rPr>
              <a:t>↑ ESV</a:t>
            </a:r>
            <a:endParaRPr lang="en-GB" dirty="0"/>
          </a:p>
          <a:p>
            <a:pPr>
              <a:buFont typeface="Arial" panose="020B0604020202020204" pitchFamily="34" charset="0"/>
              <a:buChar char="•"/>
            </a:pPr>
            <a:r>
              <a:rPr lang="en-GB" dirty="0">
                <a:effectLst/>
              </a:rPr>
              <a:t>↓ stroke volume</a:t>
            </a:r>
            <a:endParaRPr lang="en-GB" dirty="0"/>
          </a:p>
          <a:p>
            <a:pPr>
              <a:buFont typeface="Arial" panose="020B0604020202020204" pitchFamily="34" charset="0"/>
              <a:buChar char="•"/>
            </a:pPr>
            <a:r>
              <a:rPr lang="en-GB" dirty="0">
                <a:effectLst/>
              </a:rPr>
              <a:t>↓ systolic pressure</a:t>
            </a:r>
            <a:endParaRPr lang="en-GB" dirty="0"/>
          </a:p>
          <a:p>
            <a:pPr>
              <a:buFont typeface="Arial" panose="020B0604020202020204" pitchFamily="34" charset="0"/>
              <a:buChar char="•"/>
            </a:pPr>
            <a:r>
              <a:rPr lang="en-GB" dirty="0">
                <a:effectLst/>
              </a:rPr>
              <a:t>↑ LVEDP</a:t>
            </a:r>
            <a:endParaRPr lang="en-GB" dirty="0"/>
          </a:p>
          <a:p>
            <a:pPr>
              <a:buFont typeface="Arial" panose="020B0604020202020204" pitchFamily="34" charset="0"/>
              <a:buChar char="•"/>
            </a:pPr>
            <a:r>
              <a:rPr lang="en-GB" dirty="0">
                <a:effectLst/>
              </a:rPr>
              <a:t>↑ arrhythmia risk</a:t>
            </a:r>
            <a:endParaRPr lang="en-GB" dirty="0"/>
          </a:p>
          <a:p>
            <a:pPr>
              <a:buFont typeface="Arial" panose="020B0604020202020204" pitchFamily="34" charset="0"/>
              <a:buChar char="•"/>
            </a:pPr>
            <a:r>
              <a:rPr lang="en-GB" dirty="0">
                <a:effectLst/>
              </a:rPr>
              <a:t>Potential myocardial stunning</a:t>
            </a:r>
            <a:endParaRPr lang="en-GB" dirty="0"/>
          </a:p>
          <a:p>
            <a:r>
              <a:rPr lang="en-GB" dirty="0">
                <a:effectLst/>
              </a:rPr>
              <a:t>These changes explain why balloon inflations must be kept short and why patients can become hypotensive or symptomatic during PTCA.</a:t>
            </a:r>
            <a:endParaRPr lang="en-GB" dirty="0"/>
          </a:p>
        </p:txBody>
      </p:sp>
      <p:pic>
        <p:nvPicPr>
          <p:cNvPr id="4" name="Picture 3">
            <a:extLst>
              <a:ext uri="{FF2B5EF4-FFF2-40B4-BE49-F238E27FC236}">
                <a16:creationId xmlns:a16="http://schemas.microsoft.com/office/drawing/2014/main" id="{C2D46B9D-9CB0-EB2E-2B19-6C05D7BC57E7}"/>
              </a:ext>
            </a:extLst>
          </p:cNvPr>
          <p:cNvPicPr>
            <a:picLocks noChangeAspect="1"/>
          </p:cNvPicPr>
          <p:nvPr/>
        </p:nvPicPr>
        <p:blipFill>
          <a:blip r:embed="rId5"/>
          <a:srcRect l="14259" t="28000" r="58426" b="33334"/>
          <a:stretch/>
        </p:blipFill>
        <p:spPr>
          <a:xfrm>
            <a:off x="1185406" y="2187489"/>
            <a:ext cx="3694204" cy="3268431"/>
          </a:xfrm>
          <a:prstGeom prst="rect">
            <a:avLst/>
          </a:prstGeom>
        </p:spPr>
      </p:pic>
      <p:sp>
        <p:nvSpPr>
          <p:cNvPr id="7" name="TextBox 6">
            <a:extLst>
              <a:ext uri="{FF2B5EF4-FFF2-40B4-BE49-F238E27FC236}">
                <a16:creationId xmlns:a16="http://schemas.microsoft.com/office/drawing/2014/main" id="{74BB771B-F045-9CA7-0730-359D669E9D19}"/>
              </a:ext>
            </a:extLst>
          </p:cNvPr>
          <p:cNvSpPr txBox="1"/>
          <p:nvPr/>
        </p:nvSpPr>
        <p:spPr>
          <a:xfrm>
            <a:off x="160020" y="9505023"/>
            <a:ext cx="9372600" cy="646331"/>
          </a:xfrm>
          <a:prstGeom prst="rect">
            <a:avLst/>
          </a:prstGeom>
          <a:noFill/>
        </p:spPr>
        <p:txBody>
          <a:bodyPr wrap="square">
            <a:spAutoFit/>
          </a:bodyPr>
          <a:lstStyle/>
          <a:p>
            <a:r>
              <a:rPr lang="en-GB" sz="1200" dirty="0">
                <a:solidFill>
                  <a:schemeClr val="bg1"/>
                </a:solidFill>
              </a:rPr>
              <a:t>JENSEN, Jens &amp; </a:t>
            </a:r>
            <a:r>
              <a:rPr lang="en-GB" sz="1200" dirty="0" err="1">
                <a:solidFill>
                  <a:schemeClr val="bg1"/>
                </a:solidFill>
              </a:rPr>
              <a:t>Brodin</a:t>
            </a:r>
            <a:r>
              <a:rPr lang="en-GB" sz="1200" dirty="0">
                <a:solidFill>
                  <a:schemeClr val="bg1"/>
                </a:solidFill>
              </a:rPr>
              <a:t>, Lars-Ake &amp; LIND, Britta &amp; Eriksson, Sven &amp; Jensen-</a:t>
            </a:r>
            <a:r>
              <a:rPr lang="en-GB" sz="1200" dirty="0" err="1">
                <a:solidFill>
                  <a:schemeClr val="bg1"/>
                </a:solidFill>
              </a:rPr>
              <a:t>Urstad</a:t>
            </a:r>
            <a:r>
              <a:rPr lang="en-GB" sz="1200" dirty="0">
                <a:solidFill>
                  <a:schemeClr val="bg1"/>
                </a:solidFill>
              </a:rPr>
              <a:t>, Mats &amp; SYLVÉN, Christer. (2001). Deterioration in peak systolic velocity is closely related to ischaemia during angioplasty: A </a:t>
            </a:r>
            <a:r>
              <a:rPr lang="en-GB" sz="1200" dirty="0" err="1">
                <a:solidFill>
                  <a:schemeClr val="bg1"/>
                </a:solidFill>
              </a:rPr>
              <a:t>vectorcardiographic</a:t>
            </a:r>
            <a:r>
              <a:rPr lang="en-GB" sz="1200" dirty="0">
                <a:solidFill>
                  <a:schemeClr val="bg1"/>
                </a:solidFill>
              </a:rPr>
              <a:t> and tissue Doppler imaging study. Clinical science (London, England : 1979). 100. 137-43. 10.1042/cs1000137. </a:t>
            </a:r>
          </a:p>
        </p:txBody>
      </p:sp>
      <p:pic>
        <p:nvPicPr>
          <p:cNvPr id="8" name="Picture 7">
            <a:extLst>
              <a:ext uri="{FF2B5EF4-FFF2-40B4-BE49-F238E27FC236}">
                <a16:creationId xmlns:a16="http://schemas.microsoft.com/office/drawing/2014/main" id="{F89845EC-97B5-94FE-D693-6CA69C1366AD}"/>
              </a:ext>
            </a:extLst>
          </p:cNvPr>
          <p:cNvPicPr>
            <a:picLocks noChangeAspect="1"/>
          </p:cNvPicPr>
          <p:nvPr/>
        </p:nvPicPr>
        <p:blipFill>
          <a:blip r:embed="rId6"/>
          <a:stretch>
            <a:fillRect/>
          </a:stretch>
        </p:blipFill>
        <p:spPr>
          <a:xfrm>
            <a:off x="349323" y="2113483"/>
            <a:ext cx="9060573" cy="7037427"/>
          </a:xfrm>
          <a:prstGeom prst="rect">
            <a:avLst/>
          </a:prstGeom>
        </p:spPr>
      </p:pic>
      <p:sp>
        <p:nvSpPr>
          <p:cNvPr id="2" name="Rectangle: Rounded Corners 1">
            <a:extLst>
              <a:ext uri="{FF2B5EF4-FFF2-40B4-BE49-F238E27FC236}">
                <a16:creationId xmlns:a16="http://schemas.microsoft.com/office/drawing/2014/main" id="{970E8ECC-FF0A-29A4-AF18-59F309D915F7}"/>
              </a:ext>
            </a:extLst>
          </p:cNvPr>
          <p:cNvSpPr/>
          <p:nvPr/>
        </p:nvSpPr>
        <p:spPr>
          <a:xfrm>
            <a:off x="745067" y="3708400"/>
            <a:ext cx="13106400" cy="287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400" dirty="0"/>
              <a:t>Takeaway</a:t>
            </a:r>
          </a:p>
          <a:p>
            <a:pPr algn="ctr"/>
            <a:r>
              <a:rPr lang="en-GB" sz="4400" dirty="0"/>
              <a:t>In patients with poor cardiac output, acute changes in systolic function association with balloon occlusion could cause haemodynamic collapse</a:t>
            </a:r>
          </a:p>
        </p:txBody>
      </p:sp>
    </p:spTree>
    <p:extLst>
      <p:ext uri="{BB962C8B-B14F-4D97-AF65-F5344CB8AC3E}">
        <p14:creationId xmlns:p14="http://schemas.microsoft.com/office/powerpoint/2010/main" val="2700226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0121C3FD-0A28-4E98-5962-88CFDCF31FF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EEB3FB1-D463-1711-092D-60B370F6E836}"/>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3F485516-2089-E399-CFFC-A0A266FE5FAE}"/>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7305C887-AB4A-1B21-7DE1-BCE63BD44981}"/>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3729679A-7590-AFF5-4CF0-9AC1987D72D6}"/>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2" name="Picture 1">
            <a:extLst>
              <a:ext uri="{FF2B5EF4-FFF2-40B4-BE49-F238E27FC236}">
                <a16:creationId xmlns:a16="http://schemas.microsoft.com/office/drawing/2014/main" id="{D232B683-D170-A622-949D-B75C187A1548}"/>
              </a:ext>
            </a:extLst>
          </p:cNvPr>
          <p:cNvPicPr>
            <a:picLocks noChangeAspect="1"/>
          </p:cNvPicPr>
          <p:nvPr/>
        </p:nvPicPr>
        <p:blipFill>
          <a:blip r:embed="rId5"/>
          <a:stretch>
            <a:fillRect/>
          </a:stretch>
        </p:blipFill>
        <p:spPr>
          <a:xfrm>
            <a:off x="617750" y="1638300"/>
            <a:ext cx="2501900" cy="2501900"/>
          </a:xfrm>
          <a:prstGeom prst="rect">
            <a:avLst/>
          </a:prstGeom>
        </p:spPr>
      </p:pic>
      <p:sp>
        <p:nvSpPr>
          <p:cNvPr id="4" name="TextBox 3">
            <a:extLst>
              <a:ext uri="{FF2B5EF4-FFF2-40B4-BE49-F238E27FC236}">
                <a16:creationId xmlns:a16="http://schemas.microsoft.com/office/drawing/2014/main" id="{D61FA02C-2105-3F8E-325F-F6649F0728BF}"/>
              </a:ext>
            </a:extLst>
          </p:cNvPr>
          <p:cNvSpPr txBox="1"/>
          <p:nvPr/>
        </p:nvSpPr>
        <p:spPr>
          <a:xfrm>
            <a:off x="8806054" y="1976860"/>
            <a:ext cx="7411847" cy="2677656"/>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baroreceptors in the aortic arch and carotids sense this drop in effective output. They respond by triggering:</a:t>
            </a:r>
          </a:p>
          <a:p>
            <a:r>
              <a:rPr lang="en-GB" sz="2400" b="1" dirty="0">
                <a:solidFill>
                  <a:schemeClr val="bg1"/>
                </a:solidFill>
                <a:latin typeface="Arial" panose="020B0604020202020204" pitchFamily="34" charset="0"/>
                <a:cs typeface="Arial" panose="020B0604020202020204" pitchFamily="34" charset="0"/>
              </a:rPr>
              <a:t>↑ sympathetic tone</a:t>
            </a:r>
          </a:p>
          <a:p>
            <a:r>
              <a:rPr lang="en-GB" sz="2400" b="1" dirty="0">
                <a:solidFill>
                  <a:schemeClr val="bg1"/>
                </a:solidFill>
                <a:latin typeface="Arial" panose="020B0604020202020204" pitchFamily="34" charset="0"/>
                <a:cs typeface="Arial" panose="020B0604020202020204" pitchFamily="34" charset="0"/>
              </a:rPr>
              <a:t>↑ heart rate</a:t>
            </a:r>
          </a:p>
          <a:p>
            <a:r>
              <a:rPr lang="en-GB" sz="2400" b="1" dirty="0">
                <a:solidFill>
                  <a:schemeClr val="bg1"/>
                </a:solidFill>
                <a:latin typeface="Arial" panose="020B0604020202020204" pitchFamily="34" charset="0"/>
                <a:cs typeface="Arial" panose="020B0604020202020204" pitchFamily="34" charset="0"/>
              </a:rPr>
              <a:t>↑ contractility</a:t>
            </a:r>
          </a:p>
          <a:p>
            <a:r>
              <a:rPr lang="en-GB" sz="2400" b="1" dirty="0">
                <a:solidFill>
                  <a:schemeClr val="bg1"/>
                </a:solidFill>
                <a:latin typeface="Arial" panose="020B0604020202020204" pitchFamily="34" charset="0"/>
                <a:cs typeface="Arial" panose="020B0604020202020204" pitchFamily="34" charset="0"/>
              </a:rPr>
              <a:t>↑ peripheral vasoconstriction</a:t>
            </a:r>
          </a:p>
        </p:txBody>
      </p:sp>
      <p:pic>
        <p:nvPicPr>
          <p:cNvPr id="6" name="Picture 5">
            <a:extLst>
              <a:ext uri="{FF2B5EF4-FFF2-40B4-BE49-F238E27FC236}">
                <a16:creationId xmlns:a16="http://schemas.microsoft.com/office/drawing/2014/main" id="{74BB2E6E-E34E-8EAB-A5BA-AAD81884376C}"/>
              </a:ext>
            </a:extLst>
          </p:cNvPr>
          <p:cNvPicPr>
            <a:picLocks noChangeAspect="1"/>
          </p:cNvPicPr>
          <p:nvPr/>
        </p:nvPicPr>
        <p:blipFill>
          <a:blip r:embed="rId5"/>
          <a:stretch>
            <a:fillRect/>
          </a:stretch>
        </p:blipFill>
        <p:spPr>
          <a:xfrm>
            <a:off x="617750" y="4169549"/>
            <a:ext cx="2501900" cy="2501900"/>
          </a:xfrm>
          <a:prstGeom prst="rect">
            <a:avLst/>
          </a:prstGeom>
        </p:spPr>
      </p:pic>
      <p:sp>
        <p:nvSpPr>
          <p:cNvPr id="9" name="TextBox 8">
            <a:extLst>
              <a:ext uri="{FF2B5EF4-FFF2-40B4-BE49-F238E27FC236}">
                <a16:creationId xmlns:a16="http://schemas.microsoft.com/office/drawing/2014/main" id="{D91549F4-21D7-A8EB-89EE-1929B752DF0F}"/>
              </a:ext>
            </a:extLst>
          </p:cNvPr>
          <p:cNvSpPr txBox="1"/>
          <p:nvPr/>
        </p:nvSpPr>
        <p:spPr>
          <a:xfrm>
            <a:off x="8806055" y="3168164"/>
            <a:ext cx="7411846" cy="4893647"/>
          </a:xfrm>
          <a:prstGeom prst="rect">
            <a:avLst/>
          </a:prstGeom>
          <a:noFill/>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Ischaemic metabolites stimulate cardiac afferents</a:t>
            </a:r>
          </a:p>
          <a:p>
            <a:r>
              <a:rPr lang="en-GB" sz="2400" b="1" dirty="0">
                <a:solidFill>
                  <a:schemeClr val="bg1"/>
                </a:solidFill>
                <a:latin typeface="Arial" panose="020B0604020202020204" pitchFamily="34" charset="0"/>
                <a:cs typeface="Arial" panose="020B0604020202020204" pitchFamily="34" charset="0"/>
              </a:rPr>
              <a:t>Within seconds of balloon inflation, the myocardium accumulates:</a:t>
            </a:r>
          </a:p>
          <a:p>
            <a:r>
              <a:rPr lang="en-GB" sz="2400" b="1" dirty="0">
                <a:solidFill>
                  <a:schemeClr val="bg1"/>
                </a:solidFill>
                <a:latin typeface="Arial" panose="020B0604020202020204" pitchFamily="34" charset="0"/>
                <a:cs typeface="Arial" panose="020B0604020202020204" pitchFamily="34" charset="0"/>
              </a:rPr>
              <a:t>Lactate</a:t>
            </a:r>
          </a:p>
          <a:p>
            <a:r>
              <a:rPr lang="en-GB" sz="2400" b="1" dirty="0">
                <a:solidFill>
                  <a:schemeClr val="bg1"/>
                </a:solidFill>
                <a:latin typeface="Arial" panose="020B0604020202020204" pitchFamily="34" charset="0"/>
                <a:cs typeface="Arial" panose="020B0604020202020204" pitchFamily="34" charset="0"/>
              </a:rPr>
              <a:t>H⁺ ions</a:t>
            </a:r>
          </a:p>
          <a:p>
            <a:r>
              <a:rPr lang="en-GB" sz="2400" b="1" dirty="0">
                <a:solidFill>
                  <a:schemeClr val="bg1"/>
                </a:solidFill>
                <a:latin typeface="Arial" panose="020B0604020202020204" pitchFamily="34" charset="0"/>
                <a:cs typeface="Arial" panose="020B0604020202020204" pitchFamily="34" charset="0"/>
              </a:rPr>
              <a:t>Adenosine</a:t>
            </a:r>
          </a:p>
          <a:p>
            <a:r>
              <a:rPr lang="en-GB" sz="2400" b="1" dirty="0">
                <a:solidFill>
                  <a:schemeClr val="bg1"/>
                </a:solidFill>
                <a:latin typeface="Arial" panose="020B0604020202020204" pitchFamily="34" charset="0"/>
                <a:cs typeface="Arial" panose="020B0604020202020204" pitchFamily="34" charset="0"/>
              </a:rPr>
              <a:t>Potassium</a:t>
            </a:r>
          </a:p>
          <a:p>
            <a:r>
              <a:rPr lang="en-GB" sz="2400" b="1" dirty="0">
                <a:solidFill>
                  <a:schemeClr val="bg1"/>
                </a:solidFill>
                <a:latin typeface="Arial" panose="020B0604020202020204" pitchFamily="34" charset="0"/>
                <a:cs typeface="Arial" panose="020B0604020202020204" pitchFamily="34" charset="0"/>
              </a:rPr>
              <a:t>These stimulate cardiac sympathetic afferent fibres, which feed into the medulla and increase sympathetic outflow.</a:t>
            </a:r>
          </a:p>
          <a:p>
            <a:r>
              <a:rPr lang="en-GB" sz="2400" b="1" dirty="0">
                <a:solidFill>
                  <a:schemeClr val="bg1"/>
                </a:solidFill>
                <a:latin typeface="Arial" panose="020B0604020202020204" pitchFamily="34" charset="0"/>
                <a:cs typeface="Arial" panose="020B0604020202020204" pitchFamily="34" charset="0"/>
              </a:rPr>
              <a:t>This is why the heart rate rise is often faster and sharper than you’d expect from </a:t>
            </a:r>
            <a:r>
              <a:rPr lang="en-GB" sz="2400" b="1" dirty="0" err="1">
                <a:solidFill>
                  <a:schemeClr val="bg1"/>
                </a:solidFill>
                <a:latin typeface="Arial" panose="020B0604020202020204" pitchFamily="34" charset="0"/>
                <a:cs typeface="Arial" panose="020B0604020202020204" pitchFamily="34" charset="0"/>
              </a:rPr>
              <a:t>haemodynamics</a:t>
            </a:r>
            <a:r>
              <a:rPr lang="en-GB" sz="2400" b="1" dirty="0">
                <a:solidFill>
                  <a:schemeClr val="bg1"/>
                </a:solidFill>
                <a:latin typeface="Arial" panose="020B0604020202020204" pitchFamily="34" charset="0"/>
                <a:cs typeface="Arial" panose="020B0604020202020204" pitchFamily="34" charset="0"/>
              </a:rPr>
              <a:t> alone.</a:t>
            </a:r>
          </a:p>
        </p:txBody>
      </p:sp>
      <p:pic>
        <p:nvPicPr>
          <p:cNvPr id="10" name="Picture 9">
            <a:extLst>
              <a:ext uri="{FF2B5EF4-FFF2-40B4-BE49-F238E27FC236}">
                <a16:creationId xmlns:a16="http://schemas.microsoft.com/office/drawing/2014/main" id="{C287271A-1D4C-5DF2-EEE0-97A0038D5F6B}"/>
              </a:ext>
            </a:extLst>
          </p:cNvPr>
          <p:cNvPicPr>
            <a:picLocks noChangeAspect="1"/>
          </p:cNvPicPr>
          <p:nvPr/>
        </p:nvPicPr>
        <p:blipFill>
          <a:blip r:embed="rId5"/>
          <a:stretch>
            <a:fillRect/>
          </a:stretch>
        </p:blipFill>
        <p:spPr>
          <a:xfrm>
            <a:off x="617750" y="6700798"/>
            <a:ext cx="2501900" cy="2501900"/>
          </a:xfrm>
          <a:prstGeom prst="rect">
            <a:avLst/>
          </a:prstGeom>
        </p:spPr>
      </p:pic>
      <p:sp>
        <p:nvSpPr>
          <p:cNvPr id="13" name="TextBox 12">
            <a:extLst>
              <a:ext uri="{FF2B5EF4-FFF2-40B4-BE49-F238E27FC236}">
                <a16:creationId xmlns:a16="http://schemas.microsoft.com/office/drawing/2014/main" id="{53221469-1A83-C11F-C80F-75086FBB2296}"/>
              </a:ext>
            </a:extLst>
          </p:cNvPr>
          <p:cNvSpPr txBox="1"/>
          <p:nvPr/>
        </p:nvSpPr>
        <p:spPr>
          <a:xfrm>
            <a:off x="8742552" y="6015854"/>
            <a:ext cx="7475349" cy="3539430"/>
          </a:xfrm>
          <a:prstGeom prst="rect">
            <a:avLst/>
          </a:prstGeom>
          <a:noFill/>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Pain amplifies the sympathetic surge</a:t>
            </a:r>
          </a:p>
          <a:p>
            <a:r>
              <a:rPr lang="en-GB" sz="2800" dirty="0">
                <a:solidFill>
                  <a:schemeClr val="bg1"/>
                </a:solidFill>
                <a:latin typeface="Arial" panose="020B0604020202020204" pitchFamily="34" charset="0"/>
                <a:cs typeface="Arial" panose="020B0604020202020204" pitchFamily="34" charset="0"/>
              </a:rPr>
              <a:t>Not the primary driver — but it adds fuel.</a:t>
            </a:r>
          </a:p>
          <a:p>
            <a:r>
              <a:rPr lang="en-GB" sz="2800" dirty="0">
                <a:solidFill>
                  <a:schemeClr val="bg1"/>
                </a:solidFill>
                <a:latin typeface="Arial" panose="020B0604020202020204" pitchFamily="34" charset="0"/>
                <a:cs typeface="Arial" panose="020B0604020202020204" pitchFamily="34" charset="0"/>
              </a:rPr>
              <a:t>Chest discomfort activates:</a:t>
            </a:r>
          </a:p>
          <a:p>
            <a:r>
              <a:rPr lang="en-GB" sz="2800" dirty="0">
                <a:solidFill>
                  <a:schemeClr val="bg1"/>
                </a:solidFill>
                <a:latin typeface="Arial" panose="020B0604020202020204" pitchFamily="34" charset="0"/>
                <a:cs typeface="Arial" panose="020B0604020202020204" pitchFamily="34" charset="0"/>
              </a:rPr>
              <a:t>Sympathetic pathways</a:t>
            </a:r>
          </a:p>
          <a:p>
            <a:r>
              <a:rPr lang="en-GB" sz="2800" dirty="0">
                <a:solidFill>
                  <a:schemeClr val="bg1"/>
                </a:solidFill>
                <a:latin typeface="Arial" panose="020B0604020202020204" pitchFamily="34" charset="0"/>
                <a:cs typeface="Arial" panose="020B0604020202020204" pitchFamily="34" charset="0"/>
              </a:rPr>
              <a:t>Adrenal medulla release of catecholamines</a:t>
            </a:r>
          </a:p>
          <a:p>
            <a:r>
              <a:rPr lang="en-GB" sz="2800" dirty="0">
                <a:solidFill>
                  <a:schemeClr val="bg1"/>
                </a:solidFill>
                <a:latin typeface="Arial" panose="020B0604020202020204" pitchFamily="34" charset="0"/>
                <a:cs typeface="Arial" panose="020B0604020202020204" pitchFamily="34" charset="0"/>
              </a:rPr>
              <a:t>This is why heart rate often rises </a:t>
            </a:r>
            <a:r>
              <a:rPr lang="en-GB" sz="2800" b="1" dirty="0">
                <a:solidFill>
                  <a:schemeClr val="bg1"/>
                </a:solidFill>
                <a:latin typeface="Arial" panose="020B0604020202020204" pitchFamily="34" charset="0"/>
                <a:cs typeface="Arial" panose="020B0604020202020204" pitchFamily="34" charset="0"/>
              </a:rPr>
              <a:t>before</a:t>
            </a:r>
            <a:r>
              <a:rPr lang="en-GB" sz="2800" dirty="0">
                <a:solidFill>
                  <a:schemeClr val="bg1"/>
                </a:solidFill>
                <a:latin typeface="Arial" panose="020B0604020202020204" pitchFamily="34" charset="0"/>
                <a:cs typeface="Arial" panose="020B0604020202020204" pitchFamily="34" charset="0"/>
              </a:rPr>
              <a:t> the patient even verbalises pain</a:t>
            </a:r>
            <a:r>
              <a:rPr lang="en-GB" sz="2800" dirty="0">
                <a:solidFill>
                  <a:schemeClr val="bg1"/>
                </a:solidFill>
              </a:rPr>
              <a:t>.</a:t>
            </a:r>
          </a:p>
          <a:p>
            <a:endParaRPr lang="en-GB" sz="2800" b="1" kern="0" spc="264" dirty="0">
              <a:solidFill>
                <a:srgbClr val="F8F8F8"/>
              </a:solidFill>
              <a:latin typeface="Arial" pitchFamily="34" charset="0"/>
              <a:cs typeface="Arial" pitchFamily="34" charset="-120"/>
            </a:endParaRPr>
          </a:p>
        </p:txBody>
      </p:sp>
      <p:sp>
        <p:nvSpPr>
          <p:cNvPr id="17" name="TextBox 16">
            <a:extLst>
              <a:ext uri="{FF2B5EF4-FFF2-40B4-BE49-F238E27FC236}">
                <a16:creationId xmlns:a16="http://schemas.microsoft.com/office/drawing/2014/main" id="{21EDCF35-0034-4D7F-BC84-D7E795ECA1E0}"/>
              </a:ext>
            </a:extLst>
          </p:cNvPr>
          <p:cNvSpPr txBox="1"/>
          <p:nvPr/>
        </p:nvSpPr>
        <p:spPr>
          <a:xfrm>
            <a:off x="3279542" y="2288519"/>
            <a:ext cx="10162262" cy="769441"/>
          </a:xfrm>
          <a:prstGeom prst="rect">
            <a:avLst/>
          </a:prstGeom>
          <a:noFill/>
        </p:spPr>
        <p:txBody>
          <a:bodyPr wrap="square" rtlCol="0">
            <a:spAutoFit/>
          </a:bodyPr>
          <a:lstStyle/>
          <a:p>
            <a:r>
              <a:rPr lang="en-GB" sz="4400" dirty="0">
                <a:solidFill>
                  <a:schemeClr val="bg1"/>
                </a:solidFill>
              </a:rPr>
              <a:t>Baroreceptors</a:t>
            </a:r>
          </a:p>
        </p:txBody>
      </p:sp>
      <p:sp>
        <p:nvSpPr>
          <p:cNvPr id="18" name="TextBox 17">
            <a:extLst>
              <a:ext uri="{FF2B5EF4-FFF2-40B4-BE49-F238E27FC236}">
                <a16:creationId xmlns:a16="http://schemas.microsoft.com/office/drawing/2014/main" id="{6455377B-B73A-187B-DC89-E6FCB6E89A33}"/>
              </a:ext>
            </a:extLst>
          </p:cNvPr>
          <p:cNvSpPr txBox="1"/>
          <p:nvPr/>
        </p:nvSpPr>
        <p:spPr>
          <a:xfrm>
            <a:off x="3279542" y="4758779"/>
            <a:ext cx="10162262" cy="769441"/>
          </a:xfrm>
          <a:prstGeom prst="rect">
            <a:avLst/>
          </a:prstGeom>
          <a:noFill/>
        </p:spPr>
        <p:txBody>
          <a:bodyPr wrap="square" rtlCol="0">
            <a:spAutoFit/>
          </a:bodyPr>
          <a:lstStyle/>
          <a:p>
            <a:r>
              <a:rPr lang="en-GB" sz="4400" dirty="0">
                <a:solidFill>
                  <a:schemeClr val="bg1"/>
                </a:solidFill>
              </a:rPr>
              <a:t>Ischaemic metabolites</a:t>
            </a:r>
          </a:p>
        </p:txBody>
      </p:sp>
      <p:sp>
        <p:nvSpPr>
          <p:cNvPr id="19" name="TextBox 18">
            <a:extLst>
              <a:ext uri="{FF2B5EF4-FFF2-40B4-BE49-F238E27FC236}">
                <a16:creationId xmlns:a16="http://schemas.microsoft.com/office/drawing/2014/main" id="{384EDBC8-FFAC-DC39-5950-690763D60678}"/>
              </a:ext>
            </a:extLst>
          </p:cNvPr>
          <p:cNvSpPr txBox="1"/>
          <p:nvPr/>
        </p:nvSpPr>
        <p:spPr>
          <a:xfrm>
            <a:off x="3279543" y="7229040"/>
            <a:ext cx="10162262" cy="769441"/>
          </a:xfrm>
          <a:prstGeom prst="rect">
            <a:avLst/>
          </a:prstGeom>
          <a:noFill/>
        </p:spPr>
        <p:txBody>
          <a:bodyPr wrap="square" rtlCol="0">
            <a:spAutoFit/>
          </a:bodyPr>
          <a:lstStyle/>
          <a:p>
            <a:r>
              <a:rPr lang="en-GB" sz="4400" dirty="0">
                <a:solidFill>
                  <a:schemeClr val="bg1"/>
                </a:solidFill>
              </a:rPr>
              <a:t>Pain</a:t>
            </a:r>
          </a:p>
        </p:txBody>
      </p:sp>
      <p:sp>
        <p:nvSpPr>
          <p:cNvPr id="21" name="TextBox 20">
            <a:extLst>
              <a:ext uri="{FF2B5EF4-FFF2-40B4-BE49-F238E27FC236}">
                <a16:creationId xmlns:a16="http://schemas.microsoft.com/office/drawing/2014/main" id="{F30A8DCE-157C-6632-7879-5A5DFDF68E88}"/>
              </a:ext>
            </a:extLst>
          </p:cNvPr>
          <p:cNvSpPr txBox="1"/>
          <p:nvPr/>
        </p:nvSpPr>
        <p:spPr>
          <a:xfrm>
            <a:off x="8742552" y="594674"/>
            <a:ext cx="8724900" cy="923330"/>
          </a:xfrm>
          <a:prstGeom prst="rect">
            <a:avLst/>
          </a:prstGeom>
          <a:noFill/>
        </p:spPr>
        <p:txBody>
          <a:bodyPr wrap="square" rtlCol="0">
            <a:spAutoFit/>
          </a:bodyPr>
          <a:lstStyle/>
          <a:p>
            <a:r>
              <a:rPr lang="en-GB" sz="5400" dirty="0">
                <a:solidFill>
                  <a:schemeClr val="bg1"/>
                </a:solidFill>
              </a:rPr>
              <a:t>Increased Heart Rate</a:t>
            </a:r>
          </a:p>
        </p:txBody>
      </p:sp>
    </p:spTree>
    <p:extLst>
      <p:ext uri="{BB962C8B-B14F-4D97-AF65-F5344CB8AC3E}">
        <p14:creationId xmlns:p14="http://schemas.microsoft.com/office/powerpoint/2010/main" val="397618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1" nodeType="clickEffect">
                                  <p:stCondLst>
                                    <p:cond delay="0"/>
                                  </p:stCondLst>
                                  <p:childTnLst>
                                    <p:anim calcmode="lin" valueType="num">
                                      <p:cBhvr additive="base">
                                        <p:cTn id="28" dur="500"/>
                                        <p:tgtEl>
                                          <p:spTgt spid="4"/>
                                        </p:tgtEl>
                                        <p:attrNameLst>
                                          <p:attrName>ppt_x</p:attrName>
                                        </p:attrNameLst>
                                      </p:cBhvr>
                                      <p:tavLst>
                                        <p:tav tm="0">
                                          <p:val>
                                            <p:strVal val="ppt_x"/>
                                          </p:val>
                                        </p:tav>
                                        <p:tav tm="100000">
                                          <p:val>
                                            <p:strVal val="ppt_x"/>
                                          </p:val>
                                        </p:tav>
                                      </p:tavLst>
                                    </p:anim>
                                    <p:anim calcmode="lin" valueType="num">
                                      <p:cBhvr additive="base">
                                        <p:cTn id="29" dur="500"/>
                                        <p:tgtEl>
                                          <p:spTgt spid="4"/>
                                        </p:tgtEl>
                                        <p:attrNameLst>
                                          <p:attrName>ppt_y</p:attrName>
                                        </p:attrNameLst>
                                      </p:cBhvr>
                                      <p:tavLst>
                                        <p:tav tm="0">
                                          <p:val>
                                            <p:strVal val="ppt_y"/>
                                          </p:val>
                                        </p:tav>
                                        <p:tav tm="100000">
                                          <p:val>
                                            <p:strVal val="1+ppt_h/2"/>
                                          </p:val>
                                        </p:tav>
                                      </p:tavLst>
                                    </p:anim>
                                    <p:set>
                                      <p:cBhvr>
                                        <p:cTn id="30" dur="1" fill="hold">
                                          <p:stCondLst>
                                            <p:cond delay="499"/>
                                          </p:stCondLst>
                                        </p:cTn>
                                        <p:tgtEl>
                                          <p:spTgt spid="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9"/>
                                        </p:tgtEl>
                                        <p:attrNameLst>
                                          <p:attrName>ppt_x</p:attrName>
                                        </p:attrNameLst>
                                      </p:cBhvr>
                                      <p:tavLst>
                                        <p:tav tm="0">
                                          <p:val>
                                            <p:strVal val="ppt_x"/>
                                          </p:val>
                                        </p:tav>
                                        <p:tav tm="100000">
                                          <p:val>
                                            <p:strVal val="ppt_x"/>
                                          </p:val>
                                        </p:tav>
                                      </p:tavLst>
                                    </p:anim>
                                    <p:anim calcmode="lin" valueType="num">
                                      <p:cBhvr additive="base">
                                        <p:cTn id="39" dur="500"/>
                                        <p:tgtEl>
                                          <p:spTgt spid="9"/>
                                        </p:tgtEl>
                                        <p:attrNameLst>
                                          <p:attrName>ppt_y</p:attrName>
                                        </p:attrNameLst>
                                      </p:cBhvr>
                                      <p:tavLst>
                                        <p:tav tm="0">
                                          <p:val>
                                            <p:strVal val="ppt_y"/>
                                          </p:val>
                                        </p:tav>
                                        <p:tav tm="100000">
                                          <p:val>
                                            <p:strVal val="1+ppt_h/2"/>
                                          </p:val>
                                        </p:tav>
                                      </p:tavLst>
                                    </p:anim>
                                    <p:set>
                                      <p:cBhvr>
                                        <p:cTn id="40" dur="1" fill="hold">
                                          <p:stCondLst>
                                            <p:cond delay="499"/>
                                          </p:stCondLst>
                                        </p:cTn>
                                        <p:tgtEl>
                                          <p:spTgt spid="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13"/>
                                        </p:tgtEl>
                                        <p:attrNameLst>
                                          <p:attrName>ppt_x</p:attrName>
                                        </p:attrNameLst>
                                      </p:cBhvr>
                                      <p:tavLst>
                                        <p:tav tm="0">
                                          <p:val>
                                            <p:strVal val="ppt_x"/>
                                          </p:val>
                                        </p:tav>
                                        <p:tav tm="100000">
                                          <p:val>
                                            <p:strVal val="ppt_x"/>
                                          </p:val>
                                        </p:tav>
                                      </p:tavLst>
                                    </p:anim>
                                    <p:anim calcmode="lin" valueType="num">
                                      <p:cBhvr additive="base">
                                        <p:cTn id="49" dur="500"/>
                                        <p:tgtEl>
                                          <p:spTgt spid="13"/>
                                        </p:tgtEl>
                                        <p:attrNameLst>
                                          <p:attrName>ppt_y</p:attrName>
                                        </p:attrNameLst>
                                      </p:cBhvr>
                                      <p:tavLst>
                                        <p:tav tm="0">
                                          <p:val>
                                            <p:strVal val="ppt_y"/>
                                          </p:val>
                                        </p:tav>
                                        <p:tav tm="100000">
                                          <p:val>
                                            <p:strVal val="1+ppt_h/2"/>
                                          </p:val>
                                        </p:tav>
                                      </p:tavLst>
                                    </p:anim>
                                    <p:set>
                                      <p:cBhvr>
                                        <p:cTn id="5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P spid="9" grpId="1"/>
      <p:bldP spid="13" grpId="0"/>
      <p:bldP spid="13" grpId="1"/>
      <p:bldP spid="17"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37D44CEC-4155-41D5-7917-319A339DDC5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243314D9-5605-2327-6ECF-88877A2C1FE5}"/>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BAAAAFBB-AF10-0383-7C01-CBF99CE50753}"/>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37ECF787-3094-AE44-FADE-0ED24150BCDE}"/>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39B095E1-98C8-4234-C91C-120790CED966}"/>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54C6D9F7-42CD-7FF1-5593-E94092FC504C}"/>
              </a:ext>
            </a:extLst>
          </p:cNvPr>
          <p:cNvSpPr txBox="1"/>
          <p:nvPr/>
        </p:nvSpPr>
        <p:spPr>
          <a:xfrm>
            <a:off x="7775714" y="1157793"/>
            <a:ext cx="9369286" cy="7971413"/>
          </a:xfrm>
          <a:prstGeom prst="rect">
            <a:avLst/>
          </a:prstGeom>
          <a:noFill/>
        </p:spPr>
        <p:txBody>
          <a:bodyPr wrap="square">
            <a:spAutoFit/>
          </a:bodyPr>
          <a:lstStyle>
            <a:lvl1pPr>
              <a:buNone/>
              <a:defRPr sz="3200" b="1">
                <a:solidFill>
                  <a:schemeClr val="bg1"/>
                </a:solidFill>
              </a:defRPr>
            </a:lvl1pPr>
            <a:lvl2pPr lvl="1"/>
          </a:lstStyle>
          <a:p>
            <a:r>
              <a:rPr lang="en-GB" dirty="0"/>
              <a:t>Why this matters in the </a:t>
            </a:r>
            <a:r>
              <a:rPr lang="en-GB" dirty="0" err="1"/>
              <a:t>cath</a:t>
            </a:r>
            <a:r>
              <a:rPr lang="en-GB" dirty="0"/>
              <a:t> lab</a:t>
            </a:r>
          </a:p>
          <a:p>
            <a:endParaRPr lang="en-GB" dirty="0"/>
          </a:p>
          <a:p>
            <a:r>
              <a:rPr lang="en-GB" sz="2800" dirty="0"/>
              <a:t>The heart‑rate response is one of your earliest and most sensitive markers of how well the patient is tolerating the inflation. A rising HR tells you:</a:t>
            </a:r>
          </a:p>
          <a:p>
            <a:endParaRPr lang="en-GB" sz="2800" dirty="0"/>
          </a:p>
          <a:p>
            <a:pPr marL="457200" indent="-457200">
              <a:buFont typeface="Arial" panose="020B0604020202020204" pitchFamily="34" charset="0"/>
              <a:buChar char="•"/>
            </a:pPr>
            <a:r>
              <a:rPr lang="en-GB" sz="2800" dirty="0"/>
              <a:t>The baroreflex is intact</a:t>
            </a:r>
          </a:p>
          <a:p>
            <a:pPr marL="457200" indent="-457200">
              <a:buFont typeface="Arial" panose="020B0604020202020204" pitchFamily="34" charset="0"/>
              <a:buChar char="•"/>
            </a:pPr>
            <a:r>
              <a:rPr lang="en-GB" sz="2800" dirty="0"/>
              <a:t>The patient is compensating</a:t>
            </a:r>
          </a:p>
          <a:p>
            <a:pPr marL="457200" indent="-457200">
              <a:buFont typeface="Arial" panose="020B0604020202020204" pitchFamily="34" charset="0"/>
              <a:buChar char="•"/>
            </a:pPr>
            <a:r>
              <a:rPr lang="en-GB" sz="2800" dirty="0"/>
              <a:t>The LV is struggling but coping</a:t>
            </a:r>
          </a:p>
          <a:p>
            <a:pPr marL="457200" indent="-457200">
              <a:buFont typeface="Arial" panose="020B0604020202020204" pitchFamily="34" charset="0"/>
              <a:buChar char="•"/>
            </a:pPr>
            <a:endParaRPr lang="en-GB" sz="2800" dirty="0"/>
          </a:p>
          <a:p>
            <a:r>
              <a:rPr lang="en-GB" sz="2800" dirty="0"/>
              <a:t>A blunted or falling HR tells you:</a:t>
            </a:r>
          </a:p>
          <a:p>
            <a:endParaRPr lang="en-GB" sz="2800" dirty="0"/>
          </a:p>
          <a:p>
            <a:pPr marL="457200" indent="-457200">
              <a:buFont typeface="Arial" panose="020B0604020202020204" pitchFamily="34" charset="0"/>
              <a:buChar char="•"/>
            </a:pPr>
            <a:r>
              <a:rPr lang="en-GB" sz="2800" dirty="0"/>
              <a:t>The patient is not compensating</a:t>
            </a:r>
          </a:p>
          <a:p>
            <a:pPr marL="457200" indent="-457200">
              <a:buFont typeface="Arial" panose="020B0604020202020204" pitchFamily="34" charset="0"/>
              <a:buChar char="•"/>
            </a:pPr>
            <a:r>
              <a:rPr lang="en-GB" sz="2800" dirty="0"/>
              <a:t>AV nodal ischaemia is occurring</a:t>
            </a:r>
          </a:p>
          <a:p>
            <a:pPr marL="457200" indent="-457200">
              <a:buFont typeface="Arial" panose="020B0604020202020204" pitchFamily="34" charset="0"/>
              <a:buChar char="•"/>
            </a:pPr>
            <a:endParaRPr lang="en-GB" sz="2800" dirty="0"/>
          </a:p>
          <a:p>
            <a:r>
              <a:rPr lang="en-GB" sz="2800" dirty="0"/>
              <a:t>You may need to shorten inflation or deflate immediately</a:t>
            </a:r>
          </a:p>
          <a:p>
            <a:r>
              <a:rPr lang="en-GB" sz="2800" dirty="0"/>
              <a:t>This is the kind of real‑time physiology that makes PCI such a powerful teaching tool.</a:t>
            </a:r>
          </a:p>
        </p:txBody>
      </p:sp>
      <p:sp>
        <p:nvSpPr>
          <p:cNvPr id="2" name="AutoShape 2" descr="Image result for why">
            <a:extLst>
              <a:ext uri="{FF2B5EF4-FFF2-40B4-BE49-F238E27FC236}">
                <a16:creationId xmlns:a16="http://schemas.microsoft.com/office/drawing/2014/main" id="{445B7C5E-6884-6F19-DD83-F3A1E8C94A1E}"/>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descr="A human heart with veins&#10;&#10;AI-generated content may be incorrect.">
            <a:extLst>
              <a:ext uri="{FF2B5EF4-FFF2-40B4-BE49-F238E27FC236}">
                <a16:creationId xmlns:a16="http://schemas.microsoft.com/office/drawing/2014/main" id="{D6B9E588-095D-3E97-0076-25CC8E03D4B1}"/>
              </a:ext>
            </a:extLst>
          </p:cNvPr>
          <p:cNvPicPr>
            <a:picLocks noChangeAspect="1"/>
          </p:cNvPicPr>
          <p:nvPr/>
        </p:nvPicPr>
        <p:blipFill>
          <a:blip r:embed="rId5"/>
          <a:stretch>
            <a:fillRect/>
          </a:stretch>
        </p:blipFill>
        <p:spPr>
          <a:xfrm>
            <a:off x="1167387" y="3281587"/>
            <a:ext cx="5329001" cy="5329001"/>
          </a:xfrm>
          <a:prstGeom prst="rect">
            <a:avLst/>
          </a:prstGeom>
        </p:spPr>
      </p:pic>
      <p:sp>
        <p:nvSpPr>
          <p:cNvPr id="7" name="TextBox 6">
            <a:extLst>
              <a:ext uri="{FF2B5EF4-FFF2-40B4-BE49-F238E27FC236}">
                <a16:creationId xmlns:a16="http://schemas.microsoft.com/office/drawing/2014/main" id="{83A5BC8D-354A-A204-1F35-7C55B9B343C0}"/>
              </a:ext>
            </a:extLst>
          </p:cNvPr>
          <p:cNvSpPr txBox="1"/>
          <p:nvPr/>
        </p:nvSpPr>
        <p:spPr>
          <a:xfrm>
            <a:off x="1331099" y="5307751"/>
            <a:ext cx="4936824" cy="1107996"/>
          </a:xfrm>
          <a:prstGeom prst="rect">
            <a:avLst/>
          </a:prstGeom>
          <a:noFill/>
        </p:spPr>
        <p:txBody>
          <a:bodyPr wrap="square" rtlCol="0">
            <a:spAutoFit/>
          </a:bodyPr>
          <a:lstStyle/>
          <a:p>
            <a:pPr algn="ctr"/>
            <a:r>
              <a:rPr lang="en-GB" sz="6600" dirty="0">
                <a:solidFill>
                  <a:schemeClr val="bg1"/>
                </a:solidFill>
              </a:rPr>
              <a:t>WHY?</a:t>
            </a:r>
          </a:p>
        </p:txBody>
      </p:sp>
      <p:sp>
        <p:nvSpPr>
          <p:cNvPr id="5" name="Rectangle: Rounded Corners 4">
            <a:extLst>
              <a:ext uri="{FF2B5EF4-FFF2-40B4-BE49-F238E27FC236}">
                <a16:creationId xmlns:a16="http://schemas.microsoft.com/office/drawing/2014/main" id="{DCB62B64-C65B-E314-A97A-2482741E998D}"/>
              </a:ext>
            </a:extLst>
          </p:cNvPr>
          <p:cNvSpPr/>
          <p:nvPr/>
        </p:nvSpPr>
        <p:spPr>
          <a:xfrm>
            <a:off x="745067" y="3708400"/>
            <a:ext cx="13106400" cy="28786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dirty="0"/>
              <a:t>Takeaway</a:t>
            </a:r>
          </a:p>
          <a:p>
            <a:pPr algn="ctr"/>
            <a:r>
              <a:rPr lang="en-GB" sz="4800" dirty="0"/>
              <a:t>Changes in heart rate are important indicators of patient physiology</a:t>
            </a:r>
          </a:p>
        </p:txBody>
      </p:sp>
    </p:spTree>
    <p:extLst>
      <p:ext uri="{BB962C8B-B14F-4D97-AF65-F5344CB8AC3E}">
        <p14:creationId xmlns:p14="http://schemas.microsoft.com/office/powerpoint/2010/main" val="2469992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79015b2-4150-4105-a800-b64c0c97dbd1">
      <Terms xmlns="http://schemas.microsoft.com/office/infopath/2007/PartnerControls"/>
    </lcf76f155ced4ddcb4097134ff3c332f>
    <TaxCatchAll xmlns="b067475b-5d88-43a2-bd85-459932a305f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1094B6CC6EB64F8B5CE1AEDA71A534" ma:contentTypeVersion="13" ma:contentTypeDescription="Create a new document." ma:contentTypeScope="" ma:versionID="57713b2b3aa747f3da3f077be9bcea11">
  <xsd:schema xmlns:xsd="http://www.w3.org/2001/XMLSchema" xmlns:xs="http://www.w3.org/2001/XMLSchema" xmlns:p="http://schemas.microsoft.com/office/2006/metadata/properties" xmlns:ns2="679015b2-4150-4105-a800-b64c0c97dbd1" xmlns:ns3="b067475b-5d88-43a2-bd85-459932a305fd" targetNamespace="http://schemas.microsoft.com/office/2006/metadata/properties" ma:root="true" ma:fieldsID="1959c6be763e68d889d418c8d51fcc9b" ns2:_="" ns3:_="">
    <xsd:import namespace="679015b2-4150-4105-a800-b64c0c97dbd1"/>
    <xsd:import namespace="b067475b-5d88-43a2-bd85-459932a305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015b2-4150-4105-a800-b64c0c97db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ab9dd3f-a18a-4d9b-9ebc-38943c9fda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67475b-5d88-43a2-bd85-459932a305f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2b2fd7-e512-43c4-b434-f74bb7d10efd}" ma:internalName="TaxCatchAll" ma:showField="CatchAllData" ma:web="b067475b-5d88-43a2-bd85-459932a305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3C83FE-16E7-40A2-A470-7D48BBAE2AB0}">
  <ds:schemaRefs>
    <ds:schemaRef ds:uri="http://schemas.microsoft.com/office/2006/metadata/properties"/>
    <ds:schemaRef ds:uri="http://schemas.microsoft.com/office/infopath/2007/PartnerControls"/>
    <ds:schemaRef ds:uri="679015b2-4150-4105-a800-b64c0c97dbd1"/>
    <ds:schemaRef ds:uri="b067475b-5d88-43a2-bd85-459932a305fd"/>
  </ds:schemaRefs>
</ds:datastoreItem>
</file>

<file path=customXml/itemProps2.xml><?xml version="1.0" encoding="utf-8"?>
<ds:datastoreItem xmlns:ds="http://schemas.openxmlformats.org/officeDocument/2006/customXml" ds:itemID="{7F5F6BD8-F68B-46DC-988D-7BF6FEB1EFF4}">
  <ds:schemaRefs>
    <ds:schemaRef ds:uri="http://schemas.microsoft.com/sharepoint/v3/contenttype/forms"/>
  </ds:schemaRefs>
</ds:datastoreItem>
</file>

<file path=customXml/itemProps3.xml><?xml version="1.0" encoding="utf-8"?>
<ds:datastoreItem xmlns:ds="http://schemas.openxmlformats.org/officeDocument/2006/customXml" ds:itemID="{0D2EAA7E-B4F9-4F3F-B180-78B5A2E56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9015b2-4150-4105-a800-b64c0c97dbd1"/>
    <ds:schemaRef ds:uri="b067475b-5d88-43a2-bd85-459932a305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476</TotalTime>
  <Words>1998</Words>
  <Application>Microsoft Office PowerPoint</Application>
  <PresentationFormat>Custom</PresentationFormat>
  <Paragraphs>226</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ElsevierGulliver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Sian Rudkin</cp:lastModifiedBy>
  <cp:revision>16</cp:revision>
  <dcterms:created xsi:type="dcterms:W3CDTF">2026-06-18T11:37:42Z</dcterms:created>
  <dcterms:modified xsi:type="dcterms:W3CDTF">2026-08-04T13:05:06Z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0x010100D51094B6CC6EB64F8B5CE1AEDA71A534</vt:lpwstr>
  </property>
  <property fmtid="{D5CDD505-2E9C-101B-9397-08002B2CF9AE}" pid="3" name="MediaServiceImageTags">
    <vt:lpwstr/>
  </property>
</Properties>
</file>