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57" r:id="rId6"/>
    <p:sldId id="258" r:id="rId7"/>
    <p:sldId id="262" r:id="rId8"/>
    <p:sldId id="287" r:id="rId9"/>
    <p:sldId id="292" r:id="rId10"/>
    <p:sldId id="294" r:id="rId11"/>
    <p:sldId id="297" r:id="rId12"/>
    <p:sldId id="298" r:id="rId13"/>
    <p:sldId id="289" r:id="rId14"/>
    <p:sldId id="293" r:id="rId15"/>
    <p:sldId id="295" r:id="rId16"/>
    <p:sldId id="290" r:id="rId17"/>
    <p:sldId id="291" r:id="rId18"/>
    <p:sldId id="315" r:id="rId19"/>
    <p:sldId id="310" r:id="rId20"/>
    <p:sldId id="309" r:id="rId21"/>
    <p:sldId id="312" r:id="rId22"/>
    <p:sldId id="314" r:id="rId23"/>
    <p:sldId id="311" r:id="rId24"/>
    <p:sldId id="302" r:id="rId25"/>
    <p:sldId id="303" r:id="rId26"/>
    <p:sldId id="261" r:id="rId27"/>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3865" autoAdjust="0"/>
  </p:normalViewPr>
  <p:slideViewPr>
    <p:cSldViewPr snapToGrid="0" snapToObjects="1">
      <p:cViewPr varScale="1">
        <p:scale>
          <a:sx n="47" d="100"/>
          <a:sy n="47" d="100"/>
        </p:scale>
        <p:origin x="209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9532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sz="1200" b="0" i="0" kern="1200" dirty="0">
                <a:solidFill>
                  <a:schemeClr val="tx1"/>
                </a:solidFill>
                <a:effectLst/>
                <a:latin typeface="+mn-lt"/>
                <a:ea typeface="+mn-ea"/>
                <a:cs typeface="+mn-cs"/>
              </a:rPr>
              <a:t>"Good afternoon everyone. My name is Michael Galinato, Cath Lab Manager at the Essex Cardiothoracic Centre.</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Today I'll be discussing renal denervation for hypertension, looking at why this therapy has re-emerged as an important treatment option.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708310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endParaRPr lang="en-GB" dirty="0"/>
          </a:p>
          <a:p>
            <a:pPr fontAlgn="t"/>
            <a:r>
              <a:rPr lang="en-GB" b="0" i="0" dirty="0">
                <a:effectLst/>
                <a:latin typeface="Segoe UI" panose="020B0502040204020203" pitchFamily="34" charset="0"/>
              </a:rPr>
              <a:t>"From an operator's perspective, the equipment is familiar to anyone working in coronary intervention.</a:t>
            </a:r>
          </a:p>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We typically use a 6 French femoral sheath, an appropriate guide catheter, a standard 0.014-inch coronary guidewire, contrast administration equipment and our routine haemostasis kit.</a:t>
            </a:r>
          </a:p>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One of the advantages of renal denervation is that it utilises equipment and skills already present in most Cath </a:t>
            </a:r>
            <a:r>
              <a:rPr lang="en-GB" b="0" i="0" dirty="0" err="1">
                <a:effectLst/>
                <a:latin typeface="Segoe UI" panose="020B0502040204020203" pitchFamily="34" charset="0"/>
              </a:rPr>
              <a:t>Lavs</a:t>
            </a:r>
            <a:endParaRPr lang="en-GB" b="0" i="0" dirty="0">
              <a:effectLst/>
              <a:latin typeface="Segoe UI" panose="020B0502040204020203" pitchFamily="34" charset="0"/>
            </a:endParaRPr>
          </a:p>
          <a:p>
            <a:endParaRPr lang="en-GB" dirty="0"/>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882905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Current systems use either radiofrequency energy or ultrasound energy.</a:t>
            </a:r>
          </a:p>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Alongside the treatment catheter, we require the appropriate generator or console, grounding pads, continuous physiological monitoring, and adequate analgesia and sedation.</a:t>
            </a:r>
          </a:p>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Pain management is particularly important because energy delivery can cause significant discomfort."</a:t>
            </a:r>
          </a:p>
          <a:p>
            <a:endParaRPr lang="en-GB" dirty="0"/>
          </a:p>
          <a:p>
            <a:endParaRPr lang="en-GB" dirty="0"/>
          </a:p>
          <a:p>
            <a:pPr marL="342900" indent="-342900">
              <a:buChar char="•"/>
            </a:pPr>
            <a:endParaRPr lang="en-GB" sz="1200" dirty="0">
              <a:solidFill>
                <a:schemeClr val="bg1"/>
              </a:solidFill>
              <a:latin typeface="Calibri"/>
            </a:endParaRPr>
          </a:p>
          <a:p>
            <a:endParaRPr lang="en-GB" dirty="0"/>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3663627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6315166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603604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pPr fontAlgn="t"/>
            <a:r>
              <a:rPr lang="en-GB" sz="1200" b="0" i="0" kern="1200" dirty="0">
                <a:solidFill>
                  <a:schemeClr val="tx1"/>
                </a:solidFill>
                <a:effectLst/>
                <a:latin typeface="+mn-lt"/>
                <a:ea typeface="+mn-ea"/>
                <a:cs typeface="+mn-cs"/>
              </a:rPr>
              <a:t>"Before entering the </a:t>
            </a:r>
            <a:r>
              <a:rPr lang="en-GB" sz="1200" b="0" i="0" kern="1200" dirty="0" err="1">
                <a:solidFill>
                  <a:schemeClr val="tx1"/>
                </a:solidFill>
                <a:effectLst/>
                <a:latin typeface="+mn-lt"/>
                <a:ea typeface="+mn-ea"/>
                <a:cs typeface="+mn-cs"/>
              </a:rPr>
              <a:t>cath</a:t>
            </a:r>
            <a:r>
              <a:rPr lang="en-GB" sz="1200" b="0" i="0" kern="1200" dirty="0">
                <a:solidFill>
                  <a:schemeClr val="tx1"/>
                </a:solidFill>
                <a:effectLst/>
                <a:latin typeface="+mn-lt"/>
                <a:ea typeface="+mn-ea"/>
                <a:cs typeface="+mn-cs"/>
              </a:rPr>
              <a:t> lab, every patient undergoes a thorough assessment led by our PCI specialist nurses. </a:t>
            </a:r>
          </a:p>
          <a:p>
            <a:pPr fontAlgn="t"/>
            <a:r>
              <a:rPr lang="en-GB" sz="1200" b="0" i="0" kern="1200" dirty="0">
                <a:solidFill>
                  <a:schemeClr val="tx1"/>
                </a:solidFill>
                <a:effectLst/>
                <a:latin typeface="+mn-lt"/>
                <a:ea typeface="+mn-ea"/>
                <a:cs typeface="+mn-cs"/>
              </a:rPr>
              <a:t>This ensures they meet the eligibility criteria for renal denervation and that there are no factors that would make the procedure unsuitable.</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Blood tests are performed and reviewed, baseline observations are completed, medications are assessed, and relevant imaging is reviewed to confirm anatomical suitability.</a:t>
            </a:r>
          </a:p>
          <a:p>
            <a:pPr fontAlgn="t"/>
            <a:endParaRPr lang="en-GB" sz="1200" b="0" i="0" kern="1200" dirty="0">
              <a:solidFill>
                <a:schemeClr val="tx1"/>
              </a:solidFill>
              <a:effectLst/>
              <a:latin typeface="+mn-lt"/>
              <a:ea typeface="+mn-ea"/>
              <a:cs typeface="+mn-cs"/>
            </a:endParaRP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Once suitability has been established, informed consent is obtained, ensuring the patient fully understands the procedure, its benefits, limitations and potential risks."</a:t>
            </a:r>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25925838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pPr fontAlgn="t"/>
            <a:r>
              <a:rPr lang="en-GB" sz="1200" b="0" i="0" kern="1200" dirty="0">
                <a:solidFill>
                  <a:schemeClr val="tx1"/>
                </a:solidFill>
                <a:effectLst/>
                <a:latin typeface="+mn-lt"/>
                <a:ea typeface="+mn-ea"/>
                <a:cs typeface="+mn-cs"/>
              </a:rPr>
              <a:t>Before the patient enters the </a:t>
            </a:r>
            <a:r>
              <a:rPr lang="en-GB" sz="1200" b="0" i="0" kern="1200" dirty="0" err="1">
                <a:solidFill>
                  <a:schemeClr val="tx1"/>
                </a:solidFill>
                <a:effectLst/>
                <a:latin typeface="+mn-lt"/>
                <a:ea typeface="+mn-ea"/>
                <a:cs typeface="+mn-cs"/>
              </a:rPr>
              <a:t>cath</a:t>
            </a:r>
            <a:r>
              <a:rPr lang="en-GB" sz="1200" b="0" i="0" kern="1200" dirty="0">
                <a:solidFill>
                  <a:schemeClr val="tx1"/>
                </a:solidFill>
                <a:effectLst/>
                <a:latin typeface="+mn-lt"/>
                <a:ea typeface="+mn-ea"/>
                <a:cs typeface="+mn-cs"/>
              </a:rPr>
              <a:t> lab, the room should be fully set up with all required equipment checked and readily available.</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The appropriate team must be assembled, and a pre-procedure huddle should take place to discuss the patient's history, procedural plan, anticipated challenges and individual team responsibilities.</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Adequate sedation planning is particularly important, as renal denervation can be a painful procedure. The team should ensure appropriate analgesia and sedation strategies are in place before starting.</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Once the patient is prepared, vascular access is typically obtained via the common femoral artery, with ultrasound-guided puncture recommended to optimise access and minimise vascular complications.</a:t>
            </a:r>
          </a:p>
          <a:p>
            <a:pPr fontAlgn="t"/>
            <a:endParaRPr lang="en-GB" sz="1200" b="1" i="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786842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pPr fontAlgn="t"/>
            <a:r>
              <a:rPr lang="en-GB" b="0" i="0" dirty="0">
                <a:effectLst/>
                <a:latin typeface="Segoe UI" panose="020B0502040204020203" pitchFamily="34" charset="0"/>
              </a:rPr>
              <a:t>Once access complete, we use a pigtail to do the renal </a:t>
            </a:r>
            <a:r>
              <a:rPr lang="en-GB" b="0" i="0" dirty="0" err="1">
                <a:effectLst/>
                <a:latin typeface="Segoe UI" panose="020B0502040204020203" pitchFamily="34" charset="0"/>
              </a:rPr>
              <a:t>angigraphy</a:t>
            </a:r>
            <a:endParaRPr lang="en-GB" b="0" i="0" dirty="0">
              <a:effectLst/>
              <a:latin typeface="Segoe UI" panose="020B0502040204020203" pitchFamily="34" charset="0"/>
            </a:endParaRPr>
          </a:p>
          <a:p>
            <a:pPr fontAlgn="t"/>
            <a:r>
              <a:rPr lang="en-GB" b="0" i="0" dirty="0">
                <a:effectLst/>
                <a:latin typeface="Segoe UI" panose="020B0502040204020203" pitchFamily="34" charset="0"/>
              </a:rPr>
              <a:t>"Once we've completed the aortogram, we're asking a few key questions. Are the renal arteries within the treatment range, typically around 3 to 8 millimetres? Are there any accessory arteries? Which branches are suitable for treatment, and how distal can we safely position the catheter?</a:t>
            </a:r>
          </a:p>
          <a:p>
            <a:pPr fontAlgn="t"/>
            <a:endParaRPr lang="en-GB" sz="1200" b="1"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a:t>
            </a:r>
            <a:r>
              <a:rPr lang="en-GB" sz="1200" b="0" i="0" kern="1200" dirty="0">
                <a:solidFill>
                  <a:schemeClr val="tx1"/>
                </a:solidFill>
                <a:effectLst/>
                <a:latin typeface="+mn-lt"/>
                <a:ea typeface="+mn-ea"/>
                <a:cs typeface="+mn-cs"/>
              </a:rPr>
              <a:t>Following completion of the aortogram and identification of the target vessels, the pigtail catheter is removed and exchanged for a guide catheter. </a:t>
            </a:r>
          </a:p>
          <a:p>
            <a:pPr fontAlgn="t"/>
            <a:endParaRPr lang="en-GB" sz="1200" b="1"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Give heparin and nitrates</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A standard 0.014-inch workhorse wire is advanced into the renal artery and its branches to provide support for the denervation catheter. </a:t>
            </a:r>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24262817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pPr fontAlgn="t"/>
            <a:r>
              <a:rPr lang="en-GB" b="0" i="0" dirty="0">
                <a:effectLst/>
                <a:latin typeface="Segoe UI" panose="020B0502040204020203" pitchFamily="34" charset="0"/>
              </a:rPr>
              <a:t>Once the RDN catheter is in place we remove the workhorse wire allowing the RDN catheter to take its shape.</a:t>
            </a:r>
          </a:p>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"This is usually the point in the procedure where the patient starts to feel the effects of the treatment, so additional sedation and analgesia are often required. We make sure the patient knows to expect some discomfort, and it's good practice to let the whole team know when RF delivery is about to begin so everyone is prepared.</a:t>
            </a:r>
          </a:p>
          <a:p>
            <a:pPr fontAlgn="t"/>
            <a:r>
              <a:rPr lang="en-GB" b="0" i="0" dirty="0">
                <a:effectLst/>
                <a:latin typeface="Segoe UI" panose="020B0502040204020203" pitchFamily="34" charset="0"/>
              </a:rPr>
              <a:t>During ablation, close monitoring is essential. Watch carefully for bradycardia, hypotension, or a vagal response. If that occurs, treat promptly with fluids and atropine if required. </a:t>
            </a:r>
          </a:p>
          <a:p>
            <a:pPr fontAlgn="t"/>
            <a:r>
              <a:rPr lang="en-GB" b="0" i="0" dirty="0">
                <a:effectLst/>
                <a:latin typeface="Segoe UI" panose="020B0502040204020203" pitchFamily="34" charset="0"/>
              </a:rPr>
              <a:t>The generator is largely automated and will switch off electrodes if adequate vessel contact is not achieved.</a:t>
            </a:r>
          </a:p>
          <a:p>
            <a:pPr fontAlgn="t"/>
            <a:r>
              <a:rPr lang="en-GB" b="0" i="0" dirty="0">
                <a:effectLst/>
                <a:latin typeface="Segoe UI" panose="020B0502040204020203" pitchFamily="34" charset="0"/>
              </a:rPr>
              <a:t>A successful treatment is usually considered at least 45 seconds of energy delivery, with a full ablation lasting 60 seconds. </a:t>
            </a:r>
          </a:p>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The operator can stop treatment at any time if there is significant pain, heart block, or any other concern.</a:t>
            </a:r>
          </a:p>
          <a:p>
            <a:pPr fontAlgn="t"/>
            <a:r>
              <a:rPr lang="en-GB" b="0" i="0" dirty="0">
                <a:effectLst/>
                <a:latin typeface="Segoe UI" panose="020B0502040204020203" pitchFamily="34" charset="0"/>
              </a:rPr>
              <a:t>After each treatment, the catheter is rewired, rotated approximately 90 degrees, and repositioned to achieve a circumferential pattern of ablations. </a:t>
            </a:r>
          </a:p>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We also give the patient a minute or two to recover between applications and top up sedation as needed.</a:t>
            </a:r>
          </a:p>
          <a:p>
            <a:pPr fontAlgn="t"/>
            <a:r>
              <a:rPr lang="en-GB" b="0" i="0" dirty="0">
                <a:effectLst/>
                <a:latin typeface="Segoe UI" panose="020B0502040204020203" pitchFamily="34" charset="0"/>
              </a:rPr>
              <a:t>Once treatment of one renal artery is complete, the catheter is straightened, withdrawn into the guide, and a final angiogram is performed to exclude complications such as dissection. The same process is then repeated on the opposite side."</a:t>
            </a:r>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4473295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pPr fontAlgn="t"/>
            <a:endParaRPr lang="en-GB" b="0" i="0" dirty="0">
              <a:effectLst/>
              <a:latin typeface="Segoe UI" panose="020B0502040204020203" pitchFamily="34" charset="0"/>
            </a:endParaRPr>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308067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pPr fontAlgn="t"/>
            <a:r>
              <a:rPr lang="en-GB" sz="1400" b="0" i="0" dirty="0">
                <a:effectLst/>
                <a:latin typeface="Segoe UI" panose="020B0502040204020203" pitchFamily="34" charset="0"/>
              </a:rPr>
              <a:t>"Once the procedure is complete, recovery is usually straightforward. Following femoral access, patients typically remain on bed rest for around two to four hours, with routine observations and access-site checks.</a:t>
            </a:r>
          </a:p>
          <a:p>
            <a:pPr fontAlgn="t"/>
            <a:endParaRPr lang="en-GB" sz="1400" b="0" i="0" dirty="0">
              <a:effectLst/>
              <a:latin typeface="Segoe UI" panose="020B0502040204020203" pitchFamily="34" charset="0"/>
            </a:endParaRPr>
          </a:p>
          <a:p>
            <a:pPr fontAlgn="t"/>
            <a:r>
              <a:rPr lang="en-GB" sz="1400" b="0" i="0" dirty="0">
                <a:effectLst/>
                <a:latin typeface="Segoe UI" panose="020B0502040204020203" pitchFamily="34" charset="0"/>
              </a:rPr>
              <a:t>Unlike some interventions, the effect of renal denervation develops gradually over weeks and months.</a:t>
            </a:r>
          </a:p>
          <a:p>
            <a:pPr fontAlgn="t"/>
            <a:r>
              <a:rPr lang="en-GB" sz="1400" b="0" i="0" dirty="0">
                <a:effectLst/>
                <a:latin typeface="Segoe UI" panose="020B0502040204020203" pitchFamily="34" charset="0"/>
              </a:rPr>
              <a:t>Before discharge, we ensure haemostasis is satisfactory, the patient is mobilising safely, and there are no concerns regarding the access site or renal function. Most patients can be discharged home on the same day.</a:t>
            </a:r>
          </a:p>
          <a:p>
            <a:pPr fontAlgn="t"/>
            <a:endParaRPr lang="en-GB" sz="1400" b="0" i="0" dirty="0">
              <a:effectLst/>
              <a:latin typeface="Segoe UI" panose="020B0502040204020203" pitchFamily="34" charset="0"/>
            </a:endParaRPr>
          </a:p>
          <a:p>
            <a:pPr fontAlgn="t"/>
            <a:r>
              <a:rPr lang="en-GB" sz="1400" b="0" i="0" dirty="0">
                <a:effectLst/>
                <a:latin typeface="Segoe UI" panose="020B0502040204020203" pitchFamily="34" charset="0"/>
              </a:rPr>
              <a:t>Follow-up is a key part of the pathway. Blood pressure is reassessed using home monitoring or ambulatory blood pressure monitoring, medications are reviewed, and renal function is checked. We also reinforce that renal denervation complements lifestyle modification and medication therapy rather than replacing them completely.</a:t>
            </a:r>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33249192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pPr fontAlgn="t"/>
            <a:r>
              <a:rPr lang="en-GB" sz="1200" b="0" i="0" kern="1200" dirty="0">
                <a:solidFill>
                  <a:schemeClr val="tx1"/>
                </a:solidFill>
                <a:effectLst/>
                <a:latin typeface="+mn-lt"/>
                <a:ea typeface="+mn-ea"/>
                <a:cs typeface="+mn-cs"/>
              </a:rPr>
              <a:t>"The evidence base for renal denervation has expanded significantly over the past decade.</a:t>
            </a:r>
          </a:p>
          <a:p>
            <a:pPr fontAlgn="t"/>
            <a:r>
              <a:rPr lang="en-GB" sz="1200" b="0" i="0" kern="1200" dirty="0">
                <a:solidFill>
                  <a:schemeClr val="tx1"/>
                </a:solidFill>
                <a:effectLst/>
                <a:latin typeface="+mn-lt"/>
                <a:ea typeface="+mn-ea"/>
                <a:cs typeface="+mn-cs"/>
              </a:rPr>
              <a:t>The SPYRAL and RADIANCE programmes demonstrated meaningful and sustained reductions in blood pressure compared with sham controls, helping to establish the efficacy of the therapy.</a:t>
            </a:r>
          </a:p>
          <a:p>
            <a:pPr fontAlgn="t"/>
            <a:r>
              <a:rPr lang="en-GB" sz="1200" b="0" i="0" kern="1200" dirty="0">
                <a:solidFill>
                  <a:schemeClr val="tx1"/>
                </a:solidFill>
                <a:effectLst/>
                <a:latin typeface="+mn-lt"/>
                <a:ea typeface="+mn-ea"/>
                <a:cs typeface="+mn-cs"/>
              </a:rPr>
              <a:t>These findings have been reinforced by real-world data from the Global </a:t>
            </a:r>
            <a:r>
              <a:rPr lang="en-GB" sz="1200" b="0" i="0" kern="1200" dirty="0" err="1">
                <a:solidFill>
                  <a:schemeClr val="tx1"/>
                </a:solidFill>
                <a:effectLst/>
                <a:latin typeface="+mn-lt"/>
                <a:ea typeface="+mn-ea"/>
                <a:cs typeface="+mn-cs"/>
              </a:rPr>
              <a:t>Symplicity</a:t>
            </a:r>
            <a:r>
              <a:rPr lang="en-GB" sz="1200" b="0" i="0" kern="1200" dirty="0">
                <a:solidFill>
                  <a:schemeClr val="tx1"/>
                </a:solidFill>
                <a:effectLst/>
                <a:latin typeface="+mn-lt"/>
                <a:ea typeface="+mn-ea"/>
                <a:cs typeface="+mn-cs"/>
              </a:rPr>
              <a:t> Registry (GSR), which has shown that approximately 80% of patients achieve a clinically meaningful blood pressure response following treatment.</a:t>
            </a:r>
          </a:p>
          <a:p>
            <a:pPr fontAlgn="t"/>
            <a:endParaRPr lang="en-GB"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40845116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pPr fontAlgn="t"/>
            <a:r>
              <a:rPr lang="en-GB" b="0" i="0" dirty="0">
                <a:effectLst/>
                <a:latin typeface="Segoe UI" panose="020B0502040204020203" pitchFamily="34" charset="0"/>
              </a:rPr>
              <a:t>"If you remember five things from today:</a:t>
            </a:r>
          </a:p>
          <a:p>
            <a:pPr fontAlgn="t"/>
            <a:r>
              <a:rPr lang="en-GB" b="0" i="0" dirty="0">
                <a:effectLst/>
                <a:latin typeface="Segoe UI" panose="020B0502040204020203" pitchFamily="34" charset="0"/>
              </a:rPr>
              <a:t>First, renal denervation is now supported by high-quality evidence.</a:t>
            </a:r>
          </a:p>
          <a:p>
            <a:pPr fontAlgn="t"/>
            <a:r>
              <a:rPr lang="en-GB" b="0" i="0" dirty="0">
                <a:effectLst/>
                <a:latin typeface="Segoe UI" panose="020B0502040204020203" pitchFamily="34" charset="0"/>
              </a:rPr>
              <a:t>Second, patient selection is critical.</a:t>
            </a:r>
          </a:p>
          <a:p>
            <a:pPr fontAlgn="t"/>
            <a:r>
              <a:rPr lang="en-GB" b="0" i="0" dirty="0">
                <a:effectLst/>
                <a:latin typeface="Segoe UI" panose="020B0502040204020203" pitchFamily="34" charset="0"/>
              </a:rPr>
              <a:t>Third, the procedure has a favourable safety profile.</a:t>
            </a:r>
          </a:p>
          <a:p>
            <a:pPr fontAlgn="t"/>
            <a:r>
              <a:rPr lang="en-GB" b="0" i="0" dirty="0">
                <a:effectLst/>
                <a:latin typeface="Segoe UI" panose="020B0502040204020203" pitchFamily="34" charset="0"/>
              </a:rPr>
              <a:t>Fourth, success depends on effective multidisciplinary teamwork.</a:t>
            </a:r>
          </a:p>
          <a:p>
            <a:pPr fontAlgn="t"/>
            <a:r>
              <a:rPr lang="en-GB" b="0" i="0" dirty="0">
                <a:effectLst/>
                <a:latin typeface="Segoe UI" panose="020B0502040204020203" pitchFamily="34" charset="0"/>
              </a:rPr>
              <a:t>And finally, this is a rapidly evolving field with growing interest and likely expansion of services across the NHS."</a:t>
            </a:r>
          </a:p>
          <a:p>
            <a:endParaRPr lang="en-GB" dirty="0"/>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6493694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Closing slide. Add your contact / handle for follow-up questions.</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pPr fontAlgn="t"/>
            <a:r>
              <a:rPr lang="en-GB" b="0" i="0" dirty="0">
                <a:effectLst/>
                <a:latin typeface="Segoe UI" panose="020B0502040204020203" pitchFamily="34" charset="0"/>
              </a:rPr>
              <a:t>"Hypertension remains the most significant modifiable cardiovascular risk factors worldwide.</a:t>
            </a:r>
          </a:p>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In the UK, around one third of adults are affected with an estimated up to 5 million further patients undiagnosed with hypertension. Even small reductions in blood pressure can have a major impact. A reduction of just 2 mmHg in systolic blood pressure can significantly reduce the risk of stroke and cardiovascular mortality.</a:t>
            </a:r>
          </a:p>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Despite the availability of effective medications, blood pressure control remains poor. Many patients require multiple drugs, and medication adherence is often overestimated and difficult to assess.</a:t>
            </a:r>
          </a:p>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The kidneys play a key role in blood pressure regulation through sympathetic nervous system activity. Renal denervation works by disrupting these renal sympathetic nerves, reducing sympathetic drive and lowering blood pressure.</a:t>
            </a:r>
          </a:p>
          <a:p>
            <a:pPr fontAlgn="t"/>
            <a:endParaRPr lang="en-GB" b="0" i="0" dirty="0">
              <a:effectLst/>
              <a:latin typeface="Segoe UI" panose="020B0502040204020203" pitchFamily="34" charset="0"/>
            </a:endParaRPr>
          </a:p>
          <a:p>
            <a:endParaRPr lang="en-GB" dirty="0"/>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750938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effectLst/>
                <a:latin typeface="Segoe UI" panose="020B0502040204020203" pitchFamily="34" charset="0"/>
              </a:rPr>
              <a:t>"Patient selection is probably the single most important determinant of success.</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8603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Traditionally, renal denervation has been considered for patients with resistant hypertension, meaning persistently elevated blood pressure despite three or more antihypertensive drugs including a diuretic. In our centre we do a 24hour BP monitoring to ensure they </a:t>
            </a:r>
            <a:r>
              <a:rPr lang="en-GB" b="0" i="0" dirty="0" err="1">
                <a:effectLst/>
                <a:latin typeface="Segoe UI" panose="020B0502040204020203" pitchFamily="34" charset="0"/>
              </a:rPr>
              <a:t>ar</a:t>
            </a:r>
            <a:endParaRPr lang="en-GB" b="0" i="0" dirty="0">
              <a:effectLst/>
              <a:latin typeface="Segoe UI" panose="020B0502040204020203" pitchFamily="34" charset="0"/>
            </a:endParaRPr>
          </a:p>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Other suitable candidates include patients who cannot tolerate medications because of side effects, those with documented non-adherence, or patients who prefer a non-pharmacological treatment option.</a:t>
            </a:r>
          </a:p>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There has been an increase movement towards earlier intervention in selected patients.</a:t>
            </a:r>
          </a:p>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Anatomy is crucial. Every patient needs appropriate renal artery imaging, usually CT or MR angiography, to confirm suitability."</a:t>
            </a:r>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05041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pPr fontAlgn="t"/>
            <a:r>
              <a:rPr lang="en-GB" b="0" i="0" dirty="0">
                <a:effectLst/>
                <a:latin typeface="Segoe UI" panose="020B0502040204020203" pitchFamily="34" charset="0"/>
              </a:rPr>
              <a:t>"It's equally important to recognise who should not undergo renal denervation.</a:t>
            </a:r>
          </a:p>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Secondary causes of hypertension must be excluded before treatment. Examples include renal artery stenosis, Conn's syndrome, and pheochromocytoma.</a:t>
            </a:r>
          </a:p>
          <a:p>
            <a:pPr fontAlgn="t"/>
            <a:endParaRPr lang="en-GB" b="0" i="0" dirty="0">
              <a:effectLst/>
              <a:latin typeface="Segoe UI" panose="020B0502040204020203" pitchFamily="34" charset="0"/>
            </a:endParaRPr>
          </a:p>
          <a:p>
            <a:pPr fontAlgn="t"/>
            <a:r>
              <a:rPr lang="en-GB" b="0" i="0" dirty="0">
                <a:effectLst/>
                <a:latin typeface="Segoe UI" panose="020B0502040204020203" pitchFamily="34" charset="0"/>
              </a:rPr>
              <a:t>Patients with severe renal impairment, previous renal artery intervention, unsuitable anatomy, or pregnancy are generally not candidates.</a:t>
            </a:r>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12533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"Before discussing the procedure, let's review the anatomy that underpins treatment."</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939199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1DD6F-D1C8-FA0C-8ED2-227095D833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94CD9-4326-1985-E582-80CE0EBE6A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C0B13-E7CD-F6B9-28E0-BD096F4B665F}"/>
              </a:ext>
            </a:extLst>
          </p:cNvPr>
          <p:cNvSpPr>
            <a:spLocks noGrp="1"/>
          </p:cNvSpPr>
          <p:nvPr>
            <p:ph type="body" idx="1"/>
          </p:nvPr>
        </p:nvSpPr>
        <p:spPr/>
        <p:txBody>
          <a:bodyPr/>
          <a:lstStyle/>
          <a:p>
            <a:pPr fontAlgn="t"/>
            <a:r>
              <a:rPr lang="en-GB" sz="1100" b="0" i="0" dirty="0">
                <a:effectLst/>
                <a:latin typeface="Segoe UI" panose="020B0502040204020203" pitchFamily="34" charset="0"/>
              </a:rPr>
              <a:t>"The renal arteries originate from the abdominal aorta around the L1-L2 vertebral level.</a:t>
            </a:r>
          </a:p>
          <a:p>
            <a:pPr fontAlgn="t"/>
            <a:endParaRPr lang="en-GB" sz="1100" b="0" i="0" dirty="0">
              <a:effectLst/>
              <a:latin typeface="Segoe UI" panose="020B0502040204020203" pitchFamily="34" charset="0"/>
            </a:endParaRPr>
          </a:p>
          <a:p>
            <a:pPr fontAlgn="t"/>
            <a:r>
              <a:rPr lang="en-GB" sz="1100" b="0" i="0" dirty="0">
                <a:effectLst/>
                <a:latin typeface="Segoe UI" panose="020B0502040204020203" pitchFamily="34" charset="0"/>
              </a:rPr>
              <a:t>The right renal artery is usually longer and passes behind the inferior vena cava, while the left renal artery tends to be shorter.</a:t>
            </a:r>
          </a:p>
          <a:p>
            <a:pPr fontAlgn="t"/>
            <a:endParaRPr lang="en-GB" sz="1100" b="0" i="0" dirty="0">
              <a:effectLst/>
              <a:latin typeface="Segoe UI" panose="020B0502040204020203" pitchFamily="34" charset="0"/>
            </a:endParaRPr>
          </a:p>
          <a:p>
            <a:pPr fontAlgn="t"/>
            <a:r>
              <a:rPr lang="en-GB" sz="1100" b="0" i="0" dirty="0">
                <a:effectLst/>
                <a:latin typeface="Segoe UI" panose="020B0502040204020203" pitchFamily="34" charset="0"/>
              </a:rPr>
              <a:t>Understanding fluoroscopic views is important. Standard AP views provide an overview, while LAO and RAO projections help visualise the left and right renal arteries respectively.</a:t>
            </a:r>
          </a:p>
          <a:p>
            <a:pPr fontAlgn="t"/>
            <a:endParaRPr lang="en-GB" sz="1100" b="0" i="0" dirty="0">
              <a:effectLst/>
              <a:latin typeface="Segoe UI" panose="020B0502040204020203" pitchFamily="34" charset="0"/>
            </a:endParaRPr>
          </a:p>
          <a:p>
            <a:pPr fontAlgn="t"/>
            <a:r>
              <a:rPr lang="en-GB" sz="1100" b="0" i="0" dirty="0">
                <a:effectLst/>
                <a:latin typeface="Segoe UI" panose="020B0502040204020203" pitchFamily="34" charset="0"/>
              </a:rPr>
              <a:t>Evidence suggests that treating not only the main artery but also distal branches improves denervation effectiveness.</a:t>
            </a:r>
          </a:p>
          <a:p>
            <a:pPr fontAlgn="t"/>
            <a:endParaRPr lang="en-GB" sz="1100" b="0" i="0" dirty="0">
              <a:effectLst/>
              <a:latin typeface="Segoe UI" panose="020B0502040204020203" pitchFamily="34" charset="0"/>
            </a:endParaRPr>
          </a:p>
          <a:p>
            <a:endParaRPr lang="en-GB" dirty="0"/>
          </a:p>
        </p:txBody>
      </p:sp>
      <p:sp>
        <p:nvSpPr>
          <p:cNvPr id="4" name="Slide Number Placeholder 3">
            <a:extLst>
              <a:ext uri="{FF2B5EF4-FFF2-40B4-BE49-F238E27FC236}">
                <a16:creationId xmlns:a16="http://schemas.microsoft.com/office/drawing/2014/main" id="{DF2AC653-1867-DFCB-E712-8F7851160FDF}"/>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3664433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microsoft.com/office/2007/relationships/hdphoto" Target="../media/hdphoto1.wdp"/><Relationship Id="rId12" Type="http://schemas.microsoft.com/office/2007/relationships/hdphoto" Target="../media/hdphoto3.wdp"/><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5.png"/><Relationship Id="rId5" Type="http://schemas.openxmlformats.org/officeDocument/2006/relationships/image" Target="../media/image11.png"/><Relationship Id="rId10" Type="http://schemas.openxmlformats.org/officeDocument/2006/relationships/image" Target="../media/image14.png"/><Relationship Id="rId4" Type="http://schemas.openxmlformats.org/officeDocument/2006/relationships/image" Target="../media/image1.png"/><Relationship Id="rId9" Type="http://schemas.microsoft.com/office/2007/relationships/hdphoto" Target="../media/hdphoto2.wdp"/></Relationships>
</file>

<file path=ppt/slides/_rels/slide1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2.png"/><Relationship Id="rId7"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png"/><Relationship Id="rId9" Type="http://schemas.openxmlformats.org/officeDocument/2006/relationships/image" Target="../media/image20.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png"/><Relationship Id="rId7"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png"/><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pn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media" Target="../media/media3.mp4"/><Relationship Id="rId7" Type="http://schemas.openxmlformats.org/officeDocument/2006/relationships/image" Target="../media/image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18.xml"/><Relationship Id="rId5" Type="http://schemas.openxmlformats.org/officeDocument/2006/relationships/slideLayout" Target="../slideLayouts/slideLayout1.xml"/><Relationship Id="rId10" Type="http://schemas.openxmlformats.org/officeDocument/2006/relationships/image" Target="../media/image32.png"/><Relationship Id="rId4" Type="http://schemas.openxmlformats.org/officeDocument/2006/relationships/video" Target="../media/media3.mp4"/><Relationship Id="rId9" Type="http://schemas.openxmlformats.org/officeDocument/2006/relationships/image" Target="../media/image31.png"/></Relationships>
</file>

<file path=ppt/slides/_rels/slide19.xml.rels><?xml version="1.0" encoding="UTF-8" standalone="yes"?>
<Relationships xmlns="http://schemas.openxmlformats.org/package/2006/relationships"><Relationship Id="rId8" Type="http://schemas.openxmlformats.org/officeDocument/2006/relationships/image" Target="../media/image1.png"/><Relationship Id="rId3" Type="http://schemas.microsoft.com/office/2007/relationships/media" Target="../media/media5.mp4"/><Relationship Id="rId7" Type="http://schemas.openxmlformats.org/officeDocument/2006/relationships/image" Target="../media/image2.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notesSlide" Target="../notesSlides/notesSlide19.xml"/><Relationship Id="rId5" Type="http://schemas.openxmlformats.org/officeDocument/2006/relationships/slideLayout" Target="../slideLayouts/slideLayout1.xml"/><Relationship Id="rId10" Type="http://schemas.openxmlformats.org/officeDocument/2006/relationships/image" Target="../media/image34.png"/><Relationship Id="rId4" Type="http://schemas.openxmlformats.org/officeDocument/2006/relationships/video" Target="../media/media5.mp4"/><Relationship Id="rId9"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png"/><Relationship Id="rId7"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png"/><Relationship Id="rId7"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mailto:michael.galinato@nhs.net"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30D27"/>
        </a:solidFill>
        <a:effectLst/>
      </p:bgPr>
    </p:bg>
    <p:spTree>
      <p:nvGrpSpPr>
        <p:cNvPr id="1" name=""/>
        <p:cNvGrpSpPr/>
        <p:nvPr/>
      </p:nvGrpSpPr>
      <p:grpSpPr>
        <a:xfrm>
          <a:off x="0" y="0"/>
          <a:ext cx="0" cy="0"/>
          <a:chOff x="0" y="0"/>
          <a:chExt cx="0" cy="0"/>
        </a:xfrm>
      </p:grpSpPr>
      <p:sp>
        <p:nvSpPr>
          <p:cNvPr id="3" name="Text 0"/>
          <p:cNvSpPr/>
          <p:nvPr/>
        </p:nvSpPr>
        <p:spPr>
          <a:xfrm>
            <a:off x="4697127" y="3780532"/>
            <a:ext cx="8893597" cy="266700"/>
          </a:xfrm>
          <a:prstGeom prst="rect">
            <a:avLst/>
          </a:prstGeom>
          <a:noFill/>
          <a:ln/>
        </p:spPr>
        <p:txBody>
          <a:bodyPr wrap="square" lIns="25400" tIns="25400" rIns="25400" bIns="25400" rtlCol="0" anchor="t">
            <a:normAutofit fontScale="92500" lnSpcReduction="10000"/>
          </a:bodyPr>
          <a:lstStyle/>
          <a:p>
            <a:pPr marL="0" indent="0" algn="ctr">
              <a:buNone/>
            </a:pPr>
            <a:r>
              <a:rPr lang="en-US" sz="1575" b="1" kern="0" spc="536" dirty="0">
                <a:solidFill>
                  <a:srgbClr val="F8F8F8"/>
                </a:solidFill>
                <a:latin typeface="Arial" pitchFamily="34" charset="0"/>
                <a:ea typeface="Arial" pitchFamily="34" charset="-122"/>
                <a:cs typeface="Arial" pitchFamily="34" charset="-120"/>
              </a:rPr>
              <a:t>BRITISH CARDIOVASCULAR INTERVENTION SOCIETY</a:t>
            </a:r>
            <a:endParaRPr lang="en-US" sz="1575" dirty="0"/>
          </a:p>
        </p:txBody>
      </p:sp>
      <p:sp>
        <p:nvSpPr>
          <p:cNvPr id="4" name="Text 1"/>
          <p:cNvSpPr/>
          <p:nvPr/>
        </p:nvSpPr>
        <p:spPr>
          <a:xfrm>
            <a:off x="6177230" y="4694932"/>
            <a:ext cx="5933539" cy="333375"/>
          </a:xfrm>
          <a:prstGeom prst="rect">
            <a:avLst/>
          </a:prstGeom>
          <a:noFill/>
          <a:ln/>
        </p:spPr>
        <p:txBody>
          <a:bodyPr wrap="square" lIns="25400" tIns="25400" rIns="25400" bIns="25400" rtlCol="0" anchor="t">
            <a:normAutofit lnSpcReduction="10000"/>
          </a:bodyPr>
          <a:lstStyle/>
          <a:p>
            <a:pPr marL="0" indent="0" algn="ctr">
              <a:buNone/>
            </a:pPr>
            <a:r>
              <a:rPr lang="en-US" sz="1950" b="1" kern="0" spc="429" dirty="0">
                <a:solidFill>
                  <a:srgbClr val="D0021B"/>
                </a:solidFill>
                <a:latin typeface="Arial" pitchFamily="34" charset="0"/>
                <a:ea typeface="Arial" pitchFamily="34" charset="-122"/>
                <a:cs typeface="Arial" pitchFamily="34" charset="-120"/>
              </a:rPr>
              <a:t>AHP ANNUAL CONFERENCE 2026</a:t>
            </a:r>
            <a:endParaRPr lang="en-US" sz="1950" dirty="0"/>
          </a:p>
        </p:txBody>
      </p:sp>
      <p:sp>
        <p:nvSpPr>
          <p:cNvPr id="5" name="Text 2"/>
          <p:cNvSpPr/>
          <p:nvPr/>
        </p:nvSpPr>
        <p:spPr>
          <a:xfrm>
            <a:off x="5004733" y="5314057"/>
            <a:ext cx="8278535" cy="878086"/>
          </a:xfrm>
          <a:prstGeom prst="rect">
            <a:avLst/>
          </a:prstGeom>
          <a:noFill/>
          <a:ln/>
        </p:spPr>
        <p:txBody>
          <a:bodyPr wrap="square" lIns="25400" tIns="25400" rIns="25400" bIns="25400" rtlCol="0" anchor="t">
            <a:noAutofit/>
          </a:bodyPr>
          <a:lstStyle/>
          <a:p>
            <a:pPr algn="ctr"/>
            <a:r>
              <a:rPr sz="3600" b="1" dirty="0">
                <a:solidFill>
                  <a:schemeClr val="bg1"/>
                </a:solidFill>
                <a:latin typeface="Arial" panose="020B0604020202020204" pitchFamily="34" charset="0"/>
                <a:cs typeface="Arial" panose="020B0604020202020204" pitchFamily="34" charset="0"/>
              </a:rPr>
              <a:t>Renal Denervation for Hypertension</a:t>
            </a:r>
            <a:endParaRPr lang="en-US" sz="3600" b="1" dirty="0">
              <a:solidFill>
                <a:schemeClr val="bg1"/>
              </a:solidFill>
              <a:latin typeface="Arial" panose="020B0604020202020204" pitchFamily="34" charset="0"/>
              <a:ea typeface="Calibri"/>
              <a:cs typeface="Arial" panose="020B0604020202020204" pitchFamily="34" charset="0"/>
            </a:endParaRPr>
          </a:p>
        </p:txBody>
      </p:sp>
      <p:sp>
        <p:nvSpPr>
          <p:cNvPr id="6" name="Text 3"/>
          <p:cNvSpPr/>
          <p:nvPr/>
        </p:nvSpPr>
        <p:spPr>
          <a:xfrm>
            <a:off x="5184217" y="6556167"/>
            <a:ext cx="7919415" cy="757852"/>
          </a:xfrm>
          <a:prstGeom prst="rect">
            <a:avLst/>
          </a:prstGeom>
          <a:noFill/>
          <a:ln/>
        </p:spPr>
        <p:txBody>
          <a:bodyPr wrap="square" lIns="25400" tIns="25400" rIns="25400" bIns="25400" rtlCol="0" anchor="t">
            <a:normAutofit/>
          </a:bodyPr>
          <a:lstStyle/>
          <a:p>
            <a:pPr marL="0" indent="0" algn="ctr">
              <a:buNone/>
            </a:pPr>
            <a:r>
              <a:rPr lang="en-US" sz="2000" dirty="0">
                <a:solidFill>
                  <a:srgbClr val="F8F8F8">
                    <a:alpha val="62000"/>
                  </a:srgbClr>
                </a:solidFill>
                <a:latin typeface="Arial" pitchFamily="34" charset="0"/>
                <a:ea typeface="Arial" pitchFamily="34" charset="-122"/>
                <a:cs typeface="Arial" pitchFamily="34" charset="-120"/>
              </a:rPr>
              <a:t>Michael Galinato· Cath Lab Manager · Essex Cardiothoracic Centre</a:t>
            </a:r>
            <a:endParaRPr lang="en-US" sz="2000" dirty="0"/>
          </a:p>
        </p:txBody>
      </p:sp>
      <p:sp>
        <p:nvSpPr>
          <p:cNvPr id="7" name="Text 4"/>
          <p:cNvSpPr/>
          <p:nvPr/>
        </p:nvSpPr>
        <p:spPr>
          <a:xfrm>
            <a:off x="5573070" y="7678043"/>
            <a:ext cx="1999402" cy="333375"/>
          </a:xfrm>
          <a:prstGeom prst="rect">
            <a:avLst/>
          </a:prstGeom>
          <a:noFill/>
          <a:ln/>
        </p:spPr>
        <p:txBody>
          <a:bodyPr wrap="square" lIns="25400" tIns="25400" rIns="25400" bIns="25400" rtlCol="0" anchor="t">
            <a:normAutofit lnSpcReduction="10000"/>
          </a:bodyPr>
          <a:lstStyle/>
          <a:p>
            <a:pPr marL="0" indent="0" algn="ctr">
              <a:buNone/>
            </a:pPr>
            <a:r>
              <a:rPr lang="en-US" sz="1950" b="1" dirty="0">
                <a:solidFill>
                  <a:srgbClr val="F8F8F8"/>
                </a:solidFill>
                <a:latin typeface="Arial" pitchFamily="34" charset="0"/>
                <a:ea typeface="Arial" pitchFamily="34" charset="-122"/>
                <a:cs typeface="Arial" pitchFamily="34" charset="-120"/>
              </a:rPr>
              <a:t>13–14 July 2026</a:t>
            </a:r>
            <a:endParaRPr lang="en-US" sz="1950" dirty="0"/>
          </a:p>
        </p:txBody>
      </p:sp>
      <p:sp>
        <p:nvSpPr>
          <p:cNvPr id="8" name="Shape 5"/>
          <p:cNvSpPr/>
          <p:nvPr/>
        </p:nvSpPr>
        <p:spPr>
          <a:xfrm>
            <a:off x="7748290" y="7792343"/>
            <a:ext cx="66675" cy="66675"/>
          </a:xfrm>
          <a:prstGeom prst="ellipse">
            <a:avLst/>
          </a:prstGeom>
          <a:solidFill>
            <a:srgbClr val="D0021B"/>
          </a:solidFill>
          <a:ln/>
        </p:spPr>
        <p:txBody>
          <a:bodyPr/>
          <a:lstStyle/>
          <a:p>
            <a:endParaRPr lang="en-GB"/>
          </a:p>
        </p:txBody>
      </p:sp>
      <p:sp>
        <p:nvSpPr>
          <p:cNvPr id="9" name="Text 6"/>
          <p:cNvSpPr/>
          <p:nvPr/>
        </p:nvSpPr>
        <p:spPr>
          <a:xfrm>
            <a:off x="7854546" y="7678043"/>
            <a:ext cx="4996622" cy="333375"/>
          </a:xfrm>
          <a:prstGeom prst="rect">
            <a:avLst/>
          </a:prstGeom>
          <a:noFill/>
          <a:ln/>
        </p:spPr>
        <p:txBody>
          <a:bodyPr wrap="square" lIns="25400" tIns="25400" rIns="25400" bIns="25400" rtlCol="0" anchor="t">
            <a:normAutofit lnSpcReduction="10000"/>
          </a:bodyPr>
          <a:lstStyle/>
          <a:p>
            <a:pPr marL="0" indent="0" algn="ctr">
              <a:buNone/>
            </a:pPr>
            <a:r>
              <a:rPr lang="en-US" sz="1950" b="1" dirty="0">
                <a:solidFill>
                  <a:srgbClr val="F8F8F8"/>
                </a:solidFill>
                <a:latin typeface="Arial" pitchFamily="34" charset="0"/>
                <a:ea typeface="Arial" pitchFamily="34" charset="-122"/>
                <a:cs typeface="Arial" pitchFamily="34" charset="-120"/>
              </a:rPr>
              <a:t>Birmingham Conference &amp; Events Centre</a:t>
            </a:r>
            <a:endParaRPr lang="en-US" sz="1950" dirty="0"/>
          </a:p>
        </p:txBody>
      </p:sp>
      <p:pic>
        <p:nvPicPr>
          <p:cNvPr id="11" name="Picture 10">
            <a:extLst>
              <a:ext uri="{FF2B5EF4-FFF2-40B4-BE49-F238E27FC236}">
                <a16:creationId xmlns:a16="http://schemas.microsoft.com/office/drawing/2014/main" id="{A3A91E6B-623D-4C86-3EA4-1E1CA69CF9C6}"/>
              </a:ext>
            </a:extLst>
          </p:cNvPr>
          <p:cNvPicPr>
            <a:picLocks noChangeAspect="1"/>
          </p:cNvPicPr>
          <p:nvPr/>
        </p:nvPicPr>
        <p:blipFill>
          <a:blip r:embed="rId3"/>
          <a:stretch>
            <a:fillRect/>
          </a:stretch>
        </p:blipFill>
        <p:spPr>
          <a:xfrm>
            <a:off x="5573070" y="2068370"/>
            <a:ext cx="6682427" cy="13020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0021B"/>
        </a:solidFill>
        <a:effectLst/>
      </p:bgPr>
    </p:bg>
    <p:spTree>
      <p:nvGrpSpPr>
        <p:cNvPr id="1" name=""/>
        <p:cNvGrpSpPr/>
        <p:nvPr/>
      </p:nvGrpSpPr>
      <p:grpSpPr>
        <a:xfrm>
          <a:off x="0" y="0"/>
          <a:ext cx="0" cy="0"/>
          <a:chOff x="0" y="0"/>
          <a:chExt cx="0" cy="0"/>
        </a:xfrm>
      </p:grpSpPr>
      <p:sp>
        <p:nvSpPr>
          <p:cNvPr id="3" name="Text 1"/>
          <p:cNvSpPr/>
          <p:nvPr/>
        </p:nvSpPr>
        <p:spPr>
          <a:xfrm>
            <a:off x="1143000" y="4729907"/>
            <a:ext cx="14668500" cy="988963"/>
          </a:xfrm>
          <a:prstGeom prst="rect">
            <a:avLst/>
          </a:prstGeom>
          <a:noFill/>
          <a:ln/>
        </p:spPr>
        <p:txBody>
          <a:bodyPr wrap="square" lIns="25400" tIns="25400" rIns="25400" bIns="25400" rtlCol="0" anchor="t">
            <a:normAutofit fontScale="92500" lnSpcReduction="20000"/>
          </a:bodyPr>
          <a:lstStyle/>
          <a:p>
            <a:pPr marL="0" indent="0" algn="l">
              <a:lnSpc>
                <a:spcPct val="104000"/>
              </a:lnSpc>
              <a:buNone/>
            </a:pPr>
            <a:r>
              <a:rPr lang="en-GB" sz="7200" b="1" dirty="0">
                <a:solidFill>
                  <a:srgbClr val="FFFFFF"/>
                </a:solidFill>
                <a:latin typeface="Calibri"/>
              </a:rPr>
              <a:t>Equipment Needed</a:t>
            </a:r>
            <a:endParaRPr lang="en-US" sz="7200" dirty="0"/>
          </a:p>
        </p:txBody>
      </p:sp>
      <p:sp>
        <p:nvSpPr>
          <p:cNvPr id="4" name="Shape 2"/>
          <p:cNvSpPr/>
          <p:nvPr/>
        </p:nvSpPr>
        <p:spPr>
          <a:xfrm>
            <a:off x="1143000" y="6061770"/>
            <a:ext cx="1333500" cy="76200"/>
          </a:xfrm>
          <a:prstGeom prst="rect">
            <a:avLst/>
          </a:prstGeom>
          <a:solidFill>
            <a:srgbClr val="FFFFFF"/>
          </a:solidFill>
          <a:ln/>
        </p:spPr>
        <p:txBody>
          <a:bodyPr/>
          <a:lstStyle/>
          <a:p>
            <a:endParaRPr lang="en-GB"/>
          </a:p>
        </p:txBody>
      </p:sp>
      <p:sp>
        <p:nvSpPr>
          <p:cNvPr id="5" name="Text 3"/>
          <p:cNvSpPr/>
          <p:nvPr/>
        </p:nvSpPr>
        <p:spPr>
          <a:xfrm>
            <a:off x="12284720" y="9410700"/>
            <a:ext cx="5346308" cy="304800"/>
          </a:xfrm>
          <a:prstGeom prst="rect">
            <a:avLst/>
          </a:prstGeom>
          <a:noFill/>
          <a:ln/>
        </p:spPr>
        <p:txBody>
          <a:bodyPr wrap="square" lIns="25400" tIns="25400" rIns="25400" bIns="25400" rtlCol="0" anchor="t">
            <a:normAutofit lnSpcReduction="10000"/>
          </a:bodyPr>
          <a:lstStyle/>
          <a:p>
            <a:pPr marL="0" indent="0" algn="l">
              <a:buNone/>
            </a:pPr>
            <a:r>
              <a:rPr lang="en-US" sz="1800" b="1" kern="0" spc="360" dirty="0">
                <a:solidFill>
                  <a:srgbClr val="FFFFFF">
                    <a:alpha val="85000"/>
                  </a:srgbClr>
                </a:solidFill>
                <a:latin typeface="Arial" pitchFamily="34" charset="0"/>
                <a:ea typeface="Arial" pitchFamily="34" charset="-122"/>
                <a:cs typeface="Arial" pitchFamily="34" charset="-120"/>
              </a:rPr>
              <a:t>AHP ANNUAL CONFERENCE 2026</a:t>
            </a:r>
            <a:endParaRPr lang="en-US" sz="1800" dirty="0"/>
          </a:p>
        </p:txBody>
      </p:sp>
    </p:spTree>
    <p:extLst>
      <p:ext uri="{BB962C8B-B14F-4D97-AF65-F5344CB8AC3E}">
        <p14:creationId xmlns:p14="http://schemas.microsoft.com/office/powerpoint/2010/main" val="879033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4" name="TextBox 3">
            <a:extLst>
              <a:ext uri="{FF2B5EF4-FFF2-40B4-BE49-F238E27FC236}">
                <a16:creationId xmlns:a16="http://schemas.microsoft.com/office/drawing/2014/main" id="{FD98D288-57D0-E2EE-8C71-1CF513E7CB3E}"/>
              </a:ext>
            </a:extLst>
          </p:cNvPr>
          <p:cNvSpPr txBox="1"/>
          <p:nvPr/>
        </p:nvSpPr>
        <p:spPr>
          <a:xfrm>
            <a:off x="1381615" y="2763169"/>
            <a:ext cx="14446964" cy="584775"/>
          </a:xfrm>
          <a:prstGeom prst="rect">
            <a:avLst/>
          </a:prstGeom>
          <a:noFill/>
        </p:spPr>
        <p:txBody>
          <a:bodyPr wrap="square">
            <a:spAutoFit/>
          </a:bodyPr>
          <a:lstStyle/>
          <a:p>
            <a:pPr algn="l">
              <a:buNone/>
            </a:pPr>
            <a:r>
              <a:rPr lang="en-GB" sz="3200" b="1" dirty="0">
                <a:solidFill>
                  <a:srgbClr val="0077A8"/>
                </a:solidFill>
                <a:latin typeface="Calibri"/>
              </a:rPr>
              <a:t>Vascular Access &amp; Navigation</a:t>
            </a:r>
          </a:p>
        </p:txBody>
      </p:sp>
      <p:pic>
        <p:nvPicPr>
          <p:cNvPr id="2050" name="Picture 2" descr="Cordis | AVANTI+ Sheath Introducer">
            <a:extLst>
              <a:ext uri="{FF2B5EF4-FFF2-40B4-BE49-F238E27FC236}">
                <a16:creationId xmlns:a16="http://schemas.microsoft.com/office/drawing/2014/main" id="{47F65C5C-C12D-06FE-3A99-F02F21AE14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8984" y="4610851"/>
            <a:ext cx="2160000" cy="125311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nal Double Curve Catheters - Performa Impress Diagnostic Catheters">
            <a:extLst>
              <a:ext uri="{FF2B5EF4-FFF2-40B4-BE49-F238E27FC236}">
                <a16:creationId xmlns:a16="http://schemas.microsoft.com/office/drawing/2014/main" id="{E362612D-BCD6-6A97-CF23-927D467B7536}"/>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470253" y="4157410"/>
            <a:ext cx="2160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Abbott &gt; Guidewires">
            <a:extLst>
              <a:ext uri="{FF2B5EF4-FFF2-40B4-BE49-F238E27FC236}">
                <a16:creationId xmlns:a16="http://schemas.microsoft.com/office/drawing/2014/main" id="{E605DB20-2A86-F07B-62DB-B11874E318AC}"/>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7500670" y="4157410"/>
            <a:ext cx="2160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ontrast Medium Injection Manifold Kits - LEPU Medical">
            <a:extLst>
              <a:ext uri="{FF2B5EF4-FFF2-40B4-BE49-F238E27FC236}">
                <a16:creationId xmlns:a16="http://schemas.microsoft.com/office/drawing/2014/main" id="{65B9E81F-C279-8C7D-8BAD-A6C22C6A690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061426" y="4157410"/>
            <a:ext cx="2160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PTCA Y- Connector Touhy Borst System Suppliers - Eterno Healthcare Solutions">
            <a:extLst>
              <a:ext uri="{FF2B5EF4-FFF2-40B4-BE49-F238E27FC236}">
                <a16:creationId xmlns:a16="http://schemas.microsoft.com/office/drawing/2014/main" id="{96660967-F0C2-09F5-9FBE-BD7BD0BFEC7D}"/>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32560" b="74686" l="9375" r="88021">
                        <a14:foregroundMark x1="30339" y1="35845" x2="56510" y2="36135"/>
                        <a14:foregroundMark x1="56510" y1="36135" x2="63839" y2="38296"/>
                        <a14:foregroundMark x1="85753" y1="52010" x2="88021" y2="54396"/>
                        <a14:foregroundMark x1="88021" y1="54396" x2="84896" y2="63092"/>
                        <a14:foregroundMark x1="46224" y1="43961" x2="41797" y2="35845"/>
                        <a14:foregroundMark x1="64227" y1="38319" x2="76432" y2="39517"/>
                        <a14:foregroundMark x1="63159" y1="38214" x2="63829" y2="38280"/>
                        <a14:foregroundMark x1="36068" y1="35556" x2="59359" y2="37841"/>
                        <a14:foregroundMark x1="78548" y1="41688" x2="86979" y2="50338"/>
                        <a14:foregroundMark x1="76432" y1="39517" x2="77988" y2="41114"/>
                        <a14:foregroundMark x1="86979" y1="50338" x2="87240" y2="51787"/>
                        <a14:foregroundMark x1="74089" y1="38551" x2="46354" y2="36039"/>
                        <a14:foregroundMark x1="63542" y1="37681" x2="57292" y2="36425"/>
                        <a14:foregroundMark x1="57813" y1="36425" x2="67188" y2="36039"/>
                        <a14:backgroundMark x1="84115" y1="53816" x2="73438" y2="41932"/>
                        <a14:backgroundMark x1="73438" y1="41932" x2="84635" y2="52560"/>
                        <a14:backgroundMark x1="84635" y1="52560" x2="84635" y2="53430"/>
                        <a14:backgroundMark x1="75781" y1="43671" x2="64714" y2="39614"/>
                        <a14:backgroundMark x1="58333" y1="38841" x2="77604" y2="42609"/>
                      </a14:backgroundRemoval>
                    </a14:imgEffect>
                  </a14:imgLayer>
                </a14:imgProps>
              </a:ext>
              <a:ext uri="{28A0092B-C50C-407E-A947-70E740481C1C}">
                <a14:useLocalDpi xmlns:a14="http://schemas.microsoft.com/office/drawing/2010/main" val="0"/>
              </a:ext>
            </a:extLst>
          </a:blip>
          <a:srcRect t="27391" r="5159" b="19977"/>
          <a:stretch/>
        </p:blipFill>
        <p:spPr bwMode="auto">
          <a:xfrm>
            <a:off x="14495733" y="4429697"/>
            <a:ext cx="2160000" cy="161542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DF15281-9215-8305-A4B0-76F991D4AB0D}"/>
              </a:ext>
            </a:extLst>
          </p:cNvPr>
          <p:cNvSpPr txBox="1"/>
          <p:nvPr/>
        </p:nvSpPr>
        <p:spPr>
          <a:xfrm>
            <a:off x="4576332" y="7113460"/>
            <a:ext cx="1947841" cy="830997"/>
          </a:xfrm>
          <a:prstGeom prst="rect">
            <a:avLst/>
          </a:prstGeom>
          <a:noFill/>
        </p:spPr>
        <p:txBody>
          <a:bodyPr wrap="square" rtlCol="0">
            <a:spAutoFit/>
          </a:bodyPr>
          <a:lstStyle/>
          <a:p>
            <a:pPr algn="ctr"/>
            <a:r>
              <a:rPr lang="en-GB" sz="2400" b="1" dirty="0">
                <a:solidFill>
                  <a:schemeClr val="bg1"/>
                </a:solidFill>
              </a:rPr>
              <a:t>6F Guide Catheter</a:t>
            </a:r>
          </a:p>
        </p:txBody>
      </p:sp>
      <p:sp>
        <p:nvSpPr>
          <p:cNvPr id="5" name="TextBox 4">
            <a:extLst>
              <a:ext uri="{FF2B5EF4-FFF2-40B4-BE49-F238E27FC236}">
                <a16:creationId xmlns:a16="http://schemas.microsoft.com/office/drawing/2014/main" id="{6F479585-0CC3-108C-ADE0-1744A4525573}"/>
              </a:ext>
            </a:extLst>
          </p:cNvPr>
          <p:cNvSpPr txBox="1"/>
          <p:nvPr/>
        </p:nvSpPr>
        <p:spPr>
          <a:xfrm>
            <a:off x="1381615" y="7111749"/>
            <a:ext cx="1768151" cy="830997"/>
          </a:xfrm>
          <a:prstGeom prst="rect">
            <a:avLst/>
          </a:prstGeom>
          <a:noFill/>
        </p:spPr>
        <p:txBody>
          <a:bodyPr wrap="square" rtlCol="0">
            <a:spAutoFit/>
          </a:bodyPr>
          <a:lstStyle/>
          <a:p>
            <a:pPr algn="ctr"/>
            <a:r>
              <a:rPr lang="en-GB" sz="2400" b="1" dirty="0">
                <a:solidFill>
                  <a:schemeClr val="bg1"/>
                </a:solidFill>
              </a:rPr>
              <a:t>6F Femoral Sheath</a:t>
            </a:r>
          </a:p>
        </p:txBody>
      </p:sp>
      <p:sp>
        <p:nvSpPr>
          <p:cNvPr id="6" name="TextBox 5">
            <a:extLst>
              <a:ext uri="{FF2B5EF4-FFF2-40B4-BE49-F238E27FC236}">
                <a16:creationId xmlns:a16="http://schemas.microsoft.com/office/drawing/2014/main" id="{DE5318D8-E045-3B7A-5E76-16CB284083E4}"/>
              </a:ext>
            </a:extLst>
          </p:cNvPr>
          <p:cNvSpPr txBox="1"/>
          <p:nvPr/>
        </p:nvSpPr>
        <p:spPr>
          <a:xfrm>
            <a:off x="7392117" y="6974960"/>
            <a:ext cx="2425959" cy="1200329"/>
          </a:xfrm>
          <a:prstGeom prst="rect">
            <a:avLst/>
          </a:prstGeom>
          <a:noFill/>
        </p:spPr>
        <p:txBody>
          <a:bodyPr wrap="square" rtlCol="0">
            <a:spAutoFit/>
          </a:bodyPr>
          <a:lstStyle/>
          <a:p>
            <a:pPr algn="ctr"/>
            <a:r>
              <a:rPr lang="en-GB" sz="2400" b="1" dirty="0">
                <a:solidFill>
                  <a:schemeClr val="bg1"/>
                </a:solidFill>
              </a:rPr>
              <a:t>0.014” non-hydrophilic workhorse wire</a:t>
            </a:r>
          </a:p>
        </p:txBody>
      </p:sp>
      <p:sp>
        <p:nvSpPr>
          <p:cNvPr id="7" name="TextBox 6">
            <a:extLst>
              <a:ext uri="{FF2B5EF4-FFF2-40B4-BE49-F238E27FC236}">
                <a16:creationId xmlns:a16="http://schemas.microsoft.com/office/drawing/2014/main" id="{95858A51-351C-315A-46CF-CCD76321D597}"/>
              </a:ext>
            </a:extLst>
          </p:cNvPr>
          <p:cNvSpPr txBox="1"/>
          <p:nvPr/>
        </p:nvSpPr>
        <p:spPr>
          <a:xfrm>
            <a:off x="11224573" y="7113460"/>
            <a:ext cx="1996853" cy="830997"/>
          </a:xfrm>
          <a:prstGeom prst="rect">
            <a:avLst/>
          </a:prstGeom>
          <a:noFill/>
        </p:spPr>
        <p:txBody>
          <a:bodyPr wrap="square" rtlCol="0">
            <a:spAutoFit/>
          </a:bodyPr>
          <a:lstStyle/>
          <a:p>
            <a:pPr algn="ctr"/>
            <a:r>
              <a:rPr lang="en-GB" sz="2400" b="1" dirty="0">
                <a:solidFill>
                  <a:schemeClr val="bg1"/>
                </a:solidFill>
              </a:rPr>
              <a:t>Manifold System</a:t>
            </a:r>
          </a:p>
        </p:txBody>
      </p:sp>
      <p:sp>
        <p:nvSpPr>
          <p:cNvPr id="8" name="TextBox 7">
            <a:extLst>
              <a:ext uri="{FF2B5EF4-FFF2-40B4-BE49-F238E27FC236}">
                <a16:creationId xmlns:a16="http://schemas.microsoft.com/office/drawing/2014/main" id="{B0760BB4-DE44-B22C-7DFA-995FB178C863}"/>
              </a:ext>
            </a:extLst>
          </p:cNvPr>
          <p:cNvSpPr txBox="1"/>
          <p:nvPr/>
        </p:nvSpPr>
        <p:spPr>
          <a:xfrm>
            <a:off x="14615599" y="7113460"/>
            <a:ext cx="2425959" cy="461665"/>
          </a:xfrm>
          <a:prstGeom prst="rect">
            <a:avLst/>
          </a:prstGeom>
          <a:noFill/>
        </p:spPr>
        <p:txBody>
          <a:bodyPr wrap="square" rtlCol="0">
            <a:spAutoFit/>
          </a:bodyPr>
          <a:lstStyle/>
          <a:p>
            <a:pPr algn="ctr"/>
            <a:r>
              <a:rPr lang="en-GB" sz="2400" b="1" dirty="0">
                <a:solidFill>
                  <a:schemeClr val="bg1"/>
                </a:solidFill>
              </a:rPr>
              <a:t>Haemostatic Kit</a:t>
            </a:r>
          </a:p>
        </p:txBody>
      </p:sp>
    </p:spTree>
    <p:extLst>
      <p:ext uri="{BB962C8B-B14F-4D97-AF65-F5344CB8AC3E}">
        <p14:creationId xmlns:p14="http://schemas.microsoft.com/office/powerpoint/2010/main" val="145011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5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5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5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6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4" name="TextBox 3">
            <a:extLst>
              <a:ext uri="{FF2B5EF4-FFF2-40B4-BE49-F238E27FC236}">
                <a16:creationId xmlns:a16="http://schemas.microsoft.com/office/drawing/2014/main" id="{FD98D288-57D0-E2EE-8C71-1CF513E7CB3E}"/>
              </a:ext>
            </a:extLst>
          </p:cNvPr>
          <p:cNvSpPr txBox="1"/>
          <p:nvPr/>
        </p:nvSpPr>
        <p:spPr>
          <a:xfrm>
            <a:off x="711199" y="2432094"/>
            <a:ext cx="11713028" cy="584775"/>
          </a:xfrm>
          <a:prstGeom prst="rect">
            <a:avLst/>
          </a:prstGeom>
          <a:noFill/>
        </p:spPr>
        <p:txBody>
          <a:bodyPr wrap="square">
            <a:spAutoFit/>
          </a:bodyPr>
          <a:lstStyle/>
          <a:p>
            <a:pPr algn="l">
              <a:buNone/>
            </a:pPr>
            <a:r>
              <a:rPr lang="en-GB" sz="3200" b="1" dirty="0">
                <a:solidFill>
                  <a:srgbClr val="0077A8"/>
                </a:solidFill>
                <a:latin typeface="Calibri"/>
              </a:rPr>
              <a:t>RDN-Specific Equipment</a:t>
            </a:r>
          </a:p>
        </p:txBody>
      </p:sp>
      <p:grpSp>
        <p:nvGrpSpPr>
          <p:cNvPr id="2" name="Group 1">
            <a:extLst>
              <a:ext uri="{FF2B5EF4-FFF2-40B4-BE49-F238E27FC236}">
                <a16:creationId xmlns:a16="http://schemas.microsoft.com/office/drawing/2014/main" id="{9A9AECF7-1CF8-4112-B862-9880CF679190}"/>
              </a:ext>
            </a:extLst>
          </p:cNvPr>
          <p:cNvGrpSpPr/>
          <p:nvPr/>
        </p:nvGrpSpPr>
        <p:grpSpPr>
          <a:xfrm>
            <a:off x="7914686" y="4010305"/>
            <a:ext cx="2880000" cy="2520000"/>
            <a:chOff x="9016964" y="1577313"/>
            <a:chExt cx="1958655" cy="1958655"/>
          </a:xfrm>
        </p:grpSpPr>
        <p:sp>
          <p:nvSpPr>
            <p:cNvPr id="5" name="Oval 4">
              <a:extLst>
                <a:ext uri="{FF2B5EF4-FFF2-40B4-BE49-F238E27FC236}">
                  <a16:creationId xmlns:a16="http://schemas.microsoft.com/office/drawing/2014/main" id="{63426615-B04A-4911-BA24-46B53EB5677A}"/>
                </a:ext>
              </a:extLst>
            </p:cNvPr>
            <p:cNvSpPr>
              <a:spLocks noChangeAspect="1"/>
            </p:cNvSpPr>
            <p:nvPr/>
          </p:nvSpPr>
          <p:spPr>
            <a:xfrm>
              <a:off x="9016964" y="1577313"/>
              <a:ext cx="1958655" cy="1958655"/>
            </a:xfrm>
            <a:prstGeom prst="ellipse">
              <a:avLst/>
            </a:prstGeom>
            <a:solidFill>
              <a:schemeClr val="bg1"/>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37160" tIns="137160" rIns="137160" bIns="137160" rtlCol="0" anchor="t"/>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l"/>
              <a:endParaRPr lang="en-US" sz="1200">
                <a:solidFill>
                  <a:schemeClr val="tx1"/>
                </a:solidFill>
              </a:endParaRPr>
            </a:p>
          </p:txBody>
        </p:sp>
        <p:pic>
          <p:nvPicPr>
            <p:cNvPr id="6" name="Picture 5" descr="A picture containing blue&#10;&#10;Description automatically generated">
              <a:extLst>
                <a:ext uri="{FF2B5EF4-FFF2-40B4-BE49-F238E27FC236}">
                  <a16:creationId xmlns:a16="http://schemas.microsoft.com/office/drawing/2014/main" id="{98E7360C-E578-43D1-A4B8-D9D760853876}"/>
                </a:ext>
              </a:extLst>
            </p:cNvPr>
            <p:cNvPicPr>
              <a:picLocks noChangeAspect="1"/>
            </p:cNvPicPr>
            <p:nvPr/>
          </p:nvPicPr>
          <p:blipFill rotWithShape="1">
            <a:blip r:embed="rId5">
              <a:extLst>
                <a:ext uri="{28A0092B-C50C-407E-A947-70E740481C1C}">
                  <a14:useLocalDpi xmlns:a14="http://schemas.microsoft.com/office/drawing/2010/main" val="0"/>
                </a:ext>
              </a:extLst>
            </a:blip>
            <a:srcRect l="2632" t="15692" r="6501" b="13345"/>
            <a:stretch/>
          </p:blipFill>
          <p:spPr>
            <a:xfrm rot="19755537">
              <a:off x="9220334" y="1979473"/>
              <a:ext cx="1452463" cy="1154335"/>
            </a:xfrm>
            <a:prstGeom prst="rect">
              <a:avLst/>
            </a:prstGeom>
          </p:spPr>
        </p:pic>
      </p:grpSp>
      <p:pic>
        <p:nvPicPr>
          <p:cNvPr id="7" name="Picture 6" descr="Needle and vial">
            <a:extLst>
              <a:ext uri="{FF2B5EF4-FFF2-40B4-BE49-F238E27FC236}">
                <a16:creationId xmlns:a16="http://schemas.microsoft.com/office/drawing/2014/main" id="{07A295AC-374F-497D-930C-20C3CF41A8A3}"/>
              </a:ext>
            </a:extLst>
          </p:cNvPr>
          <p:cNvPicPr preferRelativeResize="0">
            <a:picLocks noChangeAspect="1"/>
          </p:cNvPicPr>
          <p:nvPr/>
        </p:nvPicPr>
        <p:blipFill rotWithShape="1">
          <a:blip r:embed="rId6">
            <a:extLst>
              <a:ext uri="{28A0092B-C50C-407E-A947-70E740481C1C}">
                <a14:useLocalDpi xmlns:a14="http://schemas.microsoft.com/office/drawing/2010/main" val="0"/>
              </a:ext>
            </a:extLst>
          </a:blip>
          <a:srcRect l="31025" t="64" r="2308" b="-64"/>
          <a:stretch/>
        </p:blipFill>
        <p:spPr>
          <a:xfrm>
            <a:off x="14888423" y="4010305"/>
            <a:ext cx="2520000" cy="2520000"/>
          </a:xfrm>
          <a:prstGeom prst="ellipse">
            <a:avLst/>
          </a:prstGeom>
        </p:spPr>
      </p:pic>
      <p:pic>
        <p:nvPicPr>
          <p:cNvPr id="8" name="Picture 7">
            <a:extLst>
              <a:ext uri="{FF2B5EF4-FFF2-40B4-BE49-F238E27FC236}">
                <a16:creationId xmlns:a16="http://schemas.microsoft.com/office/drawing/2014/main" id="{7D773802-1399-0AF7-63E7-21F22EB9652F}"/>
              </a:ext>
            </a:extLst>
          </p:cNvPr>
          <p:cNvPicPr preferRelativeResize="0">
            <a:picLocks noChangeAspect="1"/>
          </p:cNvPicPr>
          <p:nvPr/>
        </p:nvPicPr>
        <p:blipFill rotWithShape="1">
          <a:blip r:embed="rId7">
            <a:extLst>
              <a:ext uri="{28A0092B-C50C-407E-A947-70E740481C1C}">
                <a14:useLocalDpi xmlns:a14="http://schemas.microsoft.com/office/drawing/2010/main" val="0"/>
              </a:ext>
            </a:extLst>
          </a:blip>
          <a:srcRect l="18632" r="29024" b="-247"/>
          <a:stretch/>
        </p:blipFill>
        <p:spPr>
          <a:xfrm>
            <a:off x="11581554" y="4010305"/>
            <a:ext cx="2520000" cy="2520000"/>
          </a:xfrm>
          <a:prstGeom prst="ellipse">
            <a:avLst/>
          </a:prstGeom>
        </p:spPr>
      </p:pic>
      <p:pic>
        <p:nvPicPr>
          <p:cNvPr id="1026" name="Picture 2" descr="Renal Denervation: From Historical Roots to the Modern Therapeutic Paradigm">
            <a:extLst>
              <a:ext uri="{FF2B5EF4-FFF2-40B4-BE49-F238E27FC236}">
                <a16:creationId xmlns:a16="http://schemas.microsoft.com/office/drawing/2014/main" id="{8135FF92-10AF-F0B7-A002-BA390191394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33451" y="4010305"/>
            <a:ext cx="2887499" cy="252000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A82C2582-2167-D703-DB52-7C4DB8E7E7CD}"/>
              </a:ext>
            </a:extLst>
          </p:cNvPr>
          <p:cNvSpPr txBox="1"/>
          <p:nvPr/>
        </p:nvSpPr>
        <p:spPr>
          <a:xfrm>
            <a:off x="1114425" y="7529990"/>
            <a:ext cx="2525550" cy="461665"/>
          </a:xfrm>
          <a:prstGeom prst="rect">
            <a:avLst/>
          </a:prstGeom>
          <a:noFill/>
        </p:spPr>
        <p:txBody>
          <a:bodyPr wrap="square" rtlCol="0">
            <a:spAutoFit/>
          </a:bodyPr>
          <a:lstStyle/>
          <a:p>
            <a:pPr algn="ctr"/>
            <a:r>
              <a:rPr lang="en-GB" sz="2400" b="1" dirty="0">
                <a:solidFill>
                  <a:schemeClr val="bg1"/>
                </a:solidFill>
              </a:rPr>
              <a:t>RDN Catheter</a:t>
            </a:r>
          </a:p>
        </p:txBody>
      </p:sp>
      <p:pic>
        <p:nvPicPr>
          <p:cNvPr id="1028" name="Picture 4" descr="RDNG3A | Medtronic">
            <a:extLst>
              <a:ext uri="{FF2B5EF4-FFF2-40B4-BE49-F238E27FC236}">
                <a16:creationId xmlns:a16="http://schemas.microsoft.com/office/drawing/2014/main" id="{2A7EFA76-8F3A-4E29-763A-691562C1381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07818" y="4010305"/>
            <a:ext cx="2520000" cy="2520000"/>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88451446-E9AB-D5AC-0D09-D853FE82F6FD}"/>
              </a:ext>
            </a:extLst>
          </p:cNvPr>
          <p:cNvSpPr txBox="1"/>
          <p:nvPr/>
        </p:nvSpPr>
        <p:spPr>
          <a:xfrm>
            <a:off x="7388080" y="7529990"/>
            <a:ext cx="3933211" cy="461665"/>
          </a:xfrm>
          <a:prstGeom prst="rect">
            <a:avLst/>
          </a:prstGeom>
          <a:noFill/>
        </p:spPr>
        <p:txBody>
          <a:bodyPr wrap="square" rtlCol="0">
            <a:spAutoFit/>
          </a:bodyPr>
          <a:lstStyle/>
          <a:p>
            <a:pPr algn="ctr"/>
            <a:r>
              <a:rPr lang="en-GB" sz="2400" b="1" dirty="0">
                <a:solidFill>
                  <a:schemeClr val="bg1"/>
                </a:solidFill>
              </a:rPr>
              <a:t>Dispersive Electrode</a:t>
            </a:r>
          </a:p>
        </p:txBody>
      </p:sp>
      <p:sp>
        <p:nvSpPr>
          <p:cNvPr id="15" name="TextBox 14">
            <a:extLst>
              <a:ext uri="{FF2B5EF4-FFF2-40B4-BE49-F238E27FC236}">
                <a16:creationId xmlns:a16="http://schemas.microsoft.com/office/drawing/2014/main" id="{E4EEE134-EAEA-7CE3-A596-47CFAEC131BE}"/>
              </a:ext>
            </a:extLst>
          </p:cNvPr>
          <p:cNvSpPr txBox="1"/>
          <p:nvPr/>
        </p:nvSpPr>
        <p:spPr>
          <a:xfrm>
            <a:off x="14498563" y="7529990"/>
            <a:ext cx="3299719" cy="461665"/>
          </a:xfrm>
          <a:prstGeom prst="rect">
            <a:avLst/>
          </a:prstGeom>
          <a:noFill/>
        </p:spPr>
        <p:txBody>
          <a:bodyPr wrap="square" rtlCol="0">
            <a:spAutoFit/>
          </a:bodyPr>
          <a:lstStyle/>
          <a:p>
            <a:pPr algn="ctr"/>
            <a:r>
              <a:rPr lang="en-GB" sz="2400" b="1" dirty="0">
                <a:solidFill>
                  <a:schemeClr val="bg1"/>
                </a:solidFill>
              </a:rPr>
              <a:t>Sedation / Analgesia</a:t>
            </a:r>
          </a:p>
        </p:txBody>
      </p:sp>
      <p:sp>
        <p:nvSpPr>
          <p:cNvPr id="16" name="TextBox 15">
            <a:extLst>
              <a:ext uri="{FF2B5EF4-FFF2-40B4-BE49-F238E27FC236}">
                <a16:creationId xmlns:a16="http://schemas.microsoft.com/office/drawing/2014/main" id="{8F835F3C-9438-DCB1-5CDA-1F63BA64E383}"/>
              </a:ext>
            </a:extLst>
          </p:cNvPr>
          <p:cNvSpPr txBox="1"/>
          <p:nvPr/>
        </p:nvSpPr>
        <p:spPr>
          <a:xfrm>
            <a:off x="11581554" y="7529990"/>
            <a:ext cx="2525550" cy="461665"/>
          </a:xfrm>
          <a:prstGeom prst="rect">
            <a:avLst/>
          </a:prstGeom>
          <a:noFill/>
        </p:spPr>
        <p:txBody>
          <a:bodyPr wrap="square" rtlCol="0">
            <a:spAutoFit/>
          </a:bodyPr>
          <a:lstStyle/>
          <a:p>
            <a:pPr algn="ctr"/>
            <a:r>
              <a:rPr lang="en-GB" sz="2400" b="1" dirty="0">
                <a:solidFill>
                  <a:schemeClr val="bg1"/>
                </a:solidFill>
              </a:rPr>
              <a:t>Monitoring</a:t>
            </a:r>
          </a:p>
        </p:txBody>
      </p:sp>
      <p:sp>
        <p:nvSpPr>
          <p:cNvPr id="17" name="TextBox 16">
            <a:extLst>
              <a:ext uri="{FF2B5EF4-FFF2-40B4-BE49-F238E27FC236}">
                <a16:creationId xmlns:a16="http://schemas.microsoft.com/office/drawing/2014/main" id="{C384895D-C2F9-C81A-AFE4-7AEEB9B81236}"/>
              </a:ext>
            </a:extLst>
          </p:cNvPr>
          <p:cNvSpPr txBox="1"/>
          <p:nvPr/>
        </p:nvSpPr>
        <p:spPr>
          <a:xfrm>
            <a:off x="4661383" y="7529990"/>
            <a:ext cx="2525550" cy="461665"/>
          </a:xfrm>
          <a:prstGeom prst="rect">
            <a:avLst/>
          </a:prstGeom>
          <a:noFill/>
        </p:spPr>
        <p:txBody>
          <a:bodyPr wrap="square" rtlCol="0">
            <a:spAutoFit/>
          </a:bodyPr>
          <a:lstStyle/>
          <a:p>
            <a:pPr algn="ctr"/>
            <a:r>
              <a:rPr lang="en-GB" sz="2400" b="1" dirty="0">
                <a:solidFill>
                  <a:schemeClr val="bg1"/>
                </a:solidFill>
              </a:rPr>
              <a:t>RF Generator</a:t>
            </a:r>
          </a:p>
        </p:txBody>
      </p:sp>
    </p:spTree>
    <p:extLst>
      <p:ext uri="{BB962C8B-B14F-4D97-AF65-F5344CB8AC3E}">
        <p14:creationId xmlns:p14="http://schemas.microsoft.com/office/powerpoint/2010/main" val="65617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0021B"/>
        </a:solidFill>
        <a:effectLst/>
      </p:bgPr>
    </p:bg>
    <p:spTree>
      <p:nvGrpSpPr>
        <p:cNvPr id="1" name=""/>
        <p:cNvGrpSpPr/>
        <p:nvPr/>
      </p:nvGrpSpPr>
      <p:grpSpPr>
        <a:xfrm>
          <a:off x="0" y="0"/>
          <a:ext cx="0" cy="0"/>
          <a:chOff x="0" y="0"/>
          <a:chExt cx="0" cy="0"/>
        </a:xfrm>
      </p:grpSpPr>
      <p:sp>
        <p:nvSpPr>
          <p:cNvPr id="2" name="Text 0"/>
          <p:cNvSpPr/>
          <p:nvPr/>
        </p:nvSpPr>
        <p:spPr>
          <a:xfrm>
            <a:off x="1143000" y="4148882"/>
            <a:ext cx="17602200" cy="333375"/>
          </a:xfrm>
          <a:prstGeom prst="rect">
            <a:avLst/>
          </a:prstGeom>
          <a:noFill/>
          <a:ln/>
        </p:spPr>
        <p:txBody>
          <a:bodyPr wrap="square" lIns="25400" tIns="25400" rIns="25400" bIns="25400" rtlCol="0" anchor="t">
            <a:normAutofit lnSpcReduction="10000"/>
          </a:bodyPr>
          <a:lstStyle/>
          <a:p>
            <a:pPr marL="0" indent="0" algn="l">
              <a:buNone/>
            </a:pPr>
            <a:r>
              <a:rPr lang="en-US" sz="1950" b="1" kern="0" spc="624" dirty="0">
                <a:solidFill>
                  <a:srgbClr val="FFFFFF">
                    <a:alpha val="72000"/>
                  </a:srgbClr>
                </a:solidFill>
                <a:latin typeface="Arial" pitchFamily="34" charset="0"/>
                <a:ea typeface="Arial" pitchFamily="34" charset="-122"/>
                <a:cs typeface="Arial" pitchFamily="34" charset="-120"/>
              </a:rPr>
              <a:t>SECTION</a:t>
            </a:r>
            <a:endParaRPr lang="en-US" sz="1950" dirty="0"/>
          </a:p>
        </p:txBody>
      </p:sp>
      <p:sp>
        <p:nvSpPr>
          <p:cNvPr id="3" name="Text 1"/>
          <p:cNvSpPr/>
          <p:nvPr/>
        </p:nvSpPr>
        <p:spPr>
          <a:xfrm>
            <a:off x="1143000" y="4729907"/>
            <a:ext cx="14668500" cy="988963"/>
          </a:xfrm>
          <a:prstGeom prst="rect">
            <a:avLst/>
          </a:prstGeom>
          <a:noFill/>
          <a:ln/>
        </p:spPr>
        <p:txBody>
          <a:bodyPr wrap="square" lIns="25400" tIns="25400" rIns="25400" bIns="25400" rtlCol="0" anchor="t">
            <a:normAutofit fontScale="92500" lnSpcReduction="20000"/>
          </a:bodyPr>
          <a:lstStyle/>
          <a:p>
            <a:pPr marL="0" indent="0" algn="l">
              <a:lnSpc>
                <a:spcPct val="104000"/>
              </a:lnSpc>
              <a:buNone/>
            </a:pPr>
            <a:r>
              <a:rPr lang="en-GB" sz="7200" b="1" dirty="0">
                <a:solidFill>
                  <a:srgbClr val="FFFFFF"/>
                </a:solidFill>
                <a:latin typeface="Calibri"/>
              </a:rPr>
              <a:t>Procedure Workflow</a:t>
            </a:r>
            <a:endParaRPr lang="en-US" sz="7200" dirty="0"/>
          </a:p>
        </p:txBody>
      </p:sp>
      <p:sp>
        <p:nvSpPr>
          <p:cNvPr id="4" name="Shape 2"/>
          <p:cNvSpPr/>
          <p:nvPr/>
        </p:nvSpPr>
        <p:spPr>
          <a:xfrm>
            <a:off x="1143000" y="6061770"/>
            <a:ext cx="1333500" cy="76200"/>
          </a:xfrm>
          <a:prstGeom prst="rect">
            <a:avLst/>
          </a:prstGeom>
          <a:solidFill>
            <a:srgbClr val="FFFFFF"/>
          </a:solidFill>
          <a:ln/>
        </p:spPr>
        <p:txBody>
          <a:bodyPr/>
          <a:lstStyle/>
          <a:p>
            <a:endParaRPr lang="en-GB"/>
          </a:p>
        </p:txBody>
      </p:sp>
      <p:sp>
        <p:nvSpPr>
          <p:cNvPr id="5" name="Text 3"/>
          <p:cNvSpPr/>
          <p:nvPr/>
        </p:nvSpPr>
        <p:spPr>
          <a:xfrm>
            <a:off x="12284720" y="9410700"/>
            <a:ext cx="5346308" cy="304800"/>
          </a:xfrm>
          <a:prstGeom prst="rect">
            <a:avLst/>
          </a:prstGeom>
          <a:noFill/>
          <a:ln/>
        </p:spPr>
        <p:txBody>
          <a:bodyPr wrap="square" lIns="25400" tIns="25400" rIns="25400" bIns="25400" rtlCol="0" anchor="t">
            <a:normAutofit lnSpcReduction="10000"/>
          </a:bodyPr>
          <a:lstStyle/>
          <a:p>
            <a:pPr marL="0" indent="0" algn="l">
              <a:buNone/>
            </a:pPr>
            <a:r>
              <a:rPr lang="en-US" sz="1800" b="1" kern="0" spc="360" dirty="0">
                <a:solidFill>
                  <a:srgbClr val="FFFFFF">
                    <a:alpha val="85000"/>
                  </a:srgbClr>
                </a:solidFill>
                <a:latin typeface="Arial" pitchFamily="34" charset="0"/>
                <a:ea typeface="Arial" pitchFamily="34" charset="-122"/>
                <a:cs typeface="Arial" pitchFamily="34" charset="-120"/>
              </a:rPr>
              <a:t>AHP ANNUAL CONFERENCE 2026</a:t>
            </a:r>
            <a:endParaRPr lang="en-US" sz="1800" dirty="0"/>
          </a:p>
        </p:txBody>
      </p:sp>
    </p:spTree>
    <p:extLst>
      <p:ext uri="{BB962C8B-B14F-4D97-AF65-F5344CB8AC3E}">
        <p14:creationId xmlns:p14="http://schemas.microsoft.com/office/powerpoint/2010/main" val="2607606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Step30">
            <a:extLst>
              <a:ext uri="{FF2B5EF4-FFF2-40B4-BE49-F238E27FC236}">
                <a16:creationId xmlns:a16="http://schemas.microsoft.com/office/drawing/2014/main" id="{96E86107-9F4E-D799-81CE-44A51AADFE13}"/>
              </a:ext>
            </a:extLst>
          </p:cNvPr>
          <p:cNvSpPr>
            <a:spLocks noGrp="1"/>
          </p:cNvSpPr>
          <p:nvPr/>
        </p:nvSpPr>
        <p:spPr>
          <a:xfrm>
            <a:off x="1821543" y="4511010"/>
            <a:ext cx="1485900" cy="1257300"/>
          </a:xfrm>
          <a:prstGeom prst="roundRect">
            <a:avLst>
              <a:gd name="adj" fmla="val 16667"/>
            </a:avLst>
          </a:prstGeom>
          <a:solidFill>
            <a:srgbClr val="0D2B4E"/>
          </a:solidFill>
          <a:ln w="19050">
            <a:solidFill>
              <a:srgbClr val="00B4D8"/>
            </a:solidFill>
          </a:ln>
        </p:spPr>
        <p:txBody>
          <a:bodyPr lIns="91440" rIns="91440" anchor="ctr"/>
          <a:lstStyle/>
          <a:p>
            <a:pPr algn="ctr"/>
            <a:r>
              <a:rPr lang="en-GB" sz="3200" b="1" dirty="0">
                <a:solidFill>
                  <a:srgbClr val="00B4D8"/>
                </a:solidFill>
                <a:latin typeface="Calibri"/>
              </a:rPr>
              <a:t>1</a:t>
            </a:r>
          </a:p>
          <a:p>
            <a:pPr algn="ctr"/>
            <a:r>
              <a:rPr lang="en-GB" sz="1300" b="0" dirty="0">
                <a:solidFill>
                  <a:srgbClr val="FFFFFF"/>
                </a:solidFill>
                <a:latin typeface="Calibri"/>
              </a:rPr>
              <a:t>Assessment / &amp; Consent</a:t>
            </a:r>
          </a:p>
        </p:txBody>
      </p:sp>
      <p:sp>
        <p:nvSpPr>
          <p:cNvPr id="5" name="Arrow50">
            <a:extLst>
              <a:ext uri="{FF2B5EF4-FFF2-40B4-BE49-F238E27FC236}">
                <a16:creationId xmlns:a16="http://schemas.microsoft.com/office/drawing/2014/main" id="{959CAE18-51CA-D498-E985-E4F27F1DEC89}"/>
              </a:ext>
            </a:extLst>
          </p:cNvPr>
          <p:cNvSpPr>
            <a:spLocks noGrp="1"/>
          </p:cNvSpPr>
          <p:nvPr/>
        </p:nvSpPr>
        <p:spPr>
          <a:xfrm>
            <a:off x="3986099" y="4968210"/>
            <a:ext cx="342900" cy="342900"/>
          </a:xfrm>
          <a:prstGeom prst="rightArrow">
            <a:avLst/>
          </a:prstGeom>
          <a:solidFill>
            <a:srgbClr val="00B4D8"/>
          </a:solidFill>
          <a:ln>
            <a:noFill/>
          </a:ln>
        </p:spPr>
        <p:txBody>
          <a:bodyPr/>
          <a:lstStyle/>
          <a:p>
            <a:endParaRPr/>
          </a:p>
        </p:txBody>
      </p:sp>
      <p:sp>
        <p:nvSpPr>
          <p:cNvPr id="6" name="Step31">
            <a:extLst>
              <a:ext uri="{FF2B5EF4-FFF2-40B4-BE49-F238E27FC236}">
                <a16:creationId xmlns:a16="http://schemas.microsoft.com/office/drawing/2014/main" id="{A32FCE2F-BF9E-0869-FCA0-F3EA9DE843EB}"/>
              </a:ext>
            </a:extLst>
          </p:cNvPr>
          <p:cNvSpPr>
            <a:spLocks noGrp="1"/>
          </p:cNvSpPr>
          <p:nvPr/>
        </p:nvSpPr>
        <p:spPr>
          <a:xfrm>
            <a:off x="5007655" y="4511010"/>
            <a:ext cx="1485900" cy="1257300"/>
          </a:xfrm>
          <a:prstGeom prst="roundRect">
            <a:avLst>
              <a:gd name="adj" fmla="val 16667"/>
            </a:avLst>
          </a:prstGeom>
          <a:solidFill>
            <a:srgbClr val="0D2B4E"/>
          </a:solidFill>
          <a:ln w="19050">
            <a:solidFill>
              <a:srgbClr val="00B4D8"/>
            </a:solidFill>
          </a:ln>
        </p:spPr>
        <p:txBody>
          <a:bodyPr lIns="91440" rIns="91440" anchor="ctr"/>
          <a:lstStyle/>
          <a:p>
            <a:pPr algn="ctr"/>
            <a:r>
              <a:rPr lang="en-GB" sz="3200" b="1" dirty="0">
                <a:solidFill>
                  <a:srgbClr val="00B4D8"/>
                </a:solidFill>
                <a:latin typeface="Calibri"/>
              </a:rPr>
              <a:t>2</a:t>
            </a:r>
          </a:p>
          <a:p>
            <a:pPr algn="ctr"/>
            <a:r>
              <a:rPr lang="en-GB" sz="1300" b="0" dirty="0">
                <a:solidFill>
                  <a:srgbClr val="FFFFFF"/>
                </a:solidFill>
                <a:latin typeface="Calibri"/>
              </a:rPr>
              <a:t>Femoral / Access</a:t>
            </a:r>
          </a:p>
        </p:txBody>
      </p:sp>
      <p:sp>
        <p:nvSpPr>
          <p:cNvPr id="7" name="Arrow51">
            <a:extLst>
              <a:ext uri="{FF2B5EF4-FFF2-40B4-BE49-F238E27FC236}">
                <a16:creationId xmlns:a16="http://schemas.microsoft.com/office/drawing/2014/main" id="{57C6F4A6-A617-36C2-87E4-AF801D6527A1}"/>
              </a:ext>
            </a:extLst>
          </p:cNvPr>
          <p:cNvSpPr>
            <a:spLocks noGrp="1"/>
          </p:cNvSpPr>
          <p:nvPr/>
        </p:nvSpPr>
        <p:spPr>
          <a:xfrm>
            <a:off x="7172211" y="4968210"/>
            <a:ext cx="342900" cy="342900"/>
          </a:xfrm>
          <a:prstGeom prst="rightArrow">
            <a:avLst/>
          </a:prstGeom>
          <a:solidFill>
            <a:srgbClr val="00B4D8"/>
          </a:solidFill>
          <a:ln>
            <a:noFill/>
          </a:ln>
        </p:spPr>
        <p:txBody>
          <a:bodyPr/>
          <a:lstStyle/>
          <a:p>
            <a:endParaRPr/>
          </a:p>
        </p:txBody>
      </p:sp>
      <p:sp>
        <p:nvSpPr>
          <p:cNvPr id="8" name="Step32">
            <a:extLst>
              <a:ext uri="{FF2B5EF4-FFF2-40B4-BE49-F238E27FC236}">
                <a16:creationId xmlns:a16="http://schemas.microsoft.com/office/drawing/2014/main" id="{43456A90-7428-184A-A5F6-F2A643685E68}"/>
              </a:ext>
            </a:extLst>
          </p:cNvPr>
          <p:cNvSpPr>
            <a:spLocks noGrp="1"/>
          </p:cNvSpPr>
          <p:nvPr/>
        </p:nvSpPr>
        <p:spPr>
          <a:xfrm>
            <a:off x="8193767" y="4511010"/>
            <a:ext cx="1485900" cy="1257300"/>
          </a:xfrm>
          <a:prstGeom prst="roundRect">
            <a:avLst>
              <a:gd name="adj" fmla="val 16667"/>
            </a:avLst>
          </a:prstGeom>
          <a:solidFill>
            <a:srgbClr val="0D2B4E"/>
          </a:solidFill>
          <a:ln w="19050">
            <a:solidFill>
              <a:srgbClr val="00B4D8"/>
            </a:solidFill>
          </a:ln>
        </p:spPr>
        <p:txBody>
          <a:bodyPr lIns="91440" rIns="91440" anchor="ctr"/>
          <a:lstStyle/>
          <a:p>
            <a:pPr algn="ctr"/>
            <a:r>
              <a:rPr lang="en-GB" sz="3200" b="1" dirty="0">
                <a:solidFill>
                  <a:srgbClr val="00B4D8"/>
                </a:solidFill>
                <a:latin typeface="Calibri"/>
              </a:rPr>
              <a:t>3</a:t>
            </a:r>
          </a:p>
          <a:p>
            <a:pPr algn="ctr"/>
            <a:r>
              <a:rPr lang="en-GB" sz="1300" b="0" dirty="0">
                <a:solidFill>
                  <a:srgbClr val="FFFFFF"/>
                </a:solidFill>
                <a:latin typeface="Calibri"/>
              </a:rPr>
              <a:t>Renal / Angiography</a:t>
            </a:r>
          </a:p>
        </p:txBody>
      </p:sp>
      <p:sp>
        <p:nvSpPr>
          <p:cNvPr id="9" name="Arrow52">
            <a:extLst>
              <a:ext uri="{FF2B5EF4-FFF2-40B4-BE49-F238E27FC236}">
                <a16:creationId xmlns:a16="http://schemas.microsoft.com/office/drawing/2014/main" id="{C4B97A9C-405C-6804-4BD3-7FC8A7C25B59}"/>
              </a:ext>
            </a:extLst>
          </p:cNvPr>
          <p:cNvSpPr>
            <a:spLocks noGrp="1"/>
          </p:cNvSpPr>
          <p:nvPr/>
        </p:nvSpPr>
        <p:spPr>
          <a:xfrm>
            <a:off x="10358323" y="4968210"/>
            <a:ext cx="342900" cy="342900"/>
          </a:xfrm>
          <a:prstGeom prst="rightArrow">
            <a:avLst/>
          </a:prstGeom>
          <a:solidFill>
            <a:srgbClr val="00B4D8"/>
          </a:solidFill>
          <a:ln>
            <a:noFill/>
          </a:ln>
        </p:spPr>
        <p:txBody>
          <a:bodyPr/>
          <a:lstStyle/>
          <a:p>
            <a:endParaRPr/>
          </a:p>
        </p:txBody>
      </p:sp>
      <p:sp>
        <p:nvSpPr>
          <p:cNvPr id="10" name="Step33">
            <a:extLst>
              <a:ext uri="{FF2B5EF4-FFF2-40B4-BE49-F238E27FC236}">
                <a16:creationId xmlns:a16="http://schemas.microsoft.com/office/drawing/2014/main" id="{8EB9DD00-90AB-9733-36CA-92B2CBE8A0B0}"/>
              </a:ext>
            </a:extLst>
          </p:cNvPr>
          <p:cNvSpPr>
            <a:spLocks noGrp="1"/>
          </p:cNvSpPr>
          <p:nvPr/>
        </p:nvSpPr>
        <p:spPr>
          <a:xfrm>
            <a:off x="11379879" y="4511010"/>
            <a:ext cx="1485900" cy="1257300"/>
          </a:xfrm>
          <a:prstGeom prst="roundRect">
            <a:avLst>
              <a:gd name="adj" fmla="val 16667"/>
            </a:avLst>
          </a:prstGeom>
          <a:solidFill>
            <a:srgbClr val="0D2B4E"/>
          </a:solidFill>
          <a:ln w="19050">
            <a:solidFill>
              <a:srgbClr val="00B4D8"/>
            </a:solidFill>
          </a:ln>
        </p:spPr>
        <p:txBody>
          <a:bodyPr lIns="91440" rIns="91440" anchor="ctr"/>
          <a:lstStyle/>
          <a:p>
            <a:pPr algn="ctr"/>
            <a:r>
              <a:rPr lang="en-GB" sz="3200" b="1" dirty="0">
                <a:solidFill>
                  <a:srgbClr val="00B4D8"/>
                </a:solidFill>
                <a:latin typeface="Calibri"/>
              </a:rPr>
              <a:t>4</a:t>
            </a:r>
          </a:p>
          <a:p>
            <a:pPr algn="ctr"/>
            <a:r>
              <a:rPr lang="en-GB" sz="1300" b="0" dirty="0">
                <a:solidFill>
                  <a:srgbClr val="FFFFFF"/>
                </a:solidFill>
                <a:latin typeface="Calibri"/>
              </a:rPr>
              <a:t>Ablation / Delivery</a:t>
            </a:r>
          </a:p>
        </p:txBody>
      </p:sp>
      <p:sp>
        <p:nvSpPr>
          <p:cNvPr id="13" name="Arrow53">
            <a:extLst>
              <a:ext uri="{FF2B5EF4-FFF2-40B4-BE49-F238E27FC236}">
                <a16:creationId xmlns:a16="http://schemas.microsoft.com/office/drawing/2014/main" id="{B052F991-D1BF-0AFF-E7F6-CEE7E7E356C8}"/>
              </a:ext>
            </a:extLst>
          </p:cNvPr>
          <p:cNvSpPr>
            <a:spLocks noGrp="1"/>
          </p:cNvSpPr>
          <p:nvPr/>
        </p:nvSpPr>
        <p:spPr>
          <a:xfrm>
            <a:off x="13544435" y="4968210"/>
            <a:ext cx="342900" cy="342900"/>
          </a:xfrm>
          <a:prstGeom prst="rightArrow">
            <a:avLst/>
          </a:prstGeom>
          <a:solidFill>
            <a:srgbClr val="00B4D8"/>
          </a:solidFill>
          <a:ln>
            <a:noFill/>
          </a:ln>
        </p:spPr>
        <p:txBody>
          <a:bodyPr/>
          <a:lstStyle/>
          <a:p>
            <a:endParaRPr/>
          </a:p>
        </p:txBody>
      </p:sp>
      <p:sp>
        <p:nvSpPr>
          <p:cNvPr id="15" name="Step34">
            <a:extLst>
              <a:ext uri="{FF2B5EF4-FFF2-40B4-BE49-F238E27FC236}">
                <a16:creationId xmlns:a16="http://schemas.microsoft.com/office/drawing/2014/main" id="{D2EEDBF7-08D4-FFCD-9E38-076E5450C6B1}"/>
              </a:ext>
            </a:extLst>
          </p:cNvPr>
          <p:cNvSpPr>
            <a:spLocks noGrp="1"/>
          </p:cNvSpPr>
          <p:nvPr/>
        </p:nvSpPr>
        <p:spPr>
          <a:xfrm>
            <a:off x="14565993" y="4511010"/>
            <a:ext cx="1485900" cy="1257300"/>
          </a:xfrm>
          <a:prstGeom prst="roundRect">
            <a:avLst>
              <a:gd name="adj" fmla="val 16667"/>
            </a:avLst>
          </a:prstGeom>
          <a:solidFill>
            <a:srgbClr val="0D2B4E"/>
          </a:solidFill>
          <a:ln w="19050">
            <a:solidFill>
              <a:srgbClr val="00B4D8"/>
            </a:solidFill>
          </a:ln>
        </p:spPr>
        <p:txBody>
          <a:bodyPr lIns="91440" rIns="91440" anchor="ctr"/>
          <a:lstStyle/>
          <a:p>
            <a:pPr algn="ctr"/>
            <a:r>
              <a:rPr lang="en-GB" sz="3200" b="1" dirty="0">
                <a:solidFill>
                  <a:srgbClr val="00B4D8"/>
                </a:solidFill>
                <a:latin typeface="Calibri"/>
              </a:rPr>
              <a:t>5</a:t>
            </a:r>
          </a:p>
          <a:p>
            <a:pPr algn="ctr"/>
            <a:r>
              <a:rPr lang="en-GB" sz="1300" b="0" dirty="0">
                <a:solidFill>
                  <a:srgbClr val="FFFFFF"/>
                </a:solidFill>
                <a:latin typeface="Calibri"/>
              </a:rPr>
              <a:t>Recovery / &amp; Discharge</a:t>
            </a:r>
          </a:p>
        </p:txBody>
      </p:sp>
    </p:spTree>
    <p:extLst>
      <p:ext uri="{BB962C8B-B14F-4D97-AF65-F5344CB8AC3E}">
        <p14:creationId xmlns:p14="http://schemas.microsoft.com/office/powerpoint/2010/main" val="20907659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Step30">
            <a:extLst>
              <a:ext uri="{FF2B5EF4-FFF2-40B4-BE49-F238E27FC236}">
                <a16:creationId xmlns:a16="http://schemas.microsoft.com/office/drawing/2014/main" id="{96E86107-9F4E-D799-81CE-44A51AADFE13}"/>
              </a:ext>
            </a:extLst>
          </p:cNvPr>
          <p:cNvSpPr>
            <a:spLocks noGrp="1"/>
          </p:cNvSpPr>
          <p:nvPr/>
        </p:nvSpPr>
        <p:spPr>
          <a:xfrm>
            <a:off x="1821543" y="2943462"/>
            <a:ext cx="1485900" cy="1257300"/>
          </a:xfrm>
          <a:prstGeom prst="roundRect">
            <a:avLst>
              <a:gd name="adj" fmla="val 16667"/>
            </a:avLst>
          </a:prstGeom>
          <a:solidFill>
            <a:srgbClr val="0D2B4E"/>
          </a:solidFill>
          <a:ln w="19050">
            <a:solidFill>
              <a:srgbClr val="00B4D8"/>
            </a:solidFill>
          </a:ln>
        </p:spPr>
        <p:txBody>
          <a:bodyPr lIns="91440" rIns="91440" anchor="ctr"/>
          <a:lstStyle/>
          <a:p>
            <a:pPr algn="ctr"/>
            <a:r>
              <a:rPr lang="en-GB" sz="3200" b="1" dirty="0">
                <a:solidFill>
                  <a:srgbClr val="00B4D8"/>
                </a:solidFill>
                <a:latin typeface="Calibri"/>
              </a:rPr>
              <a:t>1</a:t>
            </a:r>
          </a:p>
          <a:p>
            <a:pPr algn="ctr"/>
            <a:r>
              <a:rPr lang="en-GB" sz="1300" b="1" dirty="0">
                <a:solidFill>
                  <a:srgbClr val="FFFFFF"/>
                </a:solidFill>
                <a:latin typeface="Calibri"/>
              </a:rPr>
              <a:t>Assessment / &amp; Consent</a:t>
            </a:r>
          </a:p>
        </p:txBody>
      </p:sp>
      <p:sp>
        <p:nvSpPr>
          <p:cNvPr id="5" name="Arrow50">
            <a:extLst>
              <a:ext uri="{FF2B5EF4-FFF2-40B4-BE49-F238E27FC236}">
                <a16:creationId xmlns:a16="http://schemas.microsoft.com/office/drawing/2014/main" id="{959CAE18-51CA-D498-E985-E4F27F1DEC89}"/>
              </a:ext>
            </a:extLst>
          </p:cNvPr>
          <p:cNvSpPr>
            <a:spLocks noGrp="1"/>
          </p:cNvSpPr>
          <p:nvPr/>
        </p:nvSpPr>
        <p:spPr>
          <a:xfrm>
            <a:off x="3986099" y="3400662"/>
            <a:ext cx="342900" cy="342900"/>
          </a:xfrm>
          <a:prstGeom prst="rightArrow">
            <a:avLst/>
          </a:prstGeom>
          <a:solidFill>
            <a:srgbClr val="00B4D8"/>
          </a:solidFill>
          <a:ln>
            <a:noFill/>
          </a:ln>
        </p:spPr>
        <p:txBody>
          <a:bodyPr/>
          <a:lstStyle/>
          <a:p>
            <a:endParaRPr/>
          </a:p>
        </p:txBody>
      </p:sp>
      <p:sp>
        <p:nvSpPr>
          <p:cNvPr id="6" name="Step31">
            <a:extLst>
              <a:ext uri="{FF2B5EF4-FFF2-40B4-BE49-F238E27FC236}">
                <a16:creationId xmlns:a16="http://schemas.microsoft.com/office/drawing/2014/main" id="{A32FCE2F-BF9E-0869-FCA0-F3EA9DE843EB}"/>
              </a:ext>
            </a:extLst>
          </p:cNvPr>
          <p:cNvSpPr>
            <a:spLocks noGrp="1"/>
          </p:cNvSpPr>
          <p:nvPr/>
        </p:nvSpPr>
        <p:spPr>
          <a:xfrm>
            <a:off x="5007655"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2</a:t>
            </a:r>
          </a:p>
          <a:p>
            <a:pPr algn="ctr"/>
            <a:r>
              <a:rPr lang="en-GB" sz="1300" b="0" dirty="0">
                <a:solidFill>
                  <a:srgbClr val="FFFFFF">
                    <a:alpha val="20000"/>
                  </a:srgbClr>
                </a:solidFill>
                <a:latin typeface="Calibri"/>
              </a:rPr>
              <a:t>Femoral / Access</a:t>
            </a:r>
          </a:p>
        </p:txBody>
      </p:sp>
      <p:sp>
        <p:nvSpPr>
          <p:cNvPr id="7" name="Arrow51">
            <a:extLst>
              <a:ext uri="{FF2B5EF4-FFF2-40B4-BE49-F238E27FC236}">
                <a16:creationId xmlns:a16="http://schemas.microsoft.com/office/drawing/2014/main" id="{57C6F4A6-A617-36C2-87E4-AF801D6527A1}"/>
              </a:ext>
            </a:extLst>
          </p:cNvPr>
          <p:cNvSpPr>
            <a:spLocks noGrp="1"/>
          </p:cNvSpPr>
          <p:nvPr/>
        </p:nvSpPr>
        <p:spPr>
          <a:xfrm>
            <a:off x="7172211" y="3400662"/>
            <a:ext cx="342900" cy="342900"/>
          </a:xfrm>
          <a:prstGeom prst="rightArrow">
            <a:avLst/>
          </a:prstGeom>
          <a:solidFill>
            <a:srgbClr val="00B4D8"/>
          </a:solidFill>
          <a:ln>
            <a:noFill/>
          </a:ln>
        </p:spPr>
        <p:txBody>
          <a:bodyPr/>
          <a:lstStyle/>
          <a:p>
            <a:endParaRPr/>
          </a:p>
        </p:txBody>
      </p:sp>
      <p:sp>
        <p:nvSpPr>
          <p:cNvPr id="8" name="Step32">
            <a:extLst>
              <a:ext uri="{FF2B5EF4-FFF2-40B4-BE49-F238E27FC236}">
                <a16:creationId xmlns:a16="http://schemas.microsoft.com/office/drawing/2014/main" id="{43456A90-7428-184A-A5F6-F2A643685E68}"/>
              </a:ext>
            </a:extLst>
          </p:cNvPr>
          <p:cNvSpPr>
            <a:spLocks noGrp="1"/>
          </p:cNvSpPr>
          <p:nvPr/>
        </p:nvSpPr>
        <p:spPr>
          <a:xfrm>
            <a:off x="8193767"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3</a:t>
            </a:r>
          </a:p>
          <a:p>
            <a:pPr algn="ctr"/>
            <a:r>
              <a:rPr lang="en-GB" sz="1300" b="0" dirty="0">
                <a:solidFill>
                  <a:srgbClr val="FFFFFF">
                    <a:alpha val="20000"/>
                  </a:srgbClr>
                </a:solidFill>
                <a:latin typeface="Calibri"/>
              </a:rPr>
              <a:t>Renal / Angiography</a:t>
            </a:r>
          </a:p>
        </p:txBody>
      </p:sp>
      <p:sp>
        <p:nvSpPr>
          <p:cNvPr id="9" name="Arrow52">
            <a:extLst>
              <a:ext uri="{FF2B5EF4-FFF2-40B4-BE49-F238E27FC236}">
                <a16:creationId xmlns:a16="http://schemas.microsoft.com/office/drawing/2014/main" id="{C4B97A9C-405C-6804-4BD3-7FC8A7C25B59}"/>
              </a:ext>
            </a:extLst>
          </p:cNvPr>
          <p:cNvSpPr>
            <a:spLocks noGrp="1"/>
          </p:cNvSpPr>
          <p:nvPr/>
        </p:nvSpPr>
        <p:spPr>
          <a:xfrm>
            <a:off x="10358323" y="3400662"/>
            <a:ext cx="342900" cy="342900"/>
          </a:xfrm>
          <a:prstGeom prst="rightArrow">
            <a:avLst/>
          </a:prstGeom>
          <a:solidFill>
            <a:srgbClr val="00B4D8"/>
          </a:solidFill>
          <a:ln>
            <a:noFill/>
          </a:ln>
        </p:spPr>
        <p:txBody>
          <a:bodyPr/>
          <a:lstStyle/>
          <a:p>
            <a:endParaRPr/>
          </a:p>
        </p:txBody>
      </p:sp>
      <p:sp>
        <p:nvSpPr>
          <p:cNvPr id="10" name="Step33">
            <a:extLst>
              <a:ext uri="{FF2B5EF4-FFF2-40B4-BE49-F238E27FC236}">
                <a16:creationId xmlns:a16="http://schemas.microsoft.com/office/drawing/2014/main" id="{8EB9DD00-90AB-9733-36CA-92B2CBE8A0B0}"/>
              </a:ext>
            </a:extLst>
          </p:cNvPr>
          <p:cNvSpPr>
            <a:spLocks noGrp="1"/>
          </p:cNvSpPr>
          <p:nvPr/>
        </p:nvSpPr>
        <p:spPr>
          <a:xfrm>
            <a:off x="11379879"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4</a:t>
            </a:r>
          </a:p>
          <a:p>
            <a:pPr algn="ctr"/>
            <a:r>
              <a:rPr lang="en-GB" sz="1300" b="0" dirty="0">
                <a:solidFill>
                  <a:srgbClr val="FFFFFF">
                    <a:alpha val="20000"/>
                  </a:srgbClr>
                </a:solidFill>
                <a:latin typeface="Calibri"/>
              </a:rPr>
              <a:t>Ablation / Delivery</a:t>
            </a:r>
          </a:p>
        </p:txBody>
      </p:sp>
      <p:sp>
        <p:nvSpPr>
          <p:cNvPr id="13" name="Arrow53">
            <a:extLst>
              <a:ext uri="{FF2B5EF4-FFF2-40B4-BE49-F238E27FC236}">
                <a16:creationId xmlns:a16="http://schemas.microsoft.com/office/drawing/2014/main" id="{B052F991-D1BF-0AFF-E7F6-CEE7E7E356C8}"/>
              </a:ext>
            </a:extLst>
          </p:cNvPr>
          <p:cNvSpPr>
            <a:spLocks noGrp="1"/>
          </p:cNvSpPr>
          <p:nvPr/>
        </p:nvSpPr>
        <p:spPr>
          <a:xfrm>
            <a:off x="13544435" y="3400662"/>
            <a:ext cx="342900" cy="342900"/>
          </a:xfrm>
          <a:prstGeom prst="rightArrow">
            <a:avLst/>
          </a:prstGeom>
          <a:solidFill>
            <a:srgbClr val="00B4D8"/>
          </a:solidFill>
          <a:ln>
            <a:noFill/>
          </a:ln>
        </p:spPr>
        <p:txBody>
          <a:bodyPr/>
          <a:lstStyle/>
          <a:p>
            <a:endParaRPr/>
          </a:p>
        </p:txBody>
      </p:sp>
      <p:sp>
        <p:nvSpPr>
          <p:cNvPr id="15" name="Step34">
            <a:extLst>
              <a:ext uri="{FF2B5EF4-FFF2-40B4-BE49-F238E27FC236}">
                <a16:creationId xmlns:a16="http://schemas.microsoft.com/office/drawing/2014/main" id="{D2EEDBF7-08D4-FFCD-9E38-076E5450C6B1}"/>
              </a:ext>
            </a:extLst>
          </p:cNvPr>
          <p:cNvSpPr>
            <a:spLocks noGrp="1"/>
          </p:cNvSpPr>
          <p:nvPr/>
        </p:nvSpPr>
        <p:spPr>
          <a:xfrm>
            <a:off x="14565993"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5</a:t>
            </a:r>
          </a:p>
          <a:p>
            <a:pPr algn="ctr"/>
            <a:r>
              <a:rPr lang="en-GB" sz="1300" b="0" dirty="0">
                <a:solidFill>
                  <a:srgbClr val="FFFFFF">
                    <a:alpha val="20000"/>
                  </a:srgbClr>
                </a:solidFill>
                <a:latin typeface="Calibri"/>
              </a:rPr>
              <a:t>Recovery / &amp; Discharge</a:t>
            </a:r>
          </a:p>
        </p:txBody>
      </p:sp>
      <p:pic>
        <p:nvPicPr>
          <p:cNvPr id="1032" name="Picture 8" descr="Test tube ">
            <a:extLst>
              <a:ext uri="{FF2B5EF4-FFF2-40B4-BE49-F238E27FC236}">
                <a16:creationId xmlns:a16="http://schemas.microsoft.com/office/drawing/2014/main" id="{10DA259B-B376-EC2E-1510-36BA06D03D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72353" y="5995718"/>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lood pressure ">
            <a:extLst>
              <a:ext uri="{FF2B5EF4-FFF2-40B4-BE49-F238E27FC236}">
                <a16:creationId xmlns:a16="http://schemas.microsoft.com/office/drawing/2014/main" id="{7D18D7EA-F9E6-3843-063A-AAFB97E5A6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9513" y="5995718"/>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ssessment ">
            <a:extLst>
              <a:ext uri="{FF2B5EF4-FFF2-40B4-BE49-F238E27FC236}">
                <a16:creationId xmlns:a16="http://schemas.microsoft.com/office/drawing/2014/main" id="{6FD7BE16-B5D6-4280-C54B-5FA119F8240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53134" y="5995718"/>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Medicine ">
            <a:extLst>
              <a:ext uri="{FF2B5EF4-FFF2-40B4-BE49-F238E27FC236}">
                <a16:creationId xmlns:a16="http://schemas.microsoft.com/office/drawing/2014/main" id="{CB9D1E86-B6B7-76F6-8008-EFD2B54ECE8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31921" y="6054143"/>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Medical ">
            <a:extLst>
              <a:ext uri="{FF2B5EF4-FFF2-40B4-BE49-F238E27FC236}">
                <a16:creationId xmlns:a16="http://schemas.microsoft.com/office/drawing/2014/main" id="{87659F45-49A3-E2A4-22FE-ACDF86CC6FB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346793" y="6036454"/>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8195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Step30">
            <a:extLst>
              <a:ext uri="{FF2B5EF4-FFF2-40B4-BE49-F238E27FC236}">
                <a16:creationId xmlns:a16="http://schemas.microsoft.com/office/drawing/2014/main" id="{96E86107-9F4E-D799-81CE-44A51AADFE13}"/>
              </a:ext>
            </a:extLst>
          </p:cNvPr>
          <p:cNvSpPr>
            <a:spLocks noGrp="1"/>
          </p:cNvSpPr>
          <p:nvPr/>
        </p:nvSpPr>
        <p:spPr>
          <a:xfrm>
            <a:off x="1821543"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1</a:t>
            </a:r>
          </a:p>
          <a:p>
            <a:pPr algn="ctr"/>
            <a:r>
              <a:rPr lang="en-GB" sz="1300" b="0" dirty="0">
                <a:solidFill>
                  <a:srgbClr val="FFFFFF">
                    <a:alpha val="20000"/>
                  </a:srgbClr>
                </a:solidFill>
                <a:latin typeface="Calibri"/>
              </a:rPr>
              <a:t>Assessment / &amp; Consent</a:t>
            </a:r>
          </a:p>
        </p:txBody>
      </p:sp>
      <p:sp>
        <p:nvSpPr>
          <p:cNvPr id="5" name="Arrow50">
            <a:extLst>
              <a:ext uri="{FF2B5EF4-FFF2-40B4-BE49-F238E27FC236}">
                <a16:creationId xmlns:a16="http://schemas.microsoft.com/office/drawing/2014/main" id="{959CAE18-51CA-D498-E985-E4F27F1DEC89}"/>
              </a:ext>
            </a:extLst>
          </p:cNvPr>
          <p:cNvSpPr>
            <a:spLocks noGrp="1"/>
          </p:cNvSpPr>
          <p:nvPr/>
        </p:nvSpPr>
        <p:spPr>
          <a:xfrm>
            <a:off x="3986099" y="3400662"/>
            <a:ext cx="342900" cy="342900"/>
          </a:xfrm>
          <a:prstGeom prst="rightArrow">
            <a:avLst/>
          </a:prstGeom>
          <a:solidFill>
            <a:srgbClr val="00B4D8"/>
          </a:solidFill>
          <a:ln>
            <a:noFill/>
          </a:ln>
        </p:spPr>
        <p:txBody>
          <a:bodyPr/>
          <a:lstStyle/>
          <a:p>
            <a:endParaRPr/>
          </a:p>
        </p:txBody>
      </p:sp>
      <p:sp>
        <p:nvSpPr>
          <p:cNvPr id="6" name="Step31">
            <a:extLst>
              <a:ext uri="{FF2B5EF4-FFF2-40B4-BE49-F238E27FC236}">
                <a16:creationId xmlns:a16="http://schemas.microsoft.com/office/drawing/2014/main" id="{A32FCE2F-BF9E-0869-FCA0-F3EA9DE843EB}"/>
              </a:ext>
            </a:extLst>
          </p:cNvPr>
          <p:cNvSpPr>
            <a:spLocks noGrp="1"/>
          </p:cNvSpPr>
          <p:nvPr/>
        </p:nvSpPr>
        <p:spPr>
          <a:xfrm>
            <a:off x="5007655" y="2943462"/>
            <a:ext cx="1485900" cy="1257300"/>
          </a:xfrm>
          <a:prstGeom prst="roundRect">
            <a:avLst>
              <a:gd name="adj" fmla="val 16667"/>
            </a:avLst>
          </a:prstGeom>
          <a:solidFill>
            <a:srgbClr val="0D2B4E"/>
          </a:solidFill>
          <a:ln w="19050">
            <a:solidFill>
              <a:srgbClr val="00B4D8"/>
            </a:solidFill>
          </a:ln>
        </p:spPr>
        <p:txBody>
          <a:bodyPr lIns="91440" rIns="91440" anchor="ctr"/>
          <a:lstStyle/>
          <a:p>
            <a:pPr algn="ctr"/>
            <a:r>
              <a:rPr lang="en-GB" sz="3200" b="1" dirty="0">
                <a:solidFill>
                  <a:srgbClr val="00B4D8"/>
                </a:solidFill>
                <a:latin typeface="Calibri"/>
              </a:rPr>
              <a:t>2</a:t>
            </a:r>
          </a:p>
          <a:p>
            <a:pPr algn="ctr"/>
            <a:r>
              <a:rPr lang="en-GB" sz="1300" b="1" dirty="0">
                <a:solidFill>
                  <a:srgbClr val="FFFFFF"/>
                </a:solidFill>
                <a:latin typeface="Calibri"/>
              </a:rPr>
              <a:t>Femoral / Access</a:t>
            </a:r>
          </a:p>
        </p:txBody>
      </p:sp>
      <p:sp>
        <p:nvSpPr>
          <p:cNvPr id="7" name="Arrow51">
            <a:extLst>
              <a:ext uri="{FF2B5EF4-FFF2-40B4-BE49-F238E27FC236}">
                <a16:creationId xmlns:a16="http://schemas.microsoft.com/office/drawing/2014/main" id="{57C6F4A6-A617-36C2-87E4-AF801D6527A1}"/>
              </a:ext>
            </a:extLst>
          </p:cNvPr>
          <p:cNvSpPr>
            <a:spLocks noGrp="1"/>
          </p:cNvSpPr>
          <p:nvPr/>
        </p:nvSpPr>
        <p:spPr>
          <a:xfrm>
            <a:off x="7172211" y="3400662"/>
            <a:ext cx="342900" cy="342900"/>
          </a:xfrm>
          <a:prstGeom prst="rightArrow">
            <a:avLst/>
          </a:prstGeom>
          <a:solidFill>
            <a:srgbClr val="00B4D8"/>
          </a:solidFill>
          <a:ln>
            <a:noFill/>
          </a:ln>
        </p:spPr>
        <p:txBody>
          <a:bodyPr/>
          <a:lstStyle/>
          <a:p>
            <a:endParaRPr/>
          </a:p>
        </p:txBody>
      </p:sp>
      <p:sp>
        <p:nvSpPr>
          <p:cNvPr id="8" name="Step32">
            <a:extLst>
              <a:ext uri="{FF2B5EF4-FFF2-40B4-BE49-F238E27FC236}">
                <a16:creationId xmlns:a16="http://schemas.microsoft.com/office/drawing/2014/main" id="{43456A90-7428-184A-A5F6-F2A643685E68}"/>
              </a:ext>
            </a:extLst>
          </p:cNvPr>
          <p:cNvSpPr>
            <a:spLocks noGrp="1"/>
          </p:cNvSpPr>
          <p:nvPr/>
        </p:nvSpPr>
        <p:spPr>
          <a:xfrm>
            <a:off x="8193767"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3</a:t>
            </a:r>
          </a:p>
          <a:p>
            <a:pPr algn="ctr"/>
            <a:r>
              <a:rPr lang="en-GB" sz="1300" b="0" dirty="0">
                <a:solidFill>
                  <a:srgbClr val="FFFFFF">
                    <a:alpha val="20000"/>
                  </a:srgbClr>
                </a:solidFill>
                <a:latin typeface="Calibri"/>
              </a:rPr>
              <a:t>Renal / Angiography</a:t>
            </a:r>
          </a:p>
        </p:txBody>
      </p:sp>
      <p:sp>
        <p:nvSpPr>
          <p:cNvPr id="9" name="Arrow52">
            <a:extLst>
              <a:ext uri="{FF2B5EF4-FFF2-40B4-BE49-F238E27FC236}">
                <a16:creationId xmlns:a16="http://schemas.microsoft.com/office/drawing/2014/main" id="{C4B97A9C-405C-6804-4BD3-7FC8A7C25B59}"/>
              </a:ext>
            </a:extLst>
          </p:cNvPr>
          <p:cNvSpPr>
            <a:spLocks noGrp="1"/>
          </p:cNvSpPr>
          <p:nvPr/>
        </p:nvSpPr>
        <p:spPr>
          <a:xfrm>
            <a:off x="10358323" y="3400662"/>
            <a:ext cx="342900" cy="342900"/>
          </a:xfrm>
          <a:prstGeom prst="rightArrow">
            <a:avLst/>
          </a:prstGeom>
          <a:solidFill>
            <a:srgbClr val="00B4D8"/>
          </a:solidFill>
          <a:ln>
            <a:noFill/>
          </a:ln>
        </p:spPr>
        <p:txBody>
          <a:bodyPr/>
          <a:lstStyle/>
          <a:p>
            <a:endParaRPr/>
          </a:p>
        </p:txBody>
      </p:sp>
      <p:sp>
        <p:nvSpPr>
          <p:cNvPr id="10" name="Step33">
            <a:extLst>
              <a:ext uri="{FF2B5EF4-FFF2-40B4-BE49-F238E27FC236}">
                <a16:creationId xmlns:a16="http://schemas.microsoft.com/office/drawing/2014/main" id="{8EB9DD00-90AB-9733-36CA-92B2CBE8A0B0}"/>
              </a:ext>
            </a:extLst>
          </p:cNvPr>
          <p:cNvSpPr>
            <a:spLocks noGrp="1"/>
          </p:cNvSpPr>
          <p:nvPr/>
        </p:nvSpPr>
        <p:spPr>
          <a:xfrm>
            <a:off x="11379879"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4</a:t>
            </a:r>
          </a:p>
          <a:p>
            <a:pPr algn="ctr"/>
            <a:r>
              <a:rPr lang="en-GB" sz="1300" b="0" dirty="0">
                <a:solidFill>
                  <a:srgbClr val="FFFFFF">
                    <a:alpha val="20000"/>
                  </a:srgbClr>
                </a:solidFill>
                <a:latin typeface="Calibri"/>
              </a:rPr>
              <a:t>Ablation / Delivery</a:t>
            </a:r>
          </a:p>
        </p:txBody>
      </p:sp>
      <p:sp>
        <p:nvSpPr>
          <p:cNvPr id="13" name="Arrow53">
            <a:extLst>
              <a:ext uri="{FF2B5EF4-FFF2-40B4-BE49-F238E27FC236}">
                <a16:creationId xmlns:a16="http://schemas.microsoft.com/office/drawing/2014/main" id="{B052F991-D1BF-0AFF-E7F6-CEE7E7E356C8}"/>
              </a:ext>
            </a:extLst>
          </p:cNvPr>
          <p:cNvSpPr>
            <a:spLocks noGrp="1"/>
          </p:cNvSpPr>
          <p:nvPr/>
        </p:nvSpPr>
        <p:spPr>
          <a:xfrm>
            <a:off x="13544435" y="3400662"/>
            <a:ext cx="342900" cy="342900"/>
          </a:xfrm>
          <a:prstGeom prst="rightArrow">
            <a:avLst/>
          </a:prstGeom>
          <a:solidFill>
            <a:srgbClr val="00B4D8"/>
          </a:solidFill>
          <a:ln>
            <a:noFill/>
          </a:ln>
        </p:spPr>
        <p:txBody>
          <a:bodyPr/>
          <a:lstStyle/>
          <a:p>
            <a:endParaRPr/>
          </a:p>
        </p:txBody>
      </p:sp>
      <p:sp>
        <p:nvSpPr>
          <p:cNvPr id="15" name="Step34">
            <a:extLst>
              <a:ext uri="{FF2B5EF4-FFF2-40B4-BE49-F238E27FC236}">
                <a16:creationId xmlns:a16="http://schemas.microsoft.com/office/drawing/2014/main" id="{D2EEDBF7-08D4-FFCD-9E38-076E5450C6B1}"/>
              </a:ext>
            </a:extLst>
          </p:cNvPr>
          <p:cNvSpPr>
            <a:spLocks noGrp="1"/>
          </p:cNvSpPr>
          <p:nvPr/>
        </p:nvSpPr>
        <p:spPr>
          <a:xfrm>
            <a:off x="14565993"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5</a:t>
            </a:r>
          </a:p>
          <a:p>
            <a:pPr algn="ctr"/>
            <a:r>
              <a:rPr lang="en-GB" sz="1300" b="0" dirty="0">
                <a:solidFill>
                  <a:srgbClr val="FFFFFF">
                    <a:alpha val="20000"/>
                  </a:srgbClr>
                </a:solidFill>
                <a:latin typeface="Calibri"/>
              </a:rPr>
              <a:t>Recovery / &amp; Discharge</a:t>
            </a:r>
          </a:p>
        </p:txBody>
      </p:sp>
      <p:pic>
        <p:nvPicPr>
          <p:cNvPr id="2056" name="Picture 8" descr="Medical team ">
            <a:extLst>
              <a:ext uri="{FF2B5EF4-FFF2-40B4-BE49-F238E27FC236}">
                <a16:creationId xmlns:a16="http://schemas.microsoft.com/office/drawing/2014/main" id="{C6667BB8-1F88-A2A2-7E8A-71BC56BFEF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7754" y="5755210"/>
            <a:ext cx="2160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X ray ">
            <a:extLst>
              <a:ext uri="{FF2B5EF4-FFF2-40B4-BE49-F238E27FC236}">
                <a16:creationId xmlns:a16="http://schemas.microsoft.com/office/drawing/2014/main" id="{3CE6EFE5-10F0-80CB-CA5E-8B2EB38AD453}"/>
              </a:ext>
            </a:extLst>
          </p:cNvPr>
          <p:cNvPicPr>
            <a:picLocks noChangeAspect="1" noChangeArrowheads="1"/>
          </p:cNvPicPr>
          <p:nvPr/>
        </p:nvPicPr>
        <p:blipFill>
          <a:blip r:embed="rId6">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564493" y="5755210"/>
            <a:ext cx="2160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Anesthesia ">
            <a:extLst>
              <a:ext uri="{FF2B5EF4-FFF2-40B4-BE49-F238E27FC236}">
                <a16:creationId xmlns:a16="http://schemas.microsoft.com/office/drawing/2014/main" id="{2190551F-52B0-7D5E-9B03-B966E38E34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51015" y="5755210"/>
            <a:ext cx="2160000" cy="216000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Ultrasound ">
            <a:extLst>
              <a:ext uri="{FF2B5EF4-FFF2-40B4-BE49-F238E27FC236}">
                <a16:creationId xmlns:a16="http://schemas.microsoft.com/office/drawing/2014/main" id="{5264F6F6-ADB7-ECAA-7BD6-720789E8327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344277" y="5755210"/>
            <a:ext cx="2160000" cy="21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4132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5"/>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6"/>
          <a:stretch>
            <a:fillRect/>
          </a:stretch>
        </p:blipFill>
        <p:spPr>
          <a:xfrm>
            <a:off x="1295400" y="608532"/>
            <a:ext cx="3921662" cy="764135"/>
          </a:xfrm>
          <a:prstGeom prst="rect">
            <a:avLst/>
          </a:prstGeom>
        </p:spPr>
      </p:pic>
      <p:sp>
        <p:nvSpPr>
          <p:cNvPr id="2" name="Step30">
            <a:extLst>
              <a:ext uri="{FF2B5EF4-FFF2-40B4-BE49-F238E27FC236}">
                <a16:creationId xmlns:a16="http://schemas.microsoft.com/office/drawing/2014/main" id="{96E86107-9F4E-D799-81CE-44A51AADFE13}"/>
              </a:ext>
            </a:extLst>
          </p:cNvPr>
          <p:cNvSpPr>
            <a:spLocks noGrp="1"/>
          </p:cNvSpPr>
          <p:nvPr/>
        </p:nvSpPr>
        <p:spPr>
          <a:xfrm>
            <a:off x="1821543"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1</a:t>
            </a:r>
          </a:p>
          <a:p>
            <a:pPr algn="ctr"/>
            <a:r>
              <a:rPr lang="en-GB" sz="1300" b="0" dirty="0">
                <a:solidFill>
                  <a:srgbClr val="FFFFFF">
                    <a:alpha val="20000"/>
                  </a:srgbClr>
                </a:solidFill>
                <a:latin typeface="Calibri"/>
              </a:rPr>
              <a:t>Assessment / &amp; Consent</a:t>
            </a:r>
          </a:p>
        </p:txBody>
      </p:sp>
      <p:sp>
        <p:nvSpPr>
          <p:cNvPr id="5" name="Arrow50">
            <a:extLst>
              <a:ext uri="{FF2B5EF4-FFF2-40B4-BE49-F238E27FC236}">
                <a16:creationId xmlns:a16="http://schemas.microsoft.com/office/drawing/2014/main" id="{959CAE18-51CA-D498-E985-E4F27F1DEC89}"/>
              </a:ext>
            </a:extLst>
          </p:cNvPr>
          <p:cNvSpPr>
            <a:spLocks noGrp="1"/>
          </p:cNvSpPr>
          <p:nvPr/>
        </p:nvSpPr>
        <p:spPr>
          <a:xfrm>
            <a:off x="3986099" y="3400662"/>
            <a:ext cx="342900" cy="342900"/>
          </a:xfrm>
          <a:prstGeom prst="rightArrow">
            <a:avLst/>
          </a:prstGeom>
          <a:solidFill>
            <a:srgbClr val="00B4D8">
              <a:alpha val="20000"/>
            </a:srgbClr>
          </a:solidFill>
          <a:ln>
            <a:noFill/>
          </a:ln>
        </p:spPr>
        <p:txBody>
          <a:bodyPr/>
          <a:lstStyle/>
          <a:p>
            <a:endParaRPr>
              <a:solidFill>
                <a:schemeClr val="tx1">
                  <a:alpha val="20000"/>
                </a:schemeClr>
              </a:solidFill>
            </a:endParaRPr>
          </a:p>
        </p:txBody>
      </p:sp>
      <p:sp>
        <p:nvSpPr>
          <p:cNvPr id="6" name="Step31">
            <a:extLst>
              <a:ext uri="{FF2B5EF4-FFF2-40B4-BE49-F238E27FC236}">
                <a16:creationId xmlns:a16="http://schemas.microsoft.com/office/drawing/2014/main" id="{A32FCE2F-BF9E-0869-FCA0-F3EA9DE843EB}"/>
              </a:ext>
            </a:extLst>
          </p:cNvPr>
          <p:cNvSpPr>
            <a:spLocks noGrp="1"/>
          </p:cNvSpPr>
          <p:nvPr/>
        </p:nvSpPr>
        <p:spPr>
          <a:xfrm>
            <a:off x="5007655"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2</a:t>
            </a:r>
          </a:p>
          <a:p>
            <a:pPr algn="ctr"/>
            <a:r>
              <a:rPr lang="en-GB" sz="1300" b="0" dirty="0">
                <a:solidFill>
                  <a:srgbClr val="FFFFFF">
                    <a:alpha val="20000"/>
                  </a:srgbClr>
                </a:solidFill>
                <a:latin typeface="Calibri"/>
              </a:rPr>
              <a:t>Femoral / Access</a:t>
            </a:r>
          </a:p>
        </p:txBody>
      </p:sp>
      <p:sp>
        <p:nvSpPr>
          <p:cNvPr id="7" name="Arrow51">
            <a:extLst>
              <a:ext uri="{FF2B5EF4-FFF2-40B4-BE49-F238E27FC236}">
                <a16:creationId xmlns:a16="http://schemas.microsoft.com/office/drawing/2014/main" id="{57C6F4A6-A617-36C2-87E4-AF801D6527A1}"/>
              </a:ext>
            </a:extLst>
          </p:cNvPr>
          <p:cNvSpPr>
            <a:spLocks noGrp="1"/>
          </p:cNvSpPr>
          <p:nvPr/>
        </p:nvSpPr>
        <p:spPr>
          <a:xfrm>
            <a:off x="7172211" y="3400662"/>
            <a:ext cx="342900" cy="342900"/>
          </a:xfrm>
          <a:prstGeom prst="rightArrow">
            <a:avLst/>
          </a:prstGeom>
          <a:solidFill>
            <a:srgbClr val="00B4D8">
              <a:alpha val="20000"/>
            </a:srgbClr>
          </a:solidFill>
          <a:ln>
            <a:noFill/>
          </a:ln>
        </p:spPr>
        <p:txBody>
          <a:bodyPr/>
          <a:lstStyle/>
          <a:p>
            <a:endParaRPr>
              <a:solidFill>
                <a:schemeClr val="tx1">
                  <a:alpha val="20000"/>
                </a:schemeClr>
              </a:solidFill>
            </a:endParaRPr>
          </a:p>
        </p:txBody>
      </p:sp>
      <p:sp>
        <p:nvSpPr>
          <p:cNvPr id="8" name="Step32">
            <a:extLst>
              <a:ext uri="{FF2B5EF4-FFF2-40B4-BE49-F238E27FC236}">
                <a16:creationId xmlns:a16="http://schemas.microsoft.com/office/drawing/2014/main" id="{43456A90-7428-184A-A5F6-F2A643685E68}"/>
              </a:ext>
            </a:extLst>
          </p:cNvPr>
          <p:cNvSpPr>
            <a:spLocks noGrp="1"/>
          </p:cNvSpPr>
          <p:nvPr/>
        </p:nvSpPr>
        <p:spPr>
          <a:xfrm>
            <a:off x="8193767" y="2943462"/>
            <a:ext cx="1485900" cy="1257300"/>
          </a:xfrm>
          <a:prstGeom prst="roundRect">
            <a:avLst>
              <a:gd name="adj" fmla="val 16667"/>
            </a:avLst>
          </a:prstGeom>
          <a:solidFill>
            <a:srgbClr val="0D2B4E"/>
          </a:solidFill>
          <a:ln w="19050">
            <a:solidFill>
              <a:srgbClr val="00B4D8"/>
            </a:solidFill>
          </a:ln>
        </p:spPr>
        <p:txBody>
          <a:bodyPr lIns="91440" rIns="91440" anchor="ctr"/>
          <a:lstStyle/>
          <a:p>
            <a:pPr algn="ctr"/>
            <a:r>
              <a:rPr lang="en-GB" sz="3200" b="1" dirty="0">
                <a:solidFill>
                  <a:srgbClr val="00B4D8"/>
                </a:solidFill>
                <a:latin typeface="Calibri"/>
              </a:rPr>
              <a:t>3</a:t>
            </a:r>
          </a:p>
          <a:p>
            <a:pPr algn="ctr"/>
            <a:r>
              <a:rPr lang="en-GB" sz="1300" b="1" dirty="0">
                <a:solidFill>
                  <a:srgbClr val="FFFFFF"/>
                </a:solidFill>
                <a:latin typeface="Calibri"/>
              </a:rPr>
              <a:t>Renal / Angiography</a:t>
            </a:r>
          </a:p>
        </p:txBody>
      </p:sp>
      <p:sp>
        <p:nvSpPr>
          <p:cNvPr id="9" name="Arrow52">
            <a:extLst>
              <a:ext uri="{FF2B5EF4-FFF2-40B4-BE49-F238E27FC236}">
                <a16:creationId xmlns:a16="http://schemas.microsoft.com/office/drawing/2014/main" id="{C4B97A9C-405C-6804-4BD3-7FC8A7C25B59}"/>
              </a:ext>
            </a:extLst>
          </p:cNvPr>
          <p:cNvSpPr>
            <a:spLocks noGrp="1"/>
          </p:cNvSpPr>
          <p:nvPr/>
        </p:nvSpPr>
        <p:spPr>
          <a:xfrm>
            <a:off x="10358323" y="3400662"/>
            <a:ext cx="342900" cy="342900"/>
          </a:xfrm>
          <a:prstGeom prst="rightArrow">
            <a:avLst/>
          </a:prstGeom>
          <a:solidFill>
            <a:srgbClr val="00B4D8">
              <a:alpha val="20000"/>
            </a:srgbClr>
          </a:solidFill>
          <a:ln>
            <a:noFill/>
          </a:ln>
        </p:spPr>
        <p:txBody>
          <a:bodyPr/>
          <a:lstStyle/>
          <a:p>
            <a:endParaRPr>
              <a:solidFill>
                <a:schemeClr val="tx1">
                  <a:alpha val="20000"/>
                </a:schemeClr>
              </a:solidFill>
            </a:endParaRPr>
          </a:p>
        </p:txBody>
      </p:sp>
      <p:sp>
        <p:nvSpPr>
          <p:cNvPr id="10" name="Step33">
            <a:extLst>
              <a:ext uri="{FF2B5EF4-FFF2-40B4-BE49-F238E27FC236}">
                <a16:creationId xmlns:a16="http://schemas.microsoft.com/office/drawing/2014/main" id="{8EB9DD00-90AB-9733-36CA-92B2CBE8A0B0}"/>
              </a:ext>
            </a:extLst>
          </p:cNvPr>
          <p:cNvSpPr>
            <a:spLocks noGrp="1"/>
          </p:cNvSpPr>
          <p:nvPr/>
        </p:nvSpPr>
        <p:spPr>
          <a:xfrm>
            <a:off x="11379879"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4</a:t>
            </a:r>
          </a:p>
          <a:p>
            <a:pPr algn="ctr"/>
            <a:r>
              <a:rPr lang="en-GB" sz="1300" b="0" dirty="0">
                <a:solidFill>
                  <a:srgbClr val="FFFFFF">
                    <a:alpha val="20000"/>
                  </a:srgbClr>
                </a:solidFill>
                <a:latin typeface="Calibri"/>
              </a:rPr>
              <a:t>Ablation / Delivery</a:t>
            </a:r>
          </a:p>
        </p:txBody>
      </p:sp>
      <p:sp>
        <p:nvSpPr>
          <p:cNvPr id="13" name="Arrow53">
            <a:extLst>
              <a:ext uri="{FF2B5EF4-FFF2-40B4-BE49-F238E27FC236}">
                <a16:creationId xmlns:a16="http://schemas.microsoft.com/office/drawing/2014/main" id="{B052F991-D1BF-0AFF-E7F6-CEE7E7E356C8}"/>
              </a:ext>
            </a:extLst>
          </p:cNvPr>
          <p:cNvSpPr>
            <a:spLocks noGrp="1"/>
          </p:cNvSpPr>
          <p:nvPr/>
        </p:nvSpPr>
        <p:spPr>
          <a:xfrm>
            <a:off x="13544435" y="3400662"/>
            <a:ext cx="342900" cy="342900"/>
          </a:xfrm>
          <a:prstGeom prst="rightArrow">
            <a:avLst/>
          </a:prstGeom>
          <a:solidFill>
            <a:srgbClr val="00B4D8">
              <a:alpha val="20000"/>
            </a:srgbClr>
          </a:solidFill>
          <a:ln>
            <a:noFill/>
          </a:ln>
        </p:spPr>
        <p:txBody>
          <a:bodyPr/>
          <a:lstStyle/>
          <a:p>
            <a:endParaRPr>
              <a:solidFill>
                <a:schemeClr val="tx1">
                  <a:alpha val="20000"/>
                </a:schemeClr>
              </a:solidFill>
            </a:endParaRPr>
          </a:p>
        </p:txBody>
      </p:sp>
      <p:sp>
        <p:nvSpPr>
          <p:cNvPr id="15" name="Step34">
            <a:extLst>
              <a:ext uri="{FF2B5EF4-FFF2-40B4-BE49-F238E27FC236}">
                <a16:creationId xmlns:a16="http://schemas.microsoft.com/office/drawing/2014/main" id="{D2EEDBF7-08D4-FFCD-9E38-076E5450C6B1}"/>
              </a:ext>
            </a:extLst>
          </p:cNvPr>
          <p:cNvSpPr>
            <a:spLocks noGrp="1"/>
          </p:cNvSpPr>
          <p:nvPr/>
        </p:nvSpPr>
        <p:spPr>
          <a:xfrm>
            <a:off x="14565993"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5</a:t>
            </a:r>
          </a:p>
          <a:p>
            <a:pPr algn="ctr"/>
            <a:r>
              <a:rPr lang="en-GB" sz="1300" b="0" dirty="0">
                <a:solidFill>
                  <a:srgbClr val="FFFFFF">
                    <a:alpha val="20000"/>
                  </a:srgbClr>
                </a:solidFill>
                <a:latin typeface="Calibri"/>
              </a:rPr>
              <a:t>Recovery / &amp; Discharge</a:t>
            </a:r>
          </a:p>
        </p:txBody>
      </p:sp>
      <p:pic>
        <p:nvPicPr>
          <p:cNvPr id="4" name="Screen Recording 3">
            <a:hlinkClick r:id="" action="ppaction://media"/>
            <a:extLst>
              <a:ext uri="{FF2B5EF4-FFF2-40B4-BE49-F238E27FC236}">
                <a16:creationId xmlns:a16="http://schemas.microsoft.com/office/drawing/2014/main" id="{58FCE1F0-304A-6989-318F-7A271CB33629}"/>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691859" y="4679011"/>
            <a:ext cx="4934084" cy="4255321"/>
          </a:xfrm>
          <a:prstGeom prst="rect">
            <a:avLst/>
          </a:prstGeom>
        </p:spPr>
      </p:pic>
    </p:spTree>
    <p:extLst>
      <p:ext uri="{BB962C8B-B14F-4D97-AF65-F5344CB8AC3E}">
        <p14:creationId xmlns:p14="http://schemas.microsoft.com/office/powerpoint/2010/main" val="2571872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repeatCount="indefinite"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7"/>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8"/>
          <a:stretch>
            <a:fillRect/>
          </a:stretch>
        </p:blipFill>
        <p:spPr>
          <a:xfrm>
            <a:off x="1295400" y="608532"/>
            <a:ext cx="3921662" cy="764135"/>
          </a:xfrm>
          <a:prstGeom prst="rect">
            <a:avLst/>
          </a:prstGeom>
        </p:spPr>
      </p:pic>
      <p:sp>
        <p:nvSpPr>
          <p:cNvPr id="2" name="Step30">
            <a:extLst>
              <a:ext uri="{FF2B5EF4-FFF2-40B4-BE49-F238E27FC236}">
                <a16:creationId xmlns:a16="http://schemas.microsoft.com/office/drawing/2014/main" id="{96E86107-9F4E-D799-81CE-44A51AADFE13}"/>
              </a:ext>
            </a:extLst>
          </p:cNvPr>
          <p:cNvSpPr>
            <a:spLocks noGrp="1"/>
          </p:cNvSpPr>
          <p:nvPr/>
        </p:nvSpPr>
        <p:spPr>
          <a:xfrm>
            <a:off x="1821543" y="2943462"/>
            <a:ext cx="1485900" cy="1257300"/>
          </a:xfrm>
          <a:prstGeom prst="roundRect">
            <a:avLst>
              <a:gd name="adj" fmla="val 16667"/>
            </a:avLst>
          </a:prstGeom>
          <a:solidFill>
            <a:srgbClr val="0D2B4E"/>
          </a:solidFill>
          <a:ln w="19050">
            <a:solidFill>
              <a:srgbClr val="00B4D8">
                <a:alpha val="20000"/>
              </a:srgbClr>
            </a:solidFill>
          </a:ln>
        </p:spPr>
        <p:txBody>
          <a:bodyPr lIns="91440" rIns="91440" anchor="ctr"/>
          <a:lstStyle/>
          <a:p>
            <a:pPr algn="ctr"/>
            <a:r>
              <a:rPr lang="en-GB" sz="3200" b="1" dirty="0">
                <a:solidFill>
                  <a:srgbClr val="00B4D8">
                    <a:alpha val="20000"/>
                  </a:srgbClr>
                </a:solidFill>
                <a:latin typeface="Calibri"/>
              </a:rPr>
              <a:t>1</a:t>
            </a:r>
          </a:p>
          <a:p>
            <a:pPr algn="ctr"/>
            <a:r>
              <a:rPr lang="en-GB" sz="1300" b="0" dirty="0">
                <a:solidFill>
                  <a:srgbClr val="FFFFFF">
                    <a:alpha val="20000"/>
                  </a:srgbClr>
                </a:solidFill>
                <a:latin typeface="Calibri"/>
              </a:rPr>
              <a:t>Assessment / &amp; Consent</a:t>
            </a:r>
          </a:p>
        </p:txBody>
      </p:sp>
      <p:sp>
        <p:nvSpPr>
          <p:cNvPr id="5" name="Arrow50">
            <a:extLst>
              <a:ext uri="{FF2B5EF4-FFF2-40B4-BE49-F238E27FC236}">
                <a16:creationId xmlns:a16="http://schemas.microsoft.com/office/drawing/2014/main" id="{959CAE18-51CA-D498-E985-E4F27F1DEC89}"/>
              </a:ext>
            </a:extLst>
          </p:cNvPr>
          <p:cNvSpPr>
            <a:spLocks noGrp="1"/>
          </p:cNvSpPr>
          <p:nvPr/>
        </p:nvSpPr>
        <p:spPr>
          <a:xfrm>
            <a:off x="3986099" y="3400662"/>
            <a:ext cx="342900" cy="342900"/>
          </a:xfrm>
          <a:prstGeom prst="rightArrow">
            <a:avLst/>
          </a:prstGeom>
          <a:solidFill>
            <a:srgbClr val="00B4D8"/>
          </a:solidFill>
          <a:ln>
            <a:noFill/>
          </a:ln>
        </p:spPr>
        <p:txBody>
          <a:bodyPr/>
          <a:lstStyle/>
          <a:p>
            <a:endParaRPr/>
          </a:p>
        </p:txBody>
      </p:sp>
      <p:sp>
        <p:nvSpPr>
          <p:cNvPr id="6" name="Step31">
            <a:extLst>
              <a:ext uri="{FF2B5EF4-FFF2-40B4-BE49-F238E27FC236}">
                <a16:creationId xmlns:a16="http://schemas.microsoft.com/office/drawing/2014/main" id="{A32FCE2F-BF9E-0869-FCA0-F3EA9DE843EB}"/>
              </a:ext>
            </a:extLst>
          </p:cNvPr>
          <p:cNvSpPr>
            <a:spLocks noGrp="1"/>
          </p:cNvSpPr>
          <p:nvPr/>
        </p:nvSpPr>
        <p:spPr>
          <a:xfrm>
            <a:off x="5007655" y="2943462"/>
            <a:ext cx="1485900" cy="1257300"/>
          </a:xfrm>
          <a:prstGeom prst="roundRect">
            <a:avLst>
              <a:gd name="adj" fmla="val 16667"/>
            </a:avLst>
          </a:prstGeom>
          <a:solidFill>
            <a:srgbClr val="0D2B4E"/>
          </a:solidFill>
          <a:ln w="19050">
            <a:solidFill>
              <a:srgbClr val="00B4D8">
                <a:alpha val="20000"/>
              </a:srgbClr>
            </a:solidFill>
          </a:ln>
        </p:spPr>
        <p:txBody>
          <a:bodyPr lIns="91440" rIns="91440" anchor="ctr"/>
          <a:lstStyle/>
          <a:p>
            <a:pPr algn="ctr"/>
            <a:r>
              <a:rPr lang="en-GB" sz="3200" b="1" dirty="0">
                <a:solidFill>
                  <a:srgbClr val="00B4D8">
                    <a:alpha val="20000"/>
                  </a:srgbClr>
                </a:solidFill>
                <a:latin typeface="Calibri"/>
              </a:rPr>
              <a:t>2</a:t>
            </a:r>
          </a:p>
          <a:p>
            <a:pPr algn="ctr"/>
            <a:r>
              <a:rPr lang="en-GB" sz="1300" b="0" dirty="0">
                <a:solidFill>
                  <a:srgbClr val="FFFFFF">
                    <a:alpha val="20000"/>
                  </a:srgbClr>
                </a:solidFill>
                <a:latin typeface="Calibri"/>
              </a:rPr>
              <a:t>Femoral / Access</a:t>
            </a:r>
          </a:p>
        </p:txBody>
      </p:sp>
      <p:sp>
        <p:nvSpPr>
          <p:cNvPr id="7" name="Arrow51">
            <a:extLst>
              <a:ext uri="{FF2B5EF4-FFF2-40B4-BE49-F238E27FC236}">
                <a16:creationId xmlns:a16="http://schemas.microsoft.com/office/drawing/2014/main" id="{57C6F4A6-A617-36C2-87E4-AF801D6527A1}"/>
              </a:ext>
            </a:extLst>
          </p:cNvPr>
          <p:cNvSpPr>
            <a:spLocks noGrp="1"/>
          </p:cNvSpPr>
          <p:nvPr/>
        </p:nvSpPr>
        <p:spPr>
          <a:xfrm>
            <a:off x="7172211" y="3400662"/>
            <a:ext cx="342900" cy="342900"/>
          </a:xfrm>
          <a:prstGeom prst="rightArrow">
            <a:avLst/>
          </a:prstGeom>
          <a:solidFill>
            <a:srgbClr val="00B4D8"/>
          </a:solidFill>
          <a:ln>
            <a:noFill/>
          </a:ln>
        </p:spPr>
        <p:txBody>
          <a:bodyPr/>
          <a:lstStyle/>
          <a:p>
            <a:endParaRPr/>
          </a:p>
        </p:txBody>
      </p:sp>
      <p:sp>
        <p:nvSpPr>
          <p:cNvPr id="8" name="Step32">
            <a:extLst>
              <a:ext uri="{FF2B5EF4-FFF2-40B4-BE49-F238E27FC236}">
                <a16:creationId xmlns:a16="http://schemas.microsoft.com/office/drawing/2014/main" id="{43456A90-7428-184A-A5F6-F2A643685E68}"/>
              </a:ext>
            </a:extLst>
          </p:cNvPr>
          <p:cNvSpPr>
            <a:spLocks noGrp="1"/>
          </p:cNvSpPr>
          <p:nvPr/>
        </p:nvSpPr>
        <p:spPr>
          <a:xfrm>
            <a:off x="8193767" y="2943462"/>
            <a:ext cx="1485900" cy="1257300"/>
          </a:xfrm>
          <a:prstGeom prst="roundRect">
            <a:avLst>
              <a:gd name="adj" fmla="val 16667"/>
            </a:avLst>
          </a:prstGeom>
          <a:solidFill>
            <a:srgbClr val="0D2B4E"/>
          </a:solidFill>
          <a:ln w="19050">
            <a:solidFill>
              <a:srgbClr val="00B4D8">
                <a:alpha val="20000"/>
              </a:srgbClr>
            </a:solidFill>
          </a:ln>
        </p:spPr>
        <p:txBody>
          <a:bodyPr lIns="91440" rIns="91440" anchor="ctr"/>
          <a:lstStyle/>
          <a:p>
            <a:pPr algn="ctr"/>
            <a:r>
              <a:rPr lang="en-GB" sz="3200" b="1" dirty="0">
                <a:solidFill>
                  <a:srgbClr val="00B4D8">
                    <a:alpha val="20000"/>
                  </a:srgbClr>
                </a:solidFill>
                <a:latin typeface="Calibri"/>
              </a:rPr>
              <a:t>3</a:t>
            </a:r>
          </a:p>
          <a:p>
            <a:pPr algn="ctr"/>
            <a:r>
              <a:rPr lang="en-GB" sz="1300" b="0" dirty="0">
                <a:solidFill>
                  <a:srgbClr val="FFFFFF">
                    <a:alpha val="20000"/>
                  </a:srgbClr>
                </a:solidFill>
                <a:latin typeface="Calibri"/>
              </a:rPr>
              <a:t>Renal / Angiography</a:t>
            </a:r>
          </a:p>
        </p:txBody>
      </p:sp>
      <p:sp>
        <p:nvSpPr>
          <p:cNvPr id="9" name="Arrow52">
            <a:extLst>
              <a:ext uri="{FF2B5EF4-FFF2-40B4-BE49-F238E27FC236}">
                <a16:creationId xmlns:a16="http://schemas.microsoft.com/office/drawing/2014/main" id="{C4B97A9C-405C-6804-4BD3-7FC8A7C25B59}"/>
              </a:ext>
            </a:extLst>
          </p:cNvPr>
          <p:cNvSpPr>
            <a:spLocks noGrp="1"/>
          </p:cNvSpPr>
          <p:nvPr/>
        </p:nvSpPr>
        <p:spPr>
          <a:xfrm>
            <a:off x="10358323" y="3400662"/>
            <a:ext cx="342900" cy="342900"/>
          </a:xfrm>
          <a:prstGeom prst="rightArrow">
            <a:avLst/>
          </a:prstGeom>
          <a:solidFill>
            <a:srgbClr val="00B4D8"/>
          </a:solidFill>
          <a:ln>
            <a:noFill/>
          </a:ln>
        </p:spPr>
        <p:txBody>
          <a:bodyPr/>
          <a:lstStyle/>
          <a:p>
            <a:endParaRPr/>
          </a:p>
        </p:txBody>
      </p:sp>
      <p:sp>
        <p:nvSpPr>
          <p:cNvPr id="10" name="Step33">
            <a:extLst>
              <a:ext uri="{FF2B5EF4-FFF2-40B4-BE49-F238E27FC236}">
                <a16:creationId xmlns:a16="http://schemas.microsoft.com/office/drawing/2014/main" id="{8EB9DD00-90AB-9733-36CA-92B2CBE8A0B0}"/>
              </a:ext>
            </a:extLst>
          </p:cNvPr>
          <p:cNvSpPr>
            <a:spLocks noGrp="1"/>
          </p:cNvSpPr>
          <p:nvPr/>
        </p:nvSpPr>
        <p:spPr>
          <a:xfrm>
            <a:off x="11379879" y="2943462"/>
            <a:ext cx="1485900" cy="1257300"/>
          </a:xfrm>
          <a:prstGeom prst="roundRect">
            <a:avLst>
              <a:gd name="adj" fmla="val 16667"/>
            </a:avLst>
          </a:prstGeom>
          <a:solidFill>
            <a:srgbClr val="0D2B4E"/>
          </a:solidFill>
          <a:ln w="19050">
            <a:solidFill>
              <a:srgbClr val="00B4D8"/>
            </a:solidFill>
          </a:ln>
        </p:spPr>
        <p:txBody>
          <a:bodyPr lIns="91440" rIns="91440" anchor="ctr"/>
          <a:lstStyle/>
          <a:p>
            <a:pPr algn="ctr"/>
            <a:r>
              <a:rPr lang="en-GB" sz="3200" b="1" dirty="0">
                <a:solidFill>
                  <a:srgbClr val="00B4D8"/>
                </a:solidFill>
                <a:latin typeface="Calibri"/>
              </a:rPr>
              <a:t>4</a:t>
            </a:r>
          </a:p>
          <a:p>
            <a:pPr algn="ctr"/>
            <a:r>
              <a:rPr lang="en-GB" sz="1300" b="1" dirty="0">
                <a:solidFill>
                  <a:srgbClr val="FFFFFF"/>
                </a:solidFill>
                <a:latin typeface="Calibri"/>
              </a:rPr>
              <a:t>Ablation / Delivery</a:t>
            </a:r>
          </a:p>
        </p:txBody>
      </p:sp>
      <p:sp>
        <p:nvSpPr>
          <p:cNvPr id="13" name="Arrow53">
            <a:extLst>
              <a:ext uri="{FF2B5EF4-FFF2-40B4-BE49-F238E27FC236}">
                <a16:creationId xmlns:a16="http://schemas.microsoft.com/office/drawing/2014/main" id="{B052F991-D1BF-0AFF-E7F6-CEE7E7E356C8}"/>
              </a:ext>
            </a:extLst>
          </p:cNvPr>
          <p:cNvSpPr>
            <a:spLocks noGrp="1"/>
          </p:cNvSpPr>
          <p:nvPr/>
        </p:nvSpPr>
        <p:spPr>
          <a:xfrm>
            <a:off x="13544435" y="3400662"/>
            <a:ext cx="342900" cy="342900"/>
          </a:xfrm>
          <a:prstGeom prst="rightArrow">
            <a:avLst/>
          </a:prstGeom>
          <a:solidFill>
            <a:srgbClr val="00B4D8"/>
          </a:solidFill>
          <a:ln>
            <a:noFill/>
          </a:ln>
        </p:spPr>
        <p:txBody>
          <a:bodyPr/>
          <a:lstStyle/>
          <a:p>
            <a:endParaRPr/>
          </a:p>
        </p:txBody>
      </p:sp>
      <p:sp>
        <p:nvSpPr>
          <p:cNvPr id="15" name="Step34">
            <a:extLst>
              <a:ext uri="{FF2B5EF4-FFF2-40B4-BE49-F238E27FC236}">
                <a16:creationId xmlns:a16="http://schemas.microsoft.com/office/drawing/2014/main" id="{D2EEDBF7-08D4-FFCD-9E38-076E5450C6B1}"/>
              </a:ext>
            </a:extLst>
          </p:cNvPr>
          <p:cNvSpPr>
            <a:spLocks noGrp="1"/>
          </p:cNvSpPr>
          <p:nvPr/>
        </p:nvSpPr>
        <p:spPr>
          <a:xfrm>
            <a:off x="14565993" y="2943462"/>
            <a:ext cx="1485900" cy="1257300"/>
          </a:xfrm>
          <a:prstGeom prst="roundRect">
            <a:avLst>
              <a:gd name="adj" fmla="val 16667"/>
            </a:avLst>
          </a:prstGeom>
          <a:solidFill>
            <a:srgbClr val="0D2B4E"/>
          </a:solidFill>
          <a:ln w="19050">
            <a:solidFill>
              <a:srgbClr val="00B4D8">
                <a:alpha val="20000"/>
              </a:srgbClr>
            </a:solidFill>
          </a:ln>
        </p:spPr>
        <p:txBody>
          <a:bodyPr lIns="91440" rIns="91440" anchor="ctr"/>
          <a:lstStyle/>
          <a:p>
            <a:pPr algn="ctr"/>
            <a:r>
              <a:rPr lang="en-GB" sz="3200" b="1" dirty="0">
                <a:solidFill>
                  <a:srgbClr val="00B4D8">
                    <a:alpha val="20000"/>
                  </a:srgbClr>
                </a:solidFill>
                <a:latin typeface="Calibri"/>
              </a:rPr>
              <a:t>5</a:t>
            </a:r>
          </a:p>
          <a:p>
            <a:pPr algn="ctr"/>
            <a:r>
              <a:rPr lang="en-GB" sz="1300" b="0" dirty="0">
                <a:solidFill>
                  <a:srgbClr val="FFFFFF">
                    <a:alpha val="20000"/>
                  </a:srgbClr>
                </a:solidFill>
                <a:latin typeface="Calibri"/>
              </a:rPr>
              <a:t>Recovery / &amp; Discharge</a:t>
            </a:r>
          </a:p>
        </p:txBody>
      </p:sp>
      <p:sp>
        <p:nvSpPr>
          <p:cNvPr id="16" name="Content 40">
            <a:extLst>
              <a:ext uri="{FF2B5EF4-FFF2-40B4-BE49-F238E27FC236}">
                <a16:creationId xmlns:a16="http://schemas.microsoft.com/office/drawing/2014/main" id="{A1D39A6A-14EF-FDB5-1570-EF6623848097}"/>
              </a:ext>
            </a:extLst>
          </p:cNvPr>
          <p:cNvSpPr txBox="1">
            <a:spLocks/>
          </p:cNvSpPr>
          <p:nvPr/>
        </p:nvSpPr>
        <p:spPr>
          <a:xfrm>
            <a:off x="1821543" y="4603075"/>
            <a:ext cx="8229600" cy="2742600"/>
          </a:xfrm>
          <a:prstGeom prst="rect">
            <a:avLst/>
          </a:prstGeom>
          <a:noFill/>
        </p:spPr>
        <p:txBody>
          <a:bodyPr lIns="182880" tIns="91440" rIns="182880" bIns="91440" anchor="t"/>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sz="1500"/>
            </a:pPr>
            <a:endParaRPr lang="en-GB" sz="1500" dirty="0">
              <a:solidFill>
                <a:schemeClr val="bg1"/>
              </a:solidFill>
              <a:latin typeface="Calibri"/>
            </a:endParaRPr>
          </a:p>
        </p:txBody>
      </p:sp>
      <p:pic>
        <p:nvPicPr>
          <p:cNvPr id="4" name="Screen Recording 4">
            <a:hlinkClick r:id="" action="ppaction://media"/>
            <a:extLst>
              <a:ext uri="{FF2B5EF4-FFF2-40B4-BE49-F238E27FC236}">
                <a16:creationId xmlns:a16="http://schemas.microsoft.com/office/drawing/2014/main" id="{882F95FE-139A-7857-2249-2CFA11BCFF0C}"/>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3376954" y="4603075"/>
            <a:ext cx="4816813" cy="4154182"/>
          </a:xfrm>
          <a:prstGeom prst="rect">
            <a:avLst/>
          </a:prstGeom>
        </p:spPr>
      </p:pic>
      <p:pic>
        <p:nvPicPr>
          <p:cNvPr id="17" name="Screen Recording 1">
            <a:hlinkClick r:id="" action="ppaction://media"/>
            <a:extLst>
              <a:ext uri="{FF2B5EF4-FFF2-40B4-BE49-F238E27FC236}">
                <a16:creationId xmlns:a16="http://schemas.microsoft.com/office/drawing/2014/main" id="{E60EA8FA-792D-A9AB-CD65-4C0D502A9386}"/>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9679667" y="4603074"/>
            <a:ext cx="4816813" cy="4154183"/>
          </a:xfrm>
          <a:prstGeom prst="rect">
            <a:avLst/>
          </a:prstGeom>
        </p:spPr>
      </p:pic>
    </p:spTree>
    <p:extLst>
      <p:ext uri="{BB962C8B-B14F-4D97-AF65-F5344CB8AC3E}">
        <p14:creationId xmlns:p14="http://schemas.microsoft.com/office/powerpoint/2010/main" val="152921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00" fill="hold"/>
                                        <p:tgtEl>
                                          <p:spTgt spid="4"/>
                                        </p:tgtEl>
                                      </p:cBhvr>
                                    </p:cmd>
                                  </p:childTnLst>
                                </p:cTn>
                              </p:par>
                            </p:childTnLst>
                          </p:cTn>
                        </p:par>
                        <p:par>
                          <p:cTn id="7" fill="hold">
                            <p:stCondLst>
                              <p:cond delay="4500"/>
                            </p:stCondLst>
                            <p:childTnLst>
                              <p:par>
                                <p:cTn id="8" presetID="1" presetClass="mediacall" presetSubtype="0" fill="hold" nodeType="afterEffect">
                                  <p:stCondLst>
                                    <p:cond delay="0"/>
                                  </p:stCondLst>
                                  <p:childTnLst>
                                    <p:cmd type="call" cmd="playFrom(0.0)">
                                      <p:cBhvr>
                                        <p:cTn id="9" dur="900"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4"/>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4"/>
                                        </p:tgtEl>
                                      </p:cBhvr>
                                    </p:cmd>
                                  </p:childTnLst>
                                </p:cTn>
                              </p:par>
                            </p:childTnLst>
                          </p:cTn>
                        </p:par>
                      </p:childTnLst>
                    </p:cTn>
                  </p:par>
                </p:childTnLst>
              </p:cTn>
              <p:nextCondLst>
                <p:cond evt="onClick" delay="0">
                  <p:tgtEl>
                    <p:spTgt spid="4"/>
                  </p:tgtEl>
                </p:cond>
              </p:nextCondLst>
            </p:seq>
            <p:video>
              <p:cMediaNode vol="80000">
                <p:cTn id="15" repeatCount="indefinite" fill="hold" display="0">
                  <p:stCondLst>
                    <p:cond delay="indefinite"/>
                  </p:stCondLst>
                </p:cTn>
                <p:tgtEl>
                  <p:spTgt spid="4"/>
                </p:tgtEl>
              </p:cMediaNode>
            </p:video>
            <p:seq concurrent="1" nextAc="seek">
              <p:cTn id="16" restart="whenNotActive" fill="hold" evtFilter="cancelBubble" nodeType="interactiveSeq">
                <p:stCondLst>
                  <p:cond evt="onClick" delay="0">
                    <p:tgtEl>
                      <p:spTgt spid="17"/>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7"/>
                                        </p:tgtEl>
                                      </p:cBhvr>
                                    </p:cmd>
                                  </p:childTnLst>
                                </p:cTn>
                              </p:par>
                            </p:childTnLst>
                          </p:cTn>
                        </p:par>
                      </p:childTnLst>
                    </p:cTn>
                  </p:par>
                </p:childTnLst>
              </p:cTn>
              <p:nextCondLst>
                <p:cond evt="onClick" delay="0">
                  <p:tgtEl>
                    <p:spTgt spid="17"/>
                  </p:tgtEl>
                </p:cond>
              </p:nextCondLst>
            </p:seq>
            <p:video>
              <p:cMediaNode vol="80000">
                <p:cTn id="21" repeatCount="indefinite" fill="hold" display="0">
                  <p:stCondLst>
                    <p:cond delay="indefinite"/>
                  </p:stCondLst>
                </p:cTn>
                <p:tgtEl>
                  <p:spTgt spid="17"/>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7"/>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8"/>
          <a:stretch>
            <a:fillRect/>
          </a:stretch>
        </p:blipFill>
        <p:spPr>
          <a:xfrm>
            <a:off x="1295400" y="608532"/>
            <a:ext cx="3921662" cy="764135"/>
          </a:xfrm>
          <a:prstGeom prst="rect">
            <a:avLst/>
          </a:prstGeom>
        </p:spPr>
      </p:pic>
      <p:sp>
        <p:nvSpPr>
          <p:cNvPr id="2" name="Step30">
            <a:extLst>
              <a:ext uri="{FF2B5EF4-FFF2-40B4-BE49-F238E27FC236}">
                <a16:creationId xmlns:a16="http://schemas.microsoft.com/office/drawing/2014/main" id="{96E86107-9F4E-D799-81CE-44A51AADFE13}"/>
              </a:ext>
            </a:extLst>
          </p:cNvPr>
          <p:cNvSpPr>
            <a:spLocks noGrp="1"/>
          </p:cNvSpPr>
          <p:nvPr/>
        </p:nvSpPr>
        <p:spPr>
          <a:xfrm>
            <a:off x="1821543" y="2943462"/>
            <a:ext cx="1485900" cy="1257300"/>
          </a:xfrm>
          <a:prstGeom prst="roundRect">
            <a:avLst>
              <a:gd name="adj" fmla="val 16667"/>
            </a:avLst>
          </a:prstGeom>
          <a:solidFill>
            <a:srgbClr val="0D2B4E"/>
          </a:solidFill>
          <a:ln w="19050">
            <a:solidFill>
              <a:srgbClr val="00B4D8">
                <a:alpha val="20000"/>
              </a:srgbClr>
            </a:solidFill>
          </a:ln>
        </p:spPr>
        <p:txBody>
          <a:bodyPr lIns="91440" rIns="91440" anchor="ctr"/>
          <a:lstStyle/>
          <a:p>
            <a:pPr algn="ctr"/>
            <a:r>
              <a:rPr lang="en-GB" sz="3200" b="1" dirty="0">
                <a:solidFill>
                  <a:srgbClr val="00B4D8">
                    <a:alpha val="20000"/>
                  </a:srgbClr>
                </a:solidFill>
                <a:latin typeface="Calibri"/>
              </a:rPr>
              <a:t>1</a:t>
            </a:r>
          </a:p>
          <a:p>
            <a:pPr algn="ctr"/>
            <a:r>
              <a:rPr lang="en-GB" sz="1300" b="0" dirty="0">
                <a:solidFill>
                  <a:srgbClr val="FFFFFF">
                    <a:alpha val="20000"/>
                  </a:srgbClr>
                </a:solidFill>
                <a:latin typeface="Calibri"/>
              </a:rPr>
              <a:t>Assessment / &amp; Consent</a:t>
            </a:r>
          </a:p>
        </p:txBody>
      </p:sp>
      <p:sp>
        <p:nvSpPr>
          <p:cNvPr id="5" name="Arrow50">
            <a:extLst>
              <a:ext uri="{FF2B5EF4-FFF2-40B4-BE49-F238E27FC236}">
                <a16:creationId xmlns:a16="http://schemas.microsoft.com/office/drawing/2014/main" id="{959CAE18-51CA-D498-E985-E4F27F1DEC89}"/>
              </a:ext>
            </a:extLst>
          </p:cNvPr>
          <p:cNvSpPr>
            <a:spLocks noGrp="1"/>
          </p:cNvSpPr>
          <p:nvPr/>
        </p:nvSpPr>
        <p:spPr>
          <a:xfrm>
            <a:off x="3986099" y="3400662"/>
            <a:ext cx="342900" cy="342900"/>
          </a:xfrm>
          <a:prstGeom prst="rightArrow">
            <a:avLst/>
          </a:prstGeom>
          <a:solidFill>
            <a:srgbClr val="00B4D8"/>
          </a:solidFill>
          <a:ln>
            <a:noFill/>
          </a:ln>
        </p:spPr>
        <p:txBody>
          <a:bodyPr/>
          <a:lstStyle/>
          <a:p>
            <a:endParaRPr/>
          </a:p>
        </p:txBody>
      </p:sp>
      <p:sp>
        <p:nvSpPr>
          <p:cNvPr id="6" name="Step31">
            <a:extLst>
              <a:ext uri="{FF2B5EF4-FFF2-40B4-BE49-F238E27FC236}">
                <a16:creationId xmlns:a16="http://schemas.microsoft.com/office/drawing/2014/main" id="{A32FCE2F-BF9E-0869-FCA0-F3EA9DE843EB}"/>
              </a:ext>
            </a:extLst>
          </p:cNvPr>
          <p:cNvSpPr>
            <a:spLocks noGrp="1"/>
          </p:cNvSpPr>
          <p:nvPr/>
        </p:nvSpPr>
        <p:spPr>
          <a:xfrm>
            <a:off x="5007655" y="2943462"/>
            <a:ext cx="1485900" cy="1257300"/>
          </a:xfrm>
          <a:prstGeom prst="roundRect">
            <a:avLst>
              <a:gd name="adj" fmla="val 16667"/>
            </a:avLst>
          </a:prstGeom>
          <a:solidFill>
            <a:srgbClr val="0D2B4E"/>
          </a:solidFill>
          <a:ln w="19050">
            <a:solidFill>
              <a:srgbClr val="00B4D8">
                <a:alpha val="20000"/>
              </a:srgbClr>
            </a:solidFill>
          </a:ln>
        </p:spPr>
        <p:txBody>
          <a:bodyPr lIns="91440" rIns="91440" anchor="ctr"/>
          <a:lstStyle/>
          <a:p>
            <a:pPr algn="ctr"/>
            <a:r>
              <a:rPr lang="en-GB" sz="3200" b="1" dirty="0">
                <a:solidFill>
                  <a:srgbClr val="00B4D8">
                    <a:alpha val="20000"/>
                  </a:srgbClr>
                </a:solidFill>
                <a:latin typeface="Calibri"/>
              </a:rPr>
              <a:t>2</a:t>
            </a:r>
          </a:p>
          <a:p>
            <a:pPr algn="ctr"/>
            <a:r>
              <a:rPr lang="en-GB" sz="1300" b="0" dirty="0">
                <a:solidFill>
                  <a:srgbClr val="FFFFFF">
                    <a:alpha val="20000"/>
                  </a:srgbClr>
                </a:solidFill>
                <a:latin typeface="Calibri"/>
              </a:rPr>
              <a:t>Femoral / Access</a:t>
            </a:r>
          </a:p>
        </p:txBody>
      </p:sp>
      <p:sp>
        <p:nvSpPr>
          <p:cNvPr id="7" name="Arrow51">
            <a:extLst>
              <a:ext uri="{FF2B5EF4-FFF2-40B4-BE49-F238E27FC236}">
                <a16:creationId xmlns:a16="http://schemas.microsoft.com/office/drawing/2014/main" id="{57C6F4A6-A617-36C2-87E4-AF801D6527A1}"/>
              </a:ext>
            </a:extLst>
          </p:cNvPr>
          <p:cNvSpPr>
            <a:spLocks noGrp="1"/>
          </p:cNvSpPr>
          <p:nvPr/>
        </p:nvSpPr>
        <p:spPr>
          <a:xfrm>
            <a:off x="7172211" y="3400662"/>
            <a:ext cx="342900" cy="342900"/>
          </a:xfrm>
          <a:prstGeom prst="rightArrow">
            <a:avLst/>
          </a:prstGeom>
          <a:solidFill>
            <a:srgbClr val="00B4D8"/>
          </a:solidFill>
          <a:ln>
            <a:noFill/>
          </a:ln>
        </p:spPr>
        <p:txBody>
          <a:bodyPr/>
          <a:lstStyle/>
          <a:p>
            <a:endParaRPr/>
          </a:p>
        </p:txBody>
      </p:sp>
      <p:sp>
        <p:nvSpPr>
          <p:cNvPr id="8" name="Step32">
            <a:extLst>
              <a:ext uri="{FF2B5EF4-FFF2-40B4-BE49-F238E27FC236}">
                <a16:creationId xmlns:a16="http://schemas.microsoft.com/office/drawing/2014/main" id="{43456A90-7428-184A-A5F6-F2A643685E68}"/>
              </a:ext>
            </a:extLst>
          </p:cNvPr>
          <p:cNvSpPr>
            <a:spLocks noGrp="1"/>
          </p:cNvSpPr>
          <p:nvPr/>
        </p:nvSpPr>
        <p:spPr>
          <a:xfrm>
            <a:off x="8193767" y="2943462"/>
            <a:ext cx="1485900" cy="1257300"/>
          </a:xfrm>
          <a:prstGeom prst="roundRect">
            <a:avLst>
              <a:gd name="adj" fmla="val 16667"/>
            </a:avLst>
          </a:prstGeom>
          <a:solidFill>
            <a:srgbClr val="0D2B4E"/>
          </a:solidFill>
          <a:ln w="19050">
            <a:solidFill>
              <a:srgbClr val="00B4D8">
                <a:alpha val="20000"/>
              </a:srgbClr>
            </a:solidFill>
          </a:ln>
        </p:spPr>
        <p:txBody>
          <a:bodyPr lIns="91440" rIns="91440" anchor="ctr"/>
          <a:lstStyle/>
          <a:p>
            <a:pPr algn="ctr"/>
            <a:r>
              <a:rPr lang="en-GB" sz="3200" b="1" dirty="0">
                <a:solidFill>
                  <a:srgbClr val="00B4D8">
                    <a:alpha val="20000"/>
                  </a:srgbClr>
                </a:solidFill>
                <a:latin typeface="Calibri"/>
              </a:rPr>
              <a:t>3</a:t>
            </a:r>
          </a:p>
          <a:p>
            <a:pPr algn="ctr"/>
            <a:r>
              <a:rPr lang="en-GB" sz="1300" b="0" dirty="0">
                <a:solidFill>
                  <a:srgbClr val="FFFFFF">
                    <a:alpha val="20000"/>
                  </a:srgbClr>
                </a:solidFill>
                <a:latin typeface="Calibri"/>
              </a:rPr>
              <a:t>Renal / Angiography</a:t>
            </a:r>
          </a:p>
        </p:txBody>
      </p:sp>
      <p:sp>
        <p:nvSpPr>
          <p:cNvPr id="9" name="Arrow52">
            <a:extLst>
              <a:ext uri="{FF2B5EF4-FFF2-40B4-BE49-F238E27FC236}">
                <a16:creationId xmlns:a16="http://schemas.microsoft.com/office/drawing/2014/main" id="{C4B97A9C-405C-6804-4BD3-7FC8A7C25B59}"/>
              </a:ext>
            </a:extLst>
          </p:cNvPr>
          <p:cNvSpPr>
            <a:spLocks noGrp="1"/>
          </p:cNvSpPr>
          <p:nvPr/>
        </p:nvSpPr>
        <p:spPr>
          <a:xfrm>
            <a:off x="10358323" y="3400662"/>
            <a:ext cx="342900" cy="342900"/>
          </a:xfrm>
          <a:prstGeom prst="rightArrow">
            <a:avLst/>
          </a:prstGeom>
          <a:solidFill>
            <a:srgbClr val="00B4D8"/>
          </a:solidFill>
          <a:ln>
            <a:noFill/>
          </a:ln>
        </p:spPr>
        <p:txBody>
          <a:bodyPr/>
          <a:lstStyle/>
          <a:p>
            <a:endParaRPr/>
          </a:p>
        </p:txBody>
      </p:sp>
      <p:sp>
        <p:nvSpPr>
          <p:cNvPr id="10" name="Step33">
            <a:extLst>
              <a:ext uri="{FF2B5EF4-FFF2-40B4-BE49-F238E27FC236}">
                <a16:creationId xmlns:a16="http://schemas.microsoft.com/office/drawing/2014/main" id="{8EB9DD00-90AB-9733-36CA-92B2CBE8A0B0}"/>
              </a:ext>
            </a:extLst>
          </p:cNvPr>
          <p:cNvSpPr>
            <a:spLocks noGrp="1"/>
          </p:cNvSpPr>
          <p:nvPr/>
        </p:nvSpPr>
        <p:spPr>
          <a:xfrm>
            <a:off x="11379879" y="2943462"/>
            <a:ext cx="1485900" cy="1257300"/>
          </a:xfrm>
          <a:prstGeom prst="roundRect">
            <a:avLst>
              <a:gd name="adj" fmla="val 16667"/>
            </a:avLst>
          </a:prstGeom>
          <a:solidFill>
            <a:srgbClr val="0D2B4E"/>
          </a:solidFill>
          <a:ln w="19050">
            <a:solidFill>
              <a:srgbClr val="00B4D8"/>
            </a:solidFill>
          </a:ln>
        </p:spPr>
        <p:txBody>
          <a:bodyPr lIns="91440" rIns="91440" anchor="ctr"/>
          <a:lstStyle/>
          <a:p>
            <a:pPr algn="ctr"/>
            <a:r>
              <a:rPr lang="en-GB" sz="3200" b="1" dirty="0">
                <a:solidFill>
                  <a:srgbClr val="00B4D8"/>
                </a:solidFill>
                <a:latin typeface="Calibri"/>
              </a:rPr>
              <a:t>4</a:t>
            </a:r>
          </a:p>
          <a:p>
            <a:pPr algn="ctr"/>
            <a:r>
              <a:rPr lang="en-GB" sz="1300" b="1" dirty="0">
                <a:solidFill>
                  <a:srgbClr val="FFFFFF"/>
                </a:solidFill>
                <a:latin typeface="Calibri"/>
              </a:rPr>
              <a:t>Ablation / Delivery</a:t>
            </a:r>
          </a:p>
        </p:txBody>
      </p:sp>
      <p:sp>
        <p:nvSpPr>
          <p:cNvPr id="13" name="Arrow53">
            <a:extLst>
              <a:ext uri="{FF2B5EF4-FFF2-40B4-BE49-F238E27FC236}">
                <a16:creationId xmlns:a16="http://schemas.microsoft.com/office/drawing/2014/main" id="{B052F991-D1BF-0AFF-E7F6-CEE7E7E356C8}"/>
              </a:ext>
            </a:extLst>
          </p:cNvPr>
          <p:cNvSpPr>
            <a:spLocks noGrp="1"/>
          </p:cNvSpPr>
          <p:nvPr/>
        </p:nvSpPr>
        <p:spPr>
          <a:xfrm>
            <a:off x="13544435" y="3400662"/>
            <a:ext cx="342900" cy="342900"/>
          </a:xfrm>
          <a:prstGeom prst="rightArrow">
            <a:avLst/>
          </a:prstGeom>
          <a:solidFill>
            <a:srgbClr val="00B4D8"/>
          </a:solidFill>
          <a:ln>
            <a:noFill/>
          </a:ln>
        </p:spPr>
        <p:txBody>
          <a:bodyPr/>
          <a:lstStyle/>
          <a:p>
            <a:endParaRPr/>
          </a:p>
        </p:txBody>
      </p:sp>
      <p:sp>
        <p:nvSpPr>
          <p:cNvPr id="15" name="Step34">
            <a:extLst>
              <a:ext uri="{FF2B5EF4-FFF2-40B4-BE49-F238E27FC236}">
                <a16:creationId xmlns:a16="http://schemas.microsoft.com/office/drawing/2014/main" id="{D2EEDBF7-08D4-FFCD-9E38-076E5450C6B1}"/>
              </a:ext>
            </a:extLst>
          </p:cNvPr>
          <p:cNvSpPr>
            <a:spLocks noGrp="1"/>
          </p:cNvSpPr>
          <p:nvPr/>
        </p:nvSpPr>
        <p:spPr>
          <a:xfrm>
            <a:off x="14565993" y="2943462"/>
            <a:ext cx="1485900" cy="1257300"/>
          </a:xfrm>
          <a:prstGeom prst="roundRect">
            <a:avLst>
              <a:gd name="adj" fmla="val 16667"/>
            </a:avLst>
          </a:prstGeom>
          <a:solidFill>
            <a:srgbClr val="0D2B4E"/>
          </a:solidFill>
          <a:ln w="19050">
            <a:solidFill>
              <a:srgbClr val="00B4D8">
                <a:alpha val="20000"/>
              </a:srgbClr>
            </a:solidFill>
          </a:ln>
        </p:spPr>
        <p:txBody>
          <a:bodyPr lIns="91440" rIns="91440" anchor="ctr"/>
          <a:lstStyle/>
          <a:p>
            <a:pPr algn="ctr"/>
            <a:r>
              <a:rPr lang="en-GB" sz="3200" b="1" dirty="0">
                <a:solidFill>
                  <a:srgbClr val="00B4D8">
                    <a:alpha val="20000"/>
                  </a:srgbClr>
                </a:solidFill>
                <a:latin typeface="Calibri"/>
              </a:rPr>
              <a:t>5</a:t>
            </a:r>
          </a:p>
          <a:p>
            <a:pPr algn="ctr"/>
            <a:r>
              <a:rPr lang="en-GB" sz="1300" b="0" dirty="0">
                <a:solidFill>
                  <a:srgbClr val="FFFFFF">
                    <a:alpha val="20000"/>
                  </a:srgbClr>
                </a:solidFill>
                <a:latin typeface="Calibri"/>
              </a:rPr>
              <a:t>Recovery / &amp; Discharge</a:t>
            </a:r>
          </a:p>
        </p:txBody>
      </p:sp>
      <p:sp>
        <p:nvSpPr>
          <p:cNvPr id="16" name="Content 40">
            <a:extLst>
              <a:ext uri="{FF2B5EF4-FFF2-40B4-BE49-F238E27FC236}">
                <a16:creationId xmlns:a16="http://schemas.microsoft.com/office/drawing/2014/main" id="{A1D39A6A-14EF-FDB5-1570-EF6623848097}"/>
              </a:ext>
            </a:extLst>
          </p:cNvPr>
          <p:cNvSpPr txBox="1">
            <a:spLocks/>
          </p:cNvSpPr>
          <p:nvPr/>
        </p:nvSpPr>
        <p:spPr>
          <a:xfrm>
            <a:off x="1821543" y="4603075"/>
            <a:ext cx="8229600" cy="2742600"/>
          </a:xfrm>
          <a:prstGeom prst="rect">
            <a:avLst/>
          </a:prstGeom>
          <a:noFill/>
        </p:spPr>
        <p:txBody>
          <a:bodyPr lIns="182880" tIns="91440" rIns="182880" bIns="91440" anchor="t"/>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GB" sz="2000" dirty="0">
              <a:solidFill>
                <a:srgbClr val="FFFFFF"/>
              </a:solidFill>
            </a:endParaRPr>
          </a:p>
        </p:txBody>
      </p:sp>
      <p:pic>
        <p:nvPicPr>
          <p:cNvPr id="4" name="Screen Recording 1">
            <a:hlinkClick r:id="" action="ppaction://media"/>
            <a:extLst>
              <a:ext uri="{FF2B5EF4-FFF2-40B4-BE49-F238E27FC236}">
                <a16:creationId xmlns:a16="http://schemas.microsoft.com/office/drawing/2014/main" id="{418EA92D-E08F-A90A-76F0-B69DB4F42206}"/>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3488953" y="4603075"/>
            <a:ext cx="4704814" cy="4057591"/>
          </a:xfrm>
          <a:prstGeom prst="rect">
            <a:avLst/>
          </a:prstGeom>
        </p:spPr>
      </p:pic>
      <p:pic>
        <p:nvPicPr>
          <p:cNvPr id="17" name="Screen Recording 1">
            <a:hlinkClick r:id="" action="ppaction://media"/>
            <a:extLst>
              <a:ext uri="{FF2B5EF4-FFF2-40B4-BE49-F238E27FC236}">
                <a16:creationId xmlns:a16="http://schemas.microsoft.com/office/drawing/2014/main" id="{63CF8F7B-4605-29D5-7C33-E04936849B84}"/>
              </a:ext>
            </a:extLst>
          </p:cNvPr>
          <p:cNvPicPr>
            <a:picLocks noChangeAspect="1"/>
          </p:cNvPicPr>
          <p:nvPr>
            <a:videoFile r:link="rId4"/>
            <p:extLst>
              <p:ext uri="{DAA4B4D4-6D71-4841-9C94-3DE7FCFB9230}">
                <p14:media xmlns:p14="http://schemas.microsoft.com/office/powerpoint/2010/main" r:embed="rId3"/>
              </p:ext>
            </p:extLst>
          </p:nvPr>
        </p:nvPicPr>
        <p:blipFill>
          <a:blip r:embed="rId10"/>
          <a:stretch>
            <a:fillRect/>
          </a:stretch>
        </p:blipFill>
        <p:spPr>
          <a:xfrm>
            <a:off x="9679667" y="4620618"/>
            <a:ext cx="4704814" cy="4057591"/>
          </a:xfrm>
          <a:prstGeom prst="rect">
            <a:avLst/>
          </a:prstGeom>
        </p:spPr>
      </p:pic>
    </p:spTree>
    <p:extLst>
      <p:ext uri="{BB962C8B-B14F-4D97-AF65-F5344CB8AC3E}">
        <p14:creationId xmlns:p14="http://schemas.microsoft.com/office/powerpoint/2010/main" val="159344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00" fill="hold"/>
                                        <p:tgtEl>
                                          <p:spTgt spid="4"/>
                                        </p:tgtEl>
                                      </p:cBhvr>
                                    </p:cmd>
                                  </p:childTnLst>
                                </p:cTn>
                              </p:par>
                            </p:childTnLst>
                          </p:cTn>
                        </p:par>
                        <p:par>
                          <p:cTn id="7" fill="hold">
                            <p:stCondLst>
                              <p:cond delay="2900"/>
                            </p:stCondLst>
                            <p:childTnLst>
                              <p:par>
                                <p:cTn id="8" presetID="1" presetClass="mediacall" presetSubtype="0" fill="hold" nodeType="afterEffect">
                                  <p:stCondLst>
                                    <p:cond delay="0"/>
                                  </p:stCondLst>
                                  <p:childTnLst>
                                    <p:cmd type="call" cmd="playFrom(0.0)">
                                      <p:cBhvr>
                                        <p:cTn id="9" dur="1800"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4"/>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4"/>
                                        </p:tgtEl>
                                      </p:cBhvr>
                                    </p:cmd>
                                  </p:childTnLst>
                                </p:cTn>
                              </p:par>
                            </p:childTnLst>
                          </p:cTn>
                        </p:par>
                      </p:childTnLst>
                    </p:cTn>
                  </p:par>
                </p:childTnLst>
              </p:cTn>
              <p:nextCondLst>
                <p:cond evt="onClick" delay="0">
                  <p:tgtEl>
                    <p:spTgt spid="4"/>
                  </p:tgtEl>
                </p:cond>
              </p:nextCondLst>
            </p:seq>
            <p:video>
              <p:cMediaNode vol="80000">
                <p:cTn id="15" repeatCount="indefinite" fill="hold" display="0">
                  <p:stCondLst>
                    <p:cond delay="indefinite"/>
                  </p:stCondLst>
                </p:cTn>
                <p:tgtEl>
                  <p:spTgt spid="4"/>
                </p:tgtEl>
              </p:cMediaNode>
            </p:video>
            <p:seq concurrent="1" nextAc="seek">
              <p:cTn id="16" restart="whenNotActive" fill="hold" evtFilter="cancelBubble" nodeType="interactiveSeq">
                <p:stCondLst>
                  <p:cond evt="onClick" delay="0">
                    <p:tgtEl>
                      <p:spTgt spid="17"/>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17"/>
                                        </p:tgtEl>
                                      </p:cBhvr>
                                    </p:cmd>
                                  </p:childTnLst>
                                </p:cTn>
                              </p:par>
                            </p:childTnLst>
                          </p:cTn>
                        </p:par>
                      </p:childTnLst>
                    </p:cTn>
                  </p:par>
                </p:childTnLst>
              </p:cTn>
              <p:nextCondLst>
                <p:cond evt="onClick" delay="0">
                  <p:tgtEl>
                    <p:spTgt spid="17"/>
                  </p:tgtEl>
                </p:cond>
              </p:nextCondLst>
            </p:seq>
            <p:video>
              <p:cMediaNode vol="80000">
                <p:cTn id="21" repeatCount="indefinite" fill="hold" display="0">
                  <p:stCondLst>
                    <p:cond delay="indefinite"/>
                  </p:stCondLst>
                </p:cTn>
                <p:tgtEl>
                  <p:spTgt spid="17"/>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30D27"/>
        </a:solidFill>
        <a:effectLst/>
      </p:bgPr>
    </p:bg>
    <p:spTree>
      <p:nvGrpSpPr>
        <p:cNvPr id="1" name=""/>
        <p:cNvGrpSpPr/>
        <p:nvPr/>
      </p:nvGrpSpPr>
      <p:grpSpPr>
        <a:xfrm>
          <a:off x="0" y="0"/>
          <a:ext cx="0" cy="0"/>
          <a:chOff x="0" y="0"/>
          <a:chExt cx="0" cy="0"/>
        </a:xfrm>
      </p:grpSpPr>
      <p:sp>
        <p:nvSpPr>
          <p:cNvPr id="3" name="Text 0"/>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sp>
        <p:nvSpPr>
          <p:cNvPr id="4" name="Text 1"/>
          <p:cNvSpPr/>
          <p:nvPr/>
        </p:nvSpPr>
        <p:spPr>
          <a:xfrm>
            <a:off x="1143000" y="2724150"/>
            <a:ext cx="17602200" cy="742950"/>
          </a:xfrm>
          <a:prstGeom prst="rect">
            <a:avLst/>
          </a:prstGeom>
          <a:noFill/>
          <a:ln/>
        </p:spPr>
        <p:txBody>
          <a:bodyPr wrap="square" lIns="25400" tIns="25400" rIns="25400" bIns="25400" rtlCol="0" anchor="t">
            <a:normAutofit lnSpcReduction="10000"/>
          </a:bodyPr>
          <a:lstStyle/>
          <a:p>
            <a:pPr marL="0" indent="0" algn="l">
              <a:buNone/>
            </a:pPr>
            <a:r>
              <a:rPr lang="en-US" sz="4800" b="1" dirty="0">
                <a:solidFill>
                  <a:srgbClr val="F8F8F8"/>
                </a:solidFill>
                <a:latin typeface="Arial" pitchFamily="34" charset="0"/>
                <a:ea typeface="Arial" pitchFamily="34" charset="-122"/>
                <a:cs typeface="Arial" pitchFamily="34" charset="-120"/>
              </a:rPr>
              <a:t>Declaration of Interests</a:t>
            </a:r>
            <a:endParaRPr lang="en-US" sz="4800" dirty="0"/>
          </a:p>
        </p:txBody>
      </p:sp>
      <p:sp>
        <p:nvSpPr>
          <p:cNvPr id="5" name="Shape 2"/>
          <p:cNvSpPr/>
          <p:nvPr/>
        </p:nvSpPr>
        <p:spPr>
          <a:xfrm>
            <a:off x="1143000" y="3581400"/>
            <a:ext cx="914400" cy="57150"/>
          </a:xfrm>
          <a:prstGeom prst="rect">
            <a:avLst/>
          </a:prstGeom>
          <a:solidFill>
            <a:srgbClr val="D0021B"/>
          </a:solidFill>
          <a:ln/>
        </p:spPr>
        <p:txBody>
          <a:bodyPr/>
          <a:lstStyle/>
          <a:p>
            <a:endParaRPr lang="en-GB"/>
          </a:p>
        </p:txBody>
      </p:sp>
      <p:sp>
        <p:nvSpPr>
          <p:cNvPr id="7" name="Shape 4"/>
          <p:cNvSpPr/>
          <p:nvPr/>
        </p:nvSpPr>
        <p:spPr>
          <a:xfrm>
            <a:off x="1143000" y="4991100"/>
            <a:ext cx="152400" cy="152400"/>
          </a:xfrm>
          <a:prstGeom prst="rect">
            <a:avLst/>
          </a:prstGeom>
          <a:solidFill>
            <a:srgbClr val="D0021B"/>
          </a:solidFill>
          <a:ln/>
        </p:spPr>
        <p:txBody>
          <a:bodyPr/>
          <a:lstStyle/>
          <a:p>
            <a:endParaRPr lang="en-GB"/>
          </a:p>
        </p:txBody>
      </p:sp>
      <p:sp>
        <p:nvSpPr>
          <p:cNvPr id="8" name="Text 5"/>
          <p:cNvSpPr/>
          <p:nvPr/>
        </p:nvSpPr>
        <p:spPr>
          <a:xfrm>
            <a:off x="1524000" y="4838700"/>
            <a:ext cx="7384837" cy="533400"/>
          </a:xfrm>
          <a:prstGeom prst="rect">
            <a:avLst/>
          </a:prstGeom>
          <a:noFill/>
          <a:ln/>
        </p:spPr>
        <p:txBody>
          <a:bodyPr wrap="square" lIns="25400" tIns="25400" rIns="25400" bIns="25400" rtlCol="0" anchor="t">
            <a:normAutofit/>
          </a:bodyPr>
          <a:lstStyle/>
          <a:p>
            <a:r>
              <a:rPr sz="2800" dirty="0">
                <a:solidFill>
                  <a:schemeClr val="bg1"/>
                </a:solidFill>
              </a:rPr>
              <a:t>I have no conflicts of interest to declare.</a:t>
            </a:r>
          </a:p>
        </p:txBody>
      </p:sp>
      <p:pic>
        <p:nvPicPr>
          <p:cNvPr id="11" name="Image 1" descr="preencoded.png"/>
          <p:cNvPicPr>
            <a:picLocks noChangeAspect="1"/>
          </p:cNvPicPr>
          <p:nvPr/>
        </p:nvPicPr>
        <p:blipFill>
          <a:blip r:embed="rId3"/>
          <a:stretch>
            <a:fillRect/>
          </a:stretch>
        </p:blipFill>
        <p:spPr>
          <a:xfrm>
            <a:off x="12904143" y="9334500"/>
            <a:ext cx="381000" cy="381000"/>
          </a:xfrm>
          <a:prstGeom prst="rect">
            <a:avLst/>
          </a:prstGeom>
        </p:spPr>
      </p:pic>
      <p:sp>
        <p:nvSpPr>
          <p:cNvPr id="12" name="Text 8"/>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C559AB50-C146-5C2D-A1A2-DC4EEBE34078}"/>
              </a:ext>
            </a:extLst>
          </p:cNvPr>
          <p:cNvPicPr>
            <a:picLocks noChangeAspect="1"/>
          </p:cNvPicPr>
          <p:nvPr/>
        </p:nvPicPr>
        <p:blipFill>
          <a:blip r:embed="rId4"/>
          <a:stretch>
            <a:fillRect/>
          </a:stretch>
        </p:blipFill>
        <p:spPr>
          <a:xfrm>
            <a:off x="1295400" y="608532"/>
            <a:ext cx="3921662" cy="764135"/>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 name="Step30">
            <a:extLst>
              <a:ext uri="{FF2B5EF4-FFF2-40B4-BE49-F238E27FC236}">
                <a16:creationId xmlns:a16="http://schemas.microsoft.com/office/drawing/2014/main" id="{96E86107-9F4E-D799-81CE-44A51AADFE13}"/>
              </a:ext>
            </a:extLst>
          </p:cNvPr>
          <p:cNvSpPr>
            <a:spLocks noGrp="1"/>
          </p:cNvSpPr>
          <p:nvPr/>
        </p:nvSpPr>
        <p:spPr>
          <a:xfrm>
            <a:off x="1821543"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1</a:t>
            </a:r>
          </a:p>
          <a:p>
            <a:pPr algn="ctr"/>
            <a:r>
              <a:rPr lang="en-GB" sz="1300" b="0" dirty="0">
                <a:solidFill>
                  <a:srgbClr val="FFFFFF">
                    <a:alpha val="20000"/>
                  </a:srgbClr>
                </a:solidFill>
                <a:latin typeface="Calibri"/>
              </a:rPr>
              <a:t>Assessment / &amp; Consent</a:t>
            </a:r>
          </a:p>
        </p:txBody>
      </p:sp>
      <p:sp>
        <p:nvSpPr>
          <p:cNvPr id="5" name="Arrow50">
            <a:extLst>
              <a:ext uri="{FF2B5EF4-FFF2-40B4-BE49-F238E27FC236}">
                <a16:creationId xmlns:a16="http://schemas.microsoft.com/office/drawing/2014/main" id="{959CAE18-51CA-D498-E985-E4F27F1DEC89}"/>
              </a:ext>
            </a:extLst>
          </p:cNvPr>
          <p:cNvSpPr>
            <a:spLocks noGrp="1"/>
          </p:cNvSpPr>
          <p:nvPr/>
        </p:nvSpPr>
        <p:spPr>
          <a:xfrm>
            <a:off x="3986099" y="3400662"/>
            <a:ext cx="342900" cy="342900"/>
          </a:xfrm>
          <a:prstGeom prst="rightArrow">
            <a:avLst/>
          </a:prstGeom>
          <a:solidFill>
            <a:srgbClr val="00B4D8"/>
          </a:solidFill>
          <a:ln>
            <a:noFill/>
          </a:ln>
        </p:spPr>
        <p:txBody>
          <a:bodyPr/>
          <a:lstStyle/>
          <a:p>
            <a:endParaRPr/>
          </a:p>
        </p:txBody>
      </p:sp>
      <p:sp>
        <p:nvSpPr>
          <p:cNvPr id="6" name="Step31">
            <a:extLst>
              <a:ext uri="{FF2B5EF4-FFF2-40B4-BE49-F238E27FC236}">
                <a16:creationId xmlns:a16="http://schemas.microsoft.com/office/drawing/2014/main" id="{A32FCE2F-BF9E-0869-FCA0-F3EA9DE843EB}"/>
              </a:ext>
            </a:extLst>
          </p:cNvPr>
          <p:cNvSpPr>
            <a:spLocks noGrp="1"/>
          </p:cNvSpPr>
          <p:nvPr/>
        </p:nvSpPr>
        <p:spPr>
          <a:xfrm>
            <a:off x="5007655"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2</a:t>
            </a:r>
          </a:p>
          <a:p>
            <a:pPr algn="ctr"/>
            <a:r>
              <a:rPr lang="en-GB" sz="1300" b="0" dirty="0">
                <a:solidFill>
                  <a:srgbClr val="FFFFFF">
                    <a:alpha val="20000"/>
                  </a:srgbClr>
                </a:solidFill>
                <a:latin typeface="Calibri"/>
              </a:rPr>
              <a:t>Femoral / Access</a:t>
            </a:r>
          </a:p>
        </p:txBody>
      </p:sp>
      <p:sp>
        <p:nvSpPr>
          <p:cNvPr id="7" name="Arrow51">
            <a:extLst>
              <a:ext uri="{FF2B5EF4-FFF2-40B4-BE49-F238E27FC236}">
                <a16:creationId xmlns:a16="http://schemas.microsoft.com/office/drawing/2014/main" id="{57C6F4A6-A617-36C2-87E4-AF801D6527A1}"/>
              </a:ext>
            </a:extLst>
          </p:cNvPr>
          <p:cNvSpPr>
            <a:spLocks noGrp="1"/>
          </p:cNvSpPr>
          <p:nvPr/>
        </p:nvSpPr>
        <p:spPr>
          <a:xfrm>
            <a:off x="7172211" y="3400662"/>
            <a:ext cx="342900" cy="342900"/>
          </a:xfrm>
          <a:prstGeom prst="rightArrow">
            <a:avLst/>
          </a:prstGeom>
          <a:solidFill>
            <a:srgbClr val="00B4D8"/>
          </a:solidFill>
          <a:ln>
            <a:noFill/>
          </a:ln>
        </p:spPr>
        <p:txBody>
          <a:bodyPr/>
          <a:lstStyle/>
          <a:p>
            <a:endParaRPr/>
          </a:p>
        </p:txBody>
      </p:sp>
      <p:sp>
        <p:nvSpPr>
          <p:cNvPr id="8" name="Step32">
            <a:extLst>
              <a:ext uri="{FF2B5EF4-FFF2-40B4-BE49-F238E27FC236}">
                <a16:creationId xmlns:a16="http://schemas.microsoft.com/office/drawing/2014/main" id="{43456A90-7428-184A-A5F6-F2A643685E68}"/>
              </a:ext>
            </a:extLst>
          </p:cNvPr>
          <p:cNvSpPr>
            <a:spLocks noGrp="1"/>
          </p:cNvSpPr>
          <p:nvPr/>
        </p:nvSpPr>
        <p:spPr>
          <a:xfrm>
            <a:off x="8193767"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3</a:t>
            </a:r>
          </a:p>
          <a:p>
            <a:pPr algn="ctr"/>
            <a:r>
              <a:rPr lang="en-GB" sz="1300" b="0" dirty="0">
                <a:solidFill>
                  <a:srgbClr val="FFFFFF">
                    <a:alpha val="20000"/>
                  </a:srgbClr>
                </a:solidFill>
                <a:latin typeface="Calibri"/>
              </a:rPr>
              <a:t>Renal / Angiography</a:t>
            </a:r>
          </a:p>
        </p:txBody>
      </p:sp>
      <p:sp>
        <p:nvSpPr>
          <p:cNvPr id="9" name="Arrow52">
            <a:extLst>
              <a:ext uri="{FF2B5EF4-FFF2-40B4-BE49-F238E27FC236}">
                <a16:creationId xmlns:a16="http://schemas.microsoft.com/office/drawing/2014/main" id="{C4B97A9C-405C-6804-4BD3-7FC8A7C25B59}"/>
              </a:ext>
            </a:extLst>
          </p:cNvPr>
          <p:cNvSpPr>
            <a:spLocks noGrp="1"/>
          </p:cNvSpPr>
          <p:nvPr/>
        </p:nvSpPr>
        <p:spPr>
          <a:xfrm>
            <a:off x="10358323" y="3400662"/>
            <a:ext cx="342900" cy="342900"/>
          </a:xfrm>
          <a:prstGeom prst="rightArrow">
            <a:avLst/>
          </a:prstGeom>
          <a:solidFill>
            <a:srgbClr val="00B4D8"/>
          </a:solidFill>
          <a:ln>
            <a:noFill/>
          </a:ln>
        </p:spPr>
        <p:txBody>
          <a:bodyPr/>
          <a:lstStyle/>
          <a:p>
            <a:endParaRPr/>
          </a:p>
        </p:txBody>
      </p:sp>
      <p:sp>
        <p:nvSpPr>
          <p:cNvPr id="10" name="Step33">
            <a:extLst>
              <a:ext uri="{FF2B5EF4-FFF2-40B4-BE49-F238E27FC236}">
                <a16:creationId xmlns:a16="http://schemas.microsoft.com/office/drawing/2014/main" id="{8EB9DD00-90AB-9733-36CA-92B2CBE8A0B0}"/>
              </a:ext>
            </a:extLst>
          </p:cNvPr>
          <p:cNvSpPr>
            <a:spLocks noGrp="1"/>
          </p:cNvSpPr>
          <p:nvPr/>
        </p:nvSpPr>
        <p:spPr>
          <a:xfrm>
            <a:off x="11379879" y="2943462"/>
            <a:ext cx="1485900" cy="1257300"/>
          </a:xfrm>
          <a:prstGeom prst="roundRect">
            <a:avLst>
              <a:gd name="adj" fmla="val 16667"/>
            </a:avLst>
          </a:prstGeom>
          <a:solidFill>
            <a:srgbClr val="0D2B4E">
              <a:alpha val="20000"/>
            </a:srgbClr>
          </a:solidFill>
          <a:ln w="19050">
            <a:solidFill>
              <a:srgbClr val="00B4D8"/>
            </a:solidFill>
          </a:ln>
        </p:spPr>
        <p:txBody>
          <a:bodyPr lIns="91440" rIns="91440" anchor="ctr"/>
          <a:lstStyle/>
          <a:p>
            <a:pPr algn="ctr"/>
            <a:r>
              <a:rPr lang="en-GB" sz="3200" b="1" dirty="0">
                <a:solidFill>
                  <a:srgbClr val="00B4D8">
                    <a:alpha val="20000"/>
                  </a:srgbClr>
                </a:solidFill>
                <a:latin typeface="Calibri"/>
              </a:rPr>
              <a:t>4</a:t>
            </a:r>
          </a:p>
          <a:p>
            <a:pPr algn="ctr"/>
            <a:r>
              <a:rPr lang="en-GB" sz="1300" b="0" dirty="0">
                <a:solidFill>
                  <a:srgbClr val="FFFFFF">
                    <a:alpha val="20000"/>
                  </a:srgbClr>
                </a:solidFill>
                <a:latin typeface="Calibri"/>
              </a:rPr>
              <a:t>Ablation / Delivery</a:t>
            </a:r>
          </a:p>
        </p:txBody>
      </p:sp>
      <p:sp>
        <p:nvSpPr>
          <p:cNvPr id="13" name="Arrow53">
            <a:extLst>
              <a:ext uri="{FF2B5EF4-FFF2-40B4-BE49-F238E27FC236}">
                <a16:creationId xmlns:a16="http://schemas.microsoft.com/office/drawing/2014/main" id="{B052F991-D1BF-0AFF-E7F6-CEE7E7E356C8}"/>
              </a:ext>
            </a:extLst>
          </p:cNvPr>
          <p:cNvSpPr>
            <a:spLocks noGrp="1"/>
          </p:cNvSpPr>
          <p:nvPr/>
        </p:nvSpPr>
        <p:spPr>
          <a:xfrm>
            <a:off x="13544435" y="3400662"/>
            <a:ext cx="342900" cy="342900"/>
          </a:xfrm>
          <a:prstGeom prst="rightArrow">
            <a:avLst/>
          </a:prstGeom>
          <a:solidFill>
            <a:srgbClr val="00B4D8"/>
          </a:solidFill>
          <a:ln>
            <a:noFill/>
          </a:ln>
        </p:spPr>
        <p:txBody>
          <a:bodyPr/>
          <a:lstStyle/>
          <a:p>
            <a:endParaRPr/>
          </a:p>
        </p:txBody>
      </p:sp>
      <p:sp>
        <p:nvSpPr>
          <p:cNvPr id="15" name="Step34">
            <a:extLst>
              <a:ext uri="{FF2B5EF4-FFF2-40B4-BE49-F238E27FC236}">
                <a16:creationId xmlns:a16="http://schemas.microsoft.com/office/drawing/2014/main" id="{D2EEDBF7-08D4-FFCD-9E38-076E5450C6B1}"/>
              </a:ext>
            </a:extLst>
          </p:cNvPr>
          <p:cNvSpPr>
            <a:spLocks noGrp="1"/>
          </p:cNvSpPr>
          <p:nvPr/>
        </p:nvSpPr>
        <p:spPr>
          <a:xfrm>
            <a:off x="14565993" y="2943462"/>
            <a:ext cx="1485900" cy="1257300"/>
          </a:xfrm>
          <a:prstGeom prst="roundRect">
            <a:avLst>
              <a:gd name="adj" fmla="val 16667"/>
            </a:avLst>
          </a:prstGeom>
          <a:solidFill>
            <a:srgbClr val="0D2B4E"/>
          </a:solidFill>
          <a:ln w="19050">
            <a:solidFill>
              <a:srgbClr val="00B4D8"/>
            </a:solidFill>
          </a:ln>
        </p:spPr>
        <p:txBody>
          <a:bodyPr lIns="91440" rIns="91440" anchor="ctr"/>
          <a:lstStyle/>
          <a:p>
            <a:pPr algn="ctr"/>
            <a:r>
              <a:rPr lang="en-GB" sz="3200" b="1" dirty="0">
                <a:solidFill>
                  <a:srgbClr val="00B4D8"/>
                </a:solidFill>
                <a:latin typeface="Calibri"/>
              </a:rPr>
              <a:t>5</a:t>
            </a:r>
          </a:p>
          <a:p>
            <a:pPr algn="ctr"/>
            <a:r>
              <a:rPr lang="en-GB" sz="1300" b="1" dirty="0">
                <a:solidFill>
                  <a:srgbClr val="FFFFFF"/>
                </a:solidFill>
                <a:latin typeface="Calibri"/>
              </a:rPr>
              <a:t>Recovery / &amp; Discharge</a:t>
            </a:r>
          </a:p>
        </p:txBody>
      </p:sp>
      <p:pic>
        <p:nvPicPr>
          <p:cNvPr id="2050" name="Picture 2" descr="Medical ">
            <a:extLst>
              <a:ext uri="{FF2B5EF4-FFF2-40B4-BE49-F238E27FC236}">
                <a16:creationId xmlns:a16="http://schemas.microsoft.com/office/drawing/2014/main" id="{1453DEF0-80BE-B3F0-AD9D-26E3CA1084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2059" y="5842843"/>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Blood ">
            <a:extLst>
              <a:ext uri="{FF2B5EF4-FFF2-40B4-BE49-F238E27FC236}">
                <a16:creationId xmlns:a16="http://schemas.microsoft.com/office/drawing/2014/main" id="{259E62B9-8406-D467-4D4D-A91AF13353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0191" y="5842843"/>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Electrocardiogram ">
            <a:extLst>
              <a:ext uri="{FF2B5EF4-FFF2-40B4-BE49-F238E27FC236}">
                <a16:creationId xmlns:a16="http://schemas.microsoft.com/office/drawing/2014/main" id="{46757BAD-2651-EA95-E2F3-46112C7612F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38323" y="5842843"/>
            <a:ext cx="1440000" cy="14400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Deadline ">
            <a:extLst>
              <a:ext uri="{FF2B5EF4-FFF2-40B4-BE49-F238E27FC236}">
                <a16:creationId xmlns:a16="http://schemas.microsoft.com/office/drawing/2014/main" id="{9A8045D9-1EC5-5E59-4E03-BB42C147844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06455" y="5842843"/>
            <a:ext cx="1440000"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919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3"/>
          <a:stretch>
            <a:fillRect/>
          </a:stretch>
        </p:blipFill>
        <p:spPr>
          <a:xfrm>
            <a:off x="1295400" y="608532"/>
            <a:ext cx="3921662" cy="764135"/>
          </a:xfrm>
          <a:prstGeom prst="rect">
            <a:avLst/>
          </a:prstGeom>
        </p:spPr>
      </p:pic>
      <p:sp>
        <p:nvSpPr>
          <p:cNvPr id="17" name="TextBox 16">
            <a:extLst>
              <a:ext uri="{FF2B5EF4-FFF2-40B4-BE49-F238E27FC236}">
                <a16:creationId xmlns:a16="http://schemas.microsoft.com/office/drawing/2014/main" id="{F3328E68-5AE2-AB55-1C78-61647E2CD819}"/>
              </a:ext>
            </a:extLst>
          </p:cNvPr>
          <p:cNvSpPr txBox="1"/>
          <p:nvPr/>
        </p:nvSpPr>
        <p:spPr>
          <a:xfrm>
            <a:off x="1143000" y="2274829"/>
            <a:ext cx="9376228" cy="523220"/>
          </a:xfrm>
          <a:prstGeom prst="rect">
            <a:avLst/>
          </a:prstGeom>
          <a:noFill/>
        </p:spPr>
        <p:txBody>
          <a:bodyPr wrap="square">
            <a:spAutoFit/>
          </a:bodyPr>
          <a:lstStyle/>
          <a:p>
            <a:r>
              <a:rPr lang="en-GB" sz="2800" b="1" dirty="0">
                <a:solidFill>
                  <a:srgbClr val="FFFFFF"/>
                </a:solidFill>
                <a:latin typeface="Calibri"/>
              </a:rPr>
              <a:t>Key Trials in Renal Denervation</a:t>
            </a:r>
            <a:endParaRPr lang="en-GB" sz="3200" dirty="0"/>
          </a:p>
        </p:txBody>
      </p:sp>
      <p:sp>
        <p:nvSpPr>
          <p:cNvPr id="2" name="Col30">
            <a:extLst>
              <a:ext uri="{FF2B5EF4-FFF2-40B4-BE49-F238E27FC236}">
                <a16:creationId xmlns:a16="http://schemas.microsoft.com/office/drawing/2014/main" id="{478D6AE2-C1DD-71B3-01D0-EE393681B2AF}"/>
              </a:ext>
            </a:extLst>
          </p:cNvPr>
          <p:cNvSpPr>
            <a:spLocks noGrp="1"/>
          </p:cNvSpPr>
          <p:nvPr/>
        </p:nvSpPr>
        <p:spPr>
          <a:xfrm>
            <a:off x="1550435" y="4681932"/>
            <a:ext cx="13107489" cy="5000000"/>
          </a:xfrm>
          <a:prstGeom prst="rect">
            <a:avLst/>
          </a:prstGeom>
          <a:noFill/>
        </p:spPr>
        <p:txBody>
          <a:bodyPr lIns="182880" tIns="91440" rIns="182880" bIns="91440" anchor="t"/>
          <a:lstStyle/>
          <a:p>
            <a:pPr marL="342900" indent="-342900">
              <a:buChar char="•"/>
              <a:defRPr sz="1550"/>
            </a:pPr>
            <a:endParaRPr lang="en-GB" sz="1800" dirty="0">
              <a:solidFill>
                <a:schemeClr val="bg1"/>
              </a:solidFill>
              <a:latin typeface="Calibri"/>
            </a:endParaRPr>
          </a:p>
        </p:txBody>
      </p:sp>
      <p:pic>
        <p:nvPicPr>
          <p:cNvPr id="5" name="Picture 4">
            <a:extLst>
              <a:ext uri="{FF2B5EF4-FFF2-40B4-BE49-F238E27FC236}">
                <a16:creationId xmlns:a16="http://schemas.microsoft.com/office/drawing/2014/main" id="{DA3945AA-2752-A42F-118E-815844485222}"/>
              </a:ext>
            </a:extLst>
          </p:cNvPr>
          <p:cNvPicPr>
            <a:picLocks noChangeAspect="1"/>
          </p:cNvPicPr>
          <p:nvPr/>
        </p:nvPicPr>
        <p:blipFill>
          <a:blip r:embed="rId4"/>
          <a:stretch>
            <a:fillRect/>
          </a:stretch>
        </p:blipFill>
        <p:spPr>
          <a:xfrm>
            <a:off x="660169" y="2867189"/>
            <a:ext cx="7920000" cy="2361159"/>
          </a:xfrm>
          <a:prstGeom prst="rect">
            <a:avLst/>
          </a:prstGeom>
        </p:spPr>
      </p:pic>
      <p:pic>
        <p:nvPicPr>
          <p:cNvPr id="7" name="Picture 6">
            <a:extLst>
              <a:ext uri="{FF2B5EF4-FFF2-40B4-BE49-F238E27FC236}">
                <a16:creationId xmlns:a16="http://schemas.microsoft.com/office/drawing/2014/main" id="{355FB4CC-B3F1-9CAA-ECD8-11728BEC7B80}"/>
              </a:ext>
            </a:extLst>
          </p:cNvPr>
          <p:cNvPicPr>
            <a:picLocks noChangeAspect="1"/>
          </p:cNvPicPr>
          <p:nvPr/>
        </p:nvPicPr>
        <p:blipFill>
          <a:blip r:embed="rId5"/>
          <a:stretch>
            <a:fillRect/>
          </a:stretch>
        </p:blipFill>
        <p:spPr>
          <a:xfrm>
            <a:off x="9180086" y="2867589"/>
            <a:ext cx="7920000" cy="2527413"/>
          </a:xfrm>
          <a:prstGeom prst="rect">
            <a:avLst/>
          </a:prstGeom>
        </p:spPr>
      </p:pic>
      <p:pic>
        <p:nvPicPr>
          <p:cNvPr id="9" name="Picture 8">
            <a:extLst>
              <a:ext uri="{FF2B5EF4-FFF2-40B4-BE49-F238E27FC236}">
                <a16:creationId xmlns:a16="http://schemas.microsoft.com/office/drawing/2014/main" id="{840319CB-8C4B-E7A2-A5F2-2F905568F24A}"/>
              </a:ext>
            </a:extLst>
          </p:cNvPr>
          <p:cNvPicPr>
            <a:picLocks noChangeAspect="1"/>
          </p:cNvPicPr>
          <p:nvPr/>
        </p:nvPicPr>
        <p:blipFill>
          <a:blip r:embed="rId6"/>
          <a:stretch>
            <a:fillRect/>
          </a:stretch>
        </p:blipFill>
        <p:spPr>
          <a:xfrm>
            <a:off x="641034" y="5593037"/>
            <a:ext cx="7920000" cy="3392650"/>
          </a:xfrm>
          <a:prstGeom prst="rect">
            <a:avLst/>
          </a:prstGeom>
        </p:spPr>
      </p:pic>
      <p:pic>
        <p:nvPicPr>
          <p:cNvPr id="11" name="Picture 10">
            <a:extLst>
              <a:ext uri="{FF2B5EF4-FFF2-40B4-BE49-F238E27FC236}">
                <a16:creationId xmlns:a16="http://schemas.microsoft.com/office/drawing/2014/main" id="{A18E320C-4C90-EA8A-9915-C02020FF7C66}"/>
              </a:ext>
            </a:extLst>
          </p:cNvPr>
          <p:cNvPicPr>
            <a:picLocks noChangeAspect="1"/>
          </p:cNvPicPr>
          <p:nvPr/>
        </p:nvPicPr>
        <p:blipFill>
          <a:blip r:embed="rId7"/>
          <a:stretch>
            <a:fillRect/>
          </a:stretch>
        </p:blipFill>
        <p:spPr>
          <a:xfrm>
            <a:off x="9180086" y="6027237"/>
            <a:ext cx="7920000" cy="2595732"/>
          </a:xfrm>
          <a:prstGeom prst="rect">
            <a:avLst/>
          </a:prstGeom>
        </p:spPr>
      </p:pic>
      <p:pic>
        <p:nvPicPr>
          <p:cNvPr id="13" name="Picture 12">
            <a:extLst>
              <a:ext uri="{FF2B5EF4-FFF2-40B4-BE49-F238E27FC236}">
                <a16:creationId xmlns:a16="http://schemas.microsoft.com/office/drawing/2014/main" id="{BCA937A5-A350-9F17-0707-0C61AA0A41D3}"/>
              </a:ext>
            </a:extLst>
          </p:cNvPr>
          <p:cNvPicPr>
            <a:picLocks noChangeAspect="1"/>
          </p:cNvPicPr>
          <p:nvPr/>
        </p:nvPicPr>
        <p:blipFill>
          <a:blip r:embed="rId8"/>
          <a:stretch>
            <a:fillRect/>
          </a:stretch>
        </p:blipFill>
        <p:spPr>
          <a:xfrm>
            <a:off x="4331937" y="4207963"/>
            <a:ext cx="8115300" cy="3638550"/>
          </a:xfrm>
          <a:prstGeom prst="rect">
            <a:avLst/>
          </a:prstGeom>
        </p:spPr>
      </p:pic>
    </p:spTree>
    <p:extLst>
      <p:ext uri="{BB962C8B-B14F-4D97-AF65-F5344CB8AC3E}">
        <p14:creationId xmlns:p14="http://schemas.microsoft.com/office/powerpoint/2010/main" val="2305730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3"/>
          <a:stretch>
            <a:fillRect/>
          </a:stretch>
        </p:blipFill>
        <p:spPr>
          <a:xfrm>
            <a:off x="1295400" y="608532"/>
            <a:ext cx="3921662" cy="764135"/>
          </a:xfrm>
          <a:prstGeom prst="rect">
            <a:avLst/>
          </a:prstGeom>
        </p:spPr>
      </p:pic>
      <p:sp>
        <p:nvSpPr>
          <p:cNvPr id="4" name="Msg0">
            <a:extLst>
              <a:ext uri="{FF2B5EF4-FFF2-40B4-BE49-F238E27FC236}">
                <a16:creationId xmlns:a16="http://schemas.microsoft.com/office/drawing/2014/main" id="{5E157146-42FA-8AA5-48A3-5966DEE0681C}"/>
              </a:ext>
            </a:extLst>
          </p:cNvPr>
          <p:cNvSpPr>
            <a:spLocks noGrp="1"/>
          </p:cNvSpPr>
          <p:nvPr/>
        </p:nvSpPr>
        <p:spPr>
          <a:xfrm>
            <a:off x="3886200" y="2750604"/>
            <a:ext cx="8229600" cy="914400"/>
          </a:xfrm>
          <a:prstGeom prst="rect">
            <a:avLst/>
          </a:prstGeom>
          <a:noFill/>
        </p:spPr>
        <p:txBody>
          <a:bodyPr lIns="91440" rIns="91440" anchor="ctr"/>
          <a:lstStyle/>
          <a:p>
            <a:pPr algn="l"/>
            <a:r>
              <a:rPr lang="en-GB" sz="2800" b="1" dirty="0">
                <a:solidFill>
                  <a:srgbClr val="00B4D8"/>
                </a:solidFill>
                <a:latin typeface="Calibri"/>
              </a:rPr>
              <a:t>RDN is evidence-based  </a:t>
            </a:r>
            <a:r>
              <a:rPr lang="en-GB" sz="2400" b="0" dirty="0">
                <a:solidFill>
                  <a:srgbClr val="FFFFFF"/>
                </a:solidFill>
                <a:latin typeface="Calibri"/>
              </a:rPr>
              <a:t>Modern sham-controlled trials consistently demonstrate safe, sustained BP reductions of up to 20 mmHg</a:t>
            </a:r>
          </a:p>
        </p:txBody>
      </p:sp>
      <p:sp>
        <p:nvSpPr>
          <p:cNvPr id="5" name="Msg1">
            <a:extLst>
              <a:ext uri="{FF2B5EF4-FFF2-40B4-BE49-F238E27FC236}">
                <a16:creationId xmlns:a16="http://schemas.microsoft.com/office/drawing/2014/main" id="{7913732F-DDD5-C12F-5E68-BDBEAC302263}"/>
              </a:ext>
            </a:extLst>
          </p:cNvPr>
          <p:cNvSpPr>
            <a:spLocks noGrp="1"/>
          </p:cNvSpPr>
          <p:nvPr/>
        </p:nvSpPr>
        <p:spPr>
          <a:xfrm>
            <a:off x="3886200" y="4110828"/>
            <a:ext cx="8229600" cy="914400"/>
          </a:xfrm>
          <a:prstGeom prst="rect">
            <a:avLst/>
          </a:prstGeom>
          <a:noFill/>
        </p:spPr>
        <p:txBody>
          <a:bodyPr lIns="91440" rIns="91440" anchor="ctr"/>
          <a:lstStyle/>
          <a:p>
            <a:pPr algn="l"/>
            <a:r>
              <a:rPr lang="en-GB" sz="2800" b="1" dirty="0">
                <a:solidFill>
                  <a:srgbClr val="00B4D8"/>
                </a:solidFill>
                <a:latin typeface="Calibri"/>
              </a:rPr>
              <a:t>Patient selection is key  </a:t>
            </a:r>
            <a:r>
              <a:rPr lang="en-GB" sz="2400" b="0" dirty="0">
                <a:solidFill>
                  <a:srgbClr val="FFFFFF"/>
                </a:solidFill>
                <a:latin typeface="Calibri"/>
              </a:rPr>
              <a:t>Exclude secondary hypertension; confirm anatomy; consider medication adherence before labelling resistant</a:t>
            </a:r>
          </a:p>
        </p:txBody>
      </p:sp>
      <p:sp>
        <p:nvSpPr>
          <p:cNvPr id="6" name="Msg2">
            <a:extLst>
              <a:ext uri="{FF2B5EF4-FFF2-40B4-BE49-F238E27FC236}">
                <a16:creationId xmlns:a16="http://schemas.microsoft.com/office/drawing/2014/main" id="{B54CFB91-53FB-88B0-7195-E57A023F9547}"/>
              </a:ext>
            </a:extLst>
          </p:cNvPr>
          <p:cNvSpPr>
            <a:spLocks noGrp="1"/>
          </p:cNvSpPr>
          <p:nvPr/>
        </p:nvSpPr>
        <p:spPr>
          <a:xfrm>
            <a:off x="3886200" y="5471052"/>
            <a:ext cx="8229600" cy="914400"/>
          </a:xfrm>
          <a:prstGeom prst="rect">
            <a:avLst/>
          </a:prstGeom>
          <a:noFill/>
        </p:spPr>
        <p:txBody>
          <a:bodyPr lIns="91440" rIns="91440" anchor="ctr"/>
          <a:lstStyle/>
          <a:p>
            <a:pPr algn="l"/>
            <a:r>
              <a:rPr lang="en-GB" sz="2800" b="1" dirty="0">
                <a:solidFill>
                  <a:srgbClr val="00B4D8"/>
                </a:solidFill>
                <a:latin typeface="Calibri"/>
              </a:rPr>
              <a:t>The procedure is low-risk  </a:t>
            </a:r>
            <a:r>
              <a:rPr lang="en-GB" sz="2400" b="0" dirty="0">
                <a:solidFill>
                  <a:srgbClr val="FFFFFF"/>
                </a:solidFill>
                <a:latin typeface="Calibri"/>
              </a:rPr>
              <a:t>Complication profile compares favourably with other cardiovascular interventions; spasm and access site issues are the main concerns</a:t>
            </a:r>
          </a:p>
        </p:txBody>
      </p:sp>
      <p:sp>
        <p:nvSpPr>
          <p:cNvPr id="7" name="Msg3">
            <a:extLst>
              <a:ext uri="{FF2B5EF4-FFF2-40B4-BE49-F238E27FC236}">
                <a16:creationId xmlns:a16="http://schemas.microsoft.com/office/drawing/2014/main" id="{956BC7DE-6E98-006E-3124-569BE1E390E5}"/>
              </a:ext>
            </a:extLst>
          </p:cNvPr>
          <p:cNvSpPr>
            <a:spLocks noGrp="1"/>
          </p:cNvSpPr>
          <p:nvPr/>
        </p:nvSpPr>
        <p:spPr>
          <a:xfrm>
            <a:off x="3886200" y="6831276"/>
            <a:ext cx="8229600" cy="914400"/>
          </a:xfrm>
          <a:prstGeom prst="rect">
            <a:avLst/>
          </a:prstGeom>
          <a:noFill/>
        </p:spPr>
        <p:txBody>
          <a:bodyPr lIns="91440" rIns="91440" anchor="ctr"/>
          <a:lstStyle/>
          <a:p>
            <a:pPr algn="l"/>
            <a:r>
              <a:rPr lang="en-GB" sz="2800" b="1" dirty="0">
                <a:solidFill>
                  <a:srgbClr val="00B4D8"/>
                </a:solidFill>
                <a:latin typeface="Calibri"/>
              </a:rPr>
              <a:t>MDT teamwork is essential  </a:t>
            </a:r>
            <a:r>
              <a:rPr lang="en-GB" sz="2400" b="0" dirty="0">
                <a:solidFill>
                  <a:srgbClr val="FFFFFF"/>
                </a:solidFill>
                <a:latin typeface="Calibri"/>
              </a:rPr>
              <a:t>Nurses, radiographers and physiologists each have distinct and critical roles throughout the pathway</a:t>
            </a:r>
          </a:p>
        </p:txBody>
      </p:sp>
      <p:sp>
        <p:nvSpPr>
          <p:cNvPr id="8" name="Msg4">
            <a:extLst>
              <a:ext uri="{FF2B5EF4-FFF2-40B4-BE49-F238E27FC236}">
                <a16:creationId xmlns:a16="http://schemas.microsoft.com/office/drawing/2014/main" id="{A59368CD-5312-E987-1415-CA3DCA467888}"/>
              </a:ext>
            </a:extLst>
          </p:cNvPr>
          <p:cNvSpPr>
            <a:spLocks noGrp="1"/>
          </p:cNvSpPr>
          <p:nvPr/>
        </p:nvSpPr>
        <p:spPr>
          <a:xfrm>
            <a:off x="3886200" y="8191500"/>
            <a:ext cx="8229600" cy="914400"/>
          </a:xfrm>
          <a:prstGeom prst="rect">
            <a:avLst/>
          </a:prstGeom>
          <a:noFill/>
        </p:spPr>
        <p:txBody>
          <a:bodyPr lIns="91440" rIns="91440" anchor="ctr"/>
          <a:lstStyle/>
          <a:p>
            <a:pPr algn="l"/>
            <a:r>
              <a:rPr lang="en-GB" sz="2800" b="1" dirty="0">
                <a:solidFill>
                  <a:srgbClr val="00B4D8"/>
                </a:solidFill>
                <a:latin typeface="Calibri"/>
              </a:rPr>
              <a:t>The field is evolving  </a:t>
            </a:r>
            <a:r>
              <a:rPr lang="en-GB" sz="2400" b="0" dirty="0">
                <a:solidFill>
                  <a:srgbClr val="FFFFFF"/>
                </a:solidFill>
                <a:latin typeface="Calibri"/>
              </a:rPr>
              <a:t>NHS commissioning is anticipated; now is the time for AHPs to build knowledge and shape local pathways</a:t>
            </a:r>
          </a:p>
        </p:txBody>
      </p:sp>
    </p:spTree>
    <p:extLst>
      <p:ext uri="{BB962C8B-B14F-4D97-AF65-F5344CB8AC3E}">
        <p14:creationId xmlns:p14="http://schemas.microsoft.com/office/powerpoint/2010/main" val="3920389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6">
    <p:bg>
      <p:bgPr>
        <a:solidFill>
          <a:srgbClr val="030D27"/>
        </a:solidFill>
        <a:effectLst/>
      </p:bgPr>
    </p:bg>
    <p:spTree>
      <p:nvGrpSpPr>
        <p:cNvPr id="1" name=""/>
        <p:cNvGrpSpPr/>
        <p:nvPr/>
      </p:nvGrpSpPr>
      <p:grpSpPr>
        <a:xfrm>
          <a:off x="0" y="0"/>
          <a:ext cx="0" cy="0"/>
          <a:chOff x="0" y="0"/>
          <a:chExt cx="0" cy="0"/>
        </a:xfrm>
      </p:grpSpPr>
      <p:sp>
        <p:nvSpPr>
          <p:cNvPr id="2" name="Text 0"/>
          <p:cNvSpPr/>
          <p:nvPr/>
        </p:nvSpPr>
        <p:spPr>
          <a:xfrm>
            <a:off x="6323230" y="4202202"/>
            <a:ext cx="5182106" cy="1228725"/>
          </a:xfrm>
          <a:prstGeom prst="rect">
            <a:avLst/>
          </a:prstGeom>
          <a:noFill/>
          <a:ln/>
        </p:spPr>
        <p:txBody>
          <a:bodyPr wrap="square" lIns="25400" tIns="25400" rIns="25400" bIns="25400" rtlCol="0" anchor="t">
            <a:normAutofit lnSpcReduction="10000"/>
          </a:bodyPr>
          <a:lstStyle/>
          <a:p>
            <a:pPr marL="0" indent="0" algn="ctr">
              <a:buNone/>
            </a:pPr>
            <a:r>
              <a:rPr lang="en-US" sz="8100" b="1" kern="0" spc="-81" dirty="0">
                <a:solidFill>
                  <a:srgbClr val="F8F8F8"/>
                </a:solidFill>
                <a:latin typeface="Arial" pitchFamily="34" charset="0"/>
                <a:ea typeface="Arial" pitchFamily="34" charset="-122"/>
                <a:cs typeface="Arial" pitchFamily="34" charset="-120"/>
              </a:rPr>
              <a:t>Thank you</a:t>
            </a:r>
            <a:endParaRPr lang="en-US" sz="8100" dirty="0"/>
          </a:p>
        </p:txBody>
      </p:sp>
      <p:pic>
        <p:nvPicPr>
          <p:cNvPr id="5" name="Image 0" descr="preencoded.png"/>
          <p:cNvPicPr>
            <a:picLocks noChangeAspect="1"/>
          </p:cNvPicPr>
          <p:nvPr/>
        </p:nvPicPr>
        <p:blipFill>
          <a:blip r:embed="rId3"/>
          <a:stretch>
            <a:fillRect/>
          </a:stretch>
        </p:blipFill>
        <p:spPr>
          <a:xfrm>
            <a:off x="6380262" y="5986463"/>
            <a:ext cx="419100" cy="419100"/>
          </a:xfrm>
          <a:prstGeom prst="rect">
            <a:avLst/>
          </a:prstGeom>
        </p:spPr>
      </p:pic>
      <p:sp>
        <p:nvSpPr>
          <p:cNvPr id="6" name="Text 3"/>
          <p:cNvSpPr/>
          <p:nvPr/>
        </p:nvSpPr>
        <p:spPr>
          <a:xfrm>
            <a:off x="6799362" y="6030727"/>
            <a:ext cx="5451411" cy="361950"/>
          </a:xfrm>
          <a:prstGeom prst="rect">
            <a:avLst/>
          </a:prstGeom>
          <a:noFill/>
          <a:ln/>
        </p:spPr>
        <p:txBody>
          <a:bodyPr wrap="square" lIns="25400" tIns="25400" rIns="25400" bIns="25400" rtlCol="0" anchor="t">
            <a:normAutofit lnSpcReduction="10000"/>
          </a:bodyPr>
          <a:lstStyle/>
          <a:p>
            <a:pPr marL="0" indent="0" algn="ctr">
              <a:buNone/>
            </a:pPr>
            <a:r>
              <a:rPr lang="en-US" sz="2250" b="1" dirty="0">
                <a:solidFill>
                  <a:srgbClr val="F8F8F8"/>
                </a:solidFill>
                <a:latin typeface="Arial" pitchFamily="34" charset="0"/>
                <a:ea typeface="Arial" pitchFamily="34" charset="-122"/>
                <a:cs typeface="Arial" pitchFamily="34" charset="-120"/>
              </a:rPr>
              <a:t>Join the conversation using #BCISAHP</a:t>
            </a:r>
            <a:endParaRPr lang="en-US" sz="2250" dirty="0"/>
          </a:p>
        </p:txBody>
      </p:sp>
      <p:pic>
        <p:nvPicPr>
          <p:cNvPr id="8" name="Picture 7">
            <a:extLst>
              <a:ext uri="{FF2B5EF4-FFF2-40B4-BE49-F238E27FC236}">
                <a16:creationId xmlns:a16="http://schemas.microsoft.com/office/drawing/2014/main" id="{7D3AD1D9-2F73-73C6-B73F-7A7A318381EF}"/>
              </a:ext>
            </a:extLst>
          </p:cNvPr>
          <p:cNvPicPr>
            <a:picLocks noChangeAspect="1"/>
          </p:cNvPicPr>
          <p:nvPr/>
        </p:nvPicPr>
        <p:blipFill>
          <a:blip r:embed="rId4"/>
          <a:stretch>
            <a:fillRect/>
          </a:stretch>
        </p:blipFill>
        <p:spPr>
          <a:xfrm>
            <a:off x="5573070" y="2438638"/>
            <a:ext cx="6682427" cy="1302070"/>
          </a:xfrm>
          <a:prstGeom prst="rect">
            <a:avLst/>
          </a:prstGeom>
        </p:spPr>
      </p:pic>
      <p:sp>
        <p:nvSpPr>
          <p:cNvPr id="3" name="Text 3">
            <a:extLst>
              <a:ext uri="{FF2B5EF4-FFF2-40B4-BE49-F238E27FC236}">
                <a16:creationId xmlns:a16="http://schemas.microsoft.com/office/drawing/2014/main" id="{A0C12DDB-4A30-82AA-D4DF-021CDCFE96B0}"/>
              </a:ext>
            </a:extLst>
          </p:cNvPr>
          <p:cNvSpPr/>
          <p:nvPr/>
        </p:nvSpPr>
        <p:spPr>
          <a:xfrm>
            <a:off x="6418294" y="6546293"/>
            <a:ext cx="5451411" cy="361950"/>
          </a:xfrm>
          <a:prstGeom prst="rect">
            <a:avLst/>
          </a:prstGeom>
          <a:noFill/>
          <a:ln/>
        </p:spPr>
        <p:txBody>
          <a:bodyPr wrap="square" lIns="25400" tIns="25400" rIns="25400" bIns="25400" rtlCol="0" anchor="t">
            <a:normAutofit lnSpcReduction="10000"/>
          </a:bodyPr>
          <a:lstStyle/>
          <a:p>
            <a:pPr marL="0" indent="0" algn="ctr">
              <a:buNone/>
            </a:pPr>
            <a:r>
              <a:rPr lang="en-US" sz="2250" b="1" dirty="0">
                <a:solidFill>
                  <a:srgbClr val="F8F8F8"/>
                </a:solidFill>
                <a:latin typeface="Arial" pitchFamily="34" charset="0"/>
                <a:ea typeface="Arial" pitchFamily="34" charset="-122"/>
                <a:cs typeface="Arial" pitchFamily="34" charset="-120"/>
                <a:hlinkClick r:id="rId5"/>
              </a:rPr>
              <a:t>michael.galinato@nhs.net</a:t>
            </a:r>
            <a:r>
              <a:rPr lang="en-US" sz="2250" b="1" dirty="0">
                <a:solidFill>
                  <a:srgbClr val="F8F8F8"/>
                </a:solidFill>
                <a:latin typeface="Arial" pitchFamily="34" charset="0"/>
                <a:ea typeface="Arial" pitchFamily="34" charset="-122"/>
                <a:cs typeface="Arial" pitchFamily="34" charset="-120"/>
              </a:rPr>
              <a:t> </a:t>
            </a:r>
            <a:endParaRPr lang="en-US" sz="22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D0021B"/>
        </a:solidFill>
        <a:effectLst/>
      </p:bgPr>
    </p:bg>
    <p:spTree>
      <p:nvGrpSpPr>
        <p:cNvPr id="1" name=""/>
        <p:cNvGrpSpPr/>
        <p:nvPr/>
      </p:nvGrpSpPr>
      <p:grpSpPr>
        <a:xfrm>
          <a:off x="0" y="0"/>
          <a:ext cx="0" cy="0"/>
          <a:chOff x="0" y="0"/>
          <a:chExt cx="0" cy="0"/>
        </a:xfrm>
      </p:grpSpPr>
      <p:sp>
        <p:nvSpPr>
          <p:cNvPr id="3" name="Text 1"/>
          <p:cNvSpPr/>
          <p:nvPr/>
        </p:nvSpPr>
        <p:spPr>
          <a:xfrm>
            <a:off x="1143000" y="4729907"/>
            <a:ext cx="14668500" cy="988963"/>
          </a:xfrm>
          <a:prstGeom prst="rect">
            <a:avLst/>
          </a:prstGeom>
          <a:noFill/>
          <a:ln/>
        </p:spPr>
        <p:txBody>
          <a:bodyPr wrap="square" lIns="25400" tIns="25400" rIns="25400" bIns="25400" rtlCol="0" anchor="t">
            <a:normAutofit fontScale="92500" lnSpcReduction="20000"/>
          </a:bodyPr>
          <a:lstStyle/>
          <a:p>
            <a:pPr marL="0" indent="0" algn="l">
              <a:lnSpc>
                <a:spcPct val="104000"/>
              </a:lnSpc>
              <a:buNone/>
            </a:pPr>
            <a:r>
              <a:rPr lang="en-GB" sz="7200" b="1" dirty="0">
                <a:solidFill>
                  <a:srgbClr val="FFFFFF"/>
                </a:solidFill>
                <a:latin typeface="Calibri"/>
              </a:rPr>
              <a:t>Why Renal Denervation?</a:t>
            </a:r>
            <a:endParaRPr lang="en-US" sz="7200" dirty="0"/>
          </a:p>
        </p:txBody>
      </p:sp>
      <p:sp>
        <p:nvSpPr>
          <p:cNvPr id="4" name="Shape 2"/>
          <p:cNvSpPr/>
          <p:nvPr/>
        </p:nvSpPr>
        <p:spPr>
          <a:xfrm>
            <a:off x="1143000" y="6061770"/>
            <a:ext cx="1333500" cy="76200"/>
          </a:xfrm>
          <a:prstGeom prst="rect">
            <a:avLst/>
          </a:prstGeom>
          <a:solidFill>
            <a:srgbClr val="FFFFFF"/>
          </a:solidFill>
          <a:ln/>
        </p:spPr>
        <p:txBody>
          <a:bodyPr/>
          <a:lstStyle/>
          <a:p>
            <a:endParaRPr lang="en-GB"/>
          </a:p>
        </p:txBody>
      </p:sp>
      <p:sp>
        <p:nvSpPr>
          <p:cNvPr id="5" name="Text 3"/>
          <p:cNvSpPr/>
          <p:nvPr/>
        </p:nvSpPr>
        <p:spPr>
          <a:xfrm>
            <a:off x="12284720" y="9410700"/>
            <a:ext cx="5346308" cy="304800"/>
          </a:xfrm>
          <a:prstGeom prst="rect">
            <a:avLst/>
          </a:prstGeom>
          <a:noFill/>
          <a:ln/>
        </p:spPr>
        <p:txBody>
          <a:bodyPr wrap="square" lIns="25400" tIns="25400" rIns="25400" bIns="25400" rtlCol="0" anchor="t">
            <a:normAutofit lnSpcReduction="10000"/>
          </a:bodyPr>
          <a:lstStyle/>
          <a:p>
            <a:pPr marL="0" indent="0" algn="l">
              <a:buNone/>
            </a:pPr>
            <a:r>
              <a:rPr lang="en-US" sz="1800" b="1" kern="0" spc="360" dirty="0">
                <a:solidFill>
                  <a:srgbClr val="FFFFFF">
                    <a:alpha val="85000"/>
                  </a:srgbClr>
                </a:solidFill>
                <a:latin typeface="Arial" pitchFamily="34" charset="0"/>
                <a:ea typeface="Arial" pitchFamily="34" charset="-122"/>
                <a:cs typeface="Arial" pitchFamily="34" charset="-120"/>
              </a:rPr>
              <a:t>AHP ANNUAL CONFERENCE 2026</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4" name="TextBox 3">
            <a:extLst>
              <a:ext uri="{FF2B5EF4-FFF2-40B4-BE49-F238E27FC236}">
                <a16:creationId xmlns:a16="http://schemas.microsoft.com/office/drawing/2014/main" id="{FD98D288-57D0-E2EE-8C71-1CF513E7CB3E}"/>
              </a:ext>
            </a:extLst>
          </p:cNvPr>
          <p:cNvSpPr txBox="1"/>
          <p:nvPr/>
        </p:nvSpPr>
        <p:spPr>
          <a:xfrm>
            <a:off x="2129452" y="3062007"/>
            <a:ext cx="11713028" cy="6001643"/>
          </a:xfrm>
          <a:prstGeom prst="rect">
            <a:avLst/>
          </a:prstGeom>
          <a:noFill/>
        </p:spPr>
        <p:txBody>
          <a:bodyPr wrap="square">
            <a:spAutoFit/>
          </a:bodyPr>
          <a:lstStyle/>
          <a:p>
            <a:pPr marL="342900" indent="-342900">
              <a:buChar char="•"/>
              <a:defRPr sz="1900"/>
            </a:pPr>
            <a:r>
              <a:rPr lang="en-GB" sz="3200" dirty="0">
                <a:solidFill>
                  <a:schemeClr val="bg1"/>
                </a:solidFill>
                <a:latin typeface="Calibri"/>
              </a:rPr>
              <a:t>Hypertension affects 30% of UK adults — a major cardiovascular risk factor</a:t>
            </a:r>
          </a:p>
          <a:p>
            <a:pPr marL="342900" indent="-342900">
              <a:buChar char="•"/>
              <a:defRPr sz="1900"/>
            </a:pPr>
            <a:endParaRPr lang="en-GB" sz="3200" dirty="0">
              <a:solidFill>
                <a:schemeClr val="bg1"/>
              </a:solidFill>
              <a:latin typeface="Calibri"/>
            </a:endParaRPr>
          </a:p>
          <a:p>
            <a:pPr marL="342900" indent="-342900">
              <a:buChar char="•"/>
              <a:defRPr sz="1900"/>
            </a:pPr>
            <a:r>
              <a:rPr lang="en-GB" sz="3200" dirty="0">
                <a:solidFill>
                  <a:schemeClr val="bg1"/>
                </a:solidFill>
                <a:latin typeface="Calibri"/>
              </a:rPr>
              <a:t>Resistant hypertension: BP uncontrolled despite 3+ agents including a diuretic</a:t>
            </a:r>
          </a:p>
          <a:p>
            <a:pPr marL="342900" indent="-342900">
              <a:buChar char="•"/>
              <a:defRPr sz="1900"/>
            </a:pPr>
            <a:endParaRPr lang="en-GB" sz="3200" dirty="0">
              <a:solidFill>
                <a:schemeClr val="bg1"/>
              </a:solidFill>
              <a:latin typeface="Calibri"/>
            </a:endParaRPr>
          </a:p>
          <a:p>
            <a:pPr marL="342900" indent="-342900">
              <a:buChar char="•"/>
              <a:defRPr sz="1900"/>
            </a:pPr>
            <a:r>
              <a:rPr lang="en-GB" sz="3200" dirty="0">
                <a:solidFill>
                  <a:schemeClr val="bg1"/>
                </a:solidFill>
                <a:latin typeface="Calibri"/>
              </a:rPr>
              <a:t>Medication non-adherence is common and underdiagnosed</a:t>
            </a:r>
          </a:p>
          <a:p>
            <a:pPr marL="342900" indent="-342900">
              <a:buChar char="•"/>
              <a:defRPr sz="1900"/>
            </a:pPr>
            <a:endParaRPr lang="en-GB" sz="3200" dirty="0">
              <a:solidFill>
                <a:schemeClr val="bg1"/>
              </a:solidFill>
              <a:latin typeface="Calibri"/>
            </a:endParaRPr>
          </a:p>
          <a:p>
            <a:pPr marL="342900" indent="-342900">
              <a:buChar char="•"/>
              <a:defRPr sz="1900"/>
            </a:pPr>
            <a:r>
              <a:rPr lang="en-GB" sz="3200" dirty="0">
                <a:solidFill>
                  <a:schemeClr val="bg1"/>
                </a:solidFill>
                <a:latin typeface="Calibri"/>
              </a:rPr>
              <a:t>RDN reduces sympathetic nervous system overactivity in the kidney</a:t>
            </a:r>
          </a:p>
          <a:p>
            <a:pPr marL="342900" indent="-342900">
              <a:buChar char="•"/>
              <a:defRPr sz="1900"/>
            </a:pPr>
            <a:endParaRPr lang="en-GB" sz="3200" dirty="0">
              <a:solidFill>
                <a:schemeClr val="bg1"/>
              </a:solidFill>
              <a:latin typeface="Calibri"/>
            </a:endParaRPr>
          </a:p>
          <a:p>
            <a:pPr marL="342900" indent="-342900">
              <a:buChar char="•"/>
              <a:defRPr sz="1900"/>
            </a:pPr>
            <a:r>
              <a:rPr lang="en-GB" sz="3200" dirty="0">
                <a:solidFill>
                  <a:schemeClr val="bg1"/>
                </a:solidFill>
                <a:latin typeface="Calibri"/>
              </a:rPr>
              <a:t>Offers a non-pharmacological treatment option with a low complication profile</a:t>
            </a:r>
          </a:p>
        </p:txBody>
      </p:sp>
    </p:spTree>
    <p:extLst>
      <p:ext uri="{BB962C8B-B14F-4D97-AF65-F5344CB8AC3E}">
        <p14:creationId xmlns:p14="http://schemas.microsoft.com/office/powerpoint/2010/main" val="419711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0021B"/>
        </a:solidFill>
        <a:effectLst/>
      </p:bgPr>
    </p:bg>
    <p:spTree>
      <p:nvGrpSpPr>
        <p:cNvPr id="1" name=""/>
        <p:cNvGrpSpPr/>
        <p:nvPr/>
      </p:nvGrpSpPr>
      <p:grpSpPr>
        <a:xfrm>
          <a:off x="0" y="0"/>
          <a:ext cx="0" cy="0"/>
          <a:chOff x="0" y="0"/>
          <a:chExt cx="0" cy="0"/>
        </a:xfrm>
      </p:grpSpPr>
      <p:sp>
        <p:nvSpPr>
          <p:cNvPr id="3" name="Text 1"/>
          <p:cNvSpPr/>
          <p:nvPr/>
        </p:nvSpPr>
        <p:spPr>
          <a:xfrm>
            <a:off x="1143000" y="4729907"/>
            <a:ext cx="14668500" cy="988963"/>
          </a:xfrm>
          <a:prstGeom prst="rect">
            <a:avLst/>
          </a:prstGeom>
          <a:noFill/>
          <a:ln/>
        </p:spPr>
        <p:txBody>
          <a:bodyPr wrap="square" lIns="25400" tIns="25400" rIns="25400" bIns="25400" rtlCol="0" anchor="t">
            <a:normAutofit fontScale="92500" lnSpcReduction="20000"/>
          </a:bodyPr>
          <a:lstStyle/>
          <a:p>
            <a:pPr marL="0" indent="0" algn="l">
              <a:lnSpc>
                <a:spcPct val="104000"/>
              </a:lnSpc>
              <a:buNone/>
            </a:pPr>
            <a:r>
              <a:rPr lang="en-GB" sz="7200" b="1" dirty="0">
                <a:solidFill>
                  <a:srgbClr val="FFFFFF"/>
                </a:solidFill>
                <a:latin typeface="Calibri"/>
              </a:rPr>
              <a:t>Patient Selection</a:t>
            </a:r>
            <a:endParaRPr lang="en-US" sz="7200" dirty="0"/>
          </a:p>
        </p:txBody>
      </p:sp>
      <p:sp>
        <p:nvSpPr>
          <p:cNvPr id="4" name="Shape 2"/>
          <p:cNvSpPr/>
          <p:nvPr/>
        </p:nvSpPr>
        <p:spPr>
          <a:xfrm>
            <a:off x="1143000" y="6061770"/>
            <a:ext cx="1333500" cy="76200"/>
          </a:xfrm>
          <a:prstGeom prst="rect">
            <a:avLst/>
          </a:prstGeom>
          <a:solidFill>
            <a:srgbClr val="FFFFFF"/>
          </a:solidFill>
          <a:ln/>
        </p:spPr>
        <p:txBody>
          <a:bodyPr/>
          <a:lstStyle/>
          <a:p>
            <a:endParaRPr lang="en-GB"/>
          </a:p>
        </p:txBody>
      </p:sp>
      <p:sp>
        <p:nvSpPr>
          <p:cNvPr id="5" name="Text 3"/>
          <p:cNvSpPr/>
          <p:nvPr/>
        </p:nvSpPr>
        <p:spPr>
          <a:xfrm>
            <a:off x="12284720" y="9410700"/>
            <a:ext cx="5346308" cy="304800"/>
          </a:xfrm>
          <a:prstGeom prst="rect">
            <a:avLst/>
          </a:prstGeom>
          <a:noFill/>
          <a:ln/>
        </p:spPr>
        <p:txBody>
          <a:bodyPr wrap="square" lIns="25400" tIns="25400" rIns="25400" bIns="25400" rtlCol="0" anchor="t">
            <a:normAutofit lnSpcReduction="10000"/>
          </a:bodyPr>
          <a:lstStyle/>
          <a:p>
            <a:pPr marL="0" indent="0" algn="l">
              <a:buNone/>
            </a:pPr>
            <a:r>
              <a:rPr lang="en-US" sz="1800" b="1" kern="0" spc="360" dirty="0">
                <a:solidFill>
                  <a:srgbClr val="FFFFFF">
                    <a:alpha val="85000"/>
                  </a:srgbClr>
                </a:solidFill>
                <a:latin typeface="Arial" pitchFamily="34" charset="0"/>
                <a:ea typeface="Arial" pitchFamily="34" charset="-122"/>
                <a:cs typeface="Arial" pitchFamily="34" charset="-120"/>
              </a:rPr>
              <a:t>AHP ANNUAL CONFERENCE 2026</a:t>
            </a:r>
            <a:endParaRPr lang="en-US" sz="1800" dirty="0"/>
          </a:p>
        </p:txBody>
      </p:sp>
    </p:spTree>
    <p:extLst>
      <p:ext uri="{BB962C8B-B14F-4D97-AF65-F5344CB8AC3E}">
        <p14:creationId xmlns:p14="http://schemas.microsoft.com/office/powerpoint/2010/main" val="37357414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4"/>
          <a:stretch>
            <a:fillRect/>
          </a:stretch>
        </p:blipFill>
        <p:spPr>
          <a:xfrm>
            <a:off x="1295400" y="608532"/>
            <a:ext cx="3921662" cy="764135"/>
          </a:xfrm>
          <a:prstGeom prst="rect">
            <a:avLst/>
          </a:prstGeom>
        </p:spPr>
      </p:pic>
      <p:sp>
        <p:nvSpPr>
          <p:cNvPr id="25" name="Col30">
            <a:extLst>
              <a:ext uri="{FF2B5EF4-FFF2-40B4-BE49-F238E27FC236}">
                <a16:creationId xmlns:a16="http://schemas.microsoft.com/office/drawing/2014/main" id="{B770AA4E-970E-801B-254F-360D6431897C}"/>
              </a:ext>
            </a:extLst>
          </p:cNvPr>
          <p:cNvSpPr>
            <a:spLocks noGrp="1"/>
          </p:cNvSpPr>
          <p:nvPr/>
        </p:nvSpPr>
        <p:spPr>
          <a:xfrm>
            <a:off x="1164504" y="2690020"/>
            <a:ext cx="8105115" cy="627912"/>
          </a:xfrm>
          <a:prstGeom prst="rect">
            <a:avLst/>
          </a:prstGeom>
          <a:noFill/>
        </p:spPr>
        <p:txBody>
          <a:bodyPr lIns="182880" tIns="91440" rIns="182880" bIns="91440" anchor="t"/>
          <a:lstStyle/>
          <a:p>
            <a:pPr algn="l">
              <a:buNone/>
            </a:pPr>
            <a:r>
              <a:rPr lang="en-GB" sz="3600" b="1" dirty="0">
                <a:solidFill>
                  <a:schemeClr val="bg1"/>
                </a:solidFill>
                <a:latin typeface="Calibri"/>
              </a:rPr>
              <a:t>Inclusion Criteria</a:t>
            </a:r>
          </a:p>
          <a:p>
            <a:pPr marL="342900" indent="-342900">
              <a:buChar char="•"/>
            </a:pPr>
            <a:endParaRPr lang="en-GB" sz="1600" dirty="0">
              <a:solidFill>
                <a:srgbClr val="1A1A2E"/>
              </a:solidFill>
              <a:latin typeface="Calibri"/>
            </a:endParaRPr>
          </a:p>
          <a:p>
            <a:pPr marL="342900" indent="-342900">
              <a:buChar char="•"/>
            </a:pPr>
            <a:endParaRPr lang="en-GB" sz="1600" dirty="0">
              <a:solidFill>
                <a:srgbClr val="1A1A2E"/>
              </a:solidFill>
              <a:latin typeface="Calibri"/>
            </a:endParaRPr>
          </a:p>
        </p:txBody>
      </p:sp>
      <p:pic>
        <p:nvPicPr>
          <p:cNvPr id="26" name="Picture 25">
            <a:extLst>
              <a:ext uri="{FF2B5EF4-FFF2-40B4-BE49-F238E27FC236}">
                <a16:creationId xmlns:a16="http://schemas.microsoft.com/office/drawing/2014/main" id="{463534A4-E664-7B65-EB99-7E386F4F9363}"/>
              </a:ext>
            </a:extLst>
          </p:cNvPr>
          <p:cNvPicPr>
            <a:picLocks noChangeAspect="1"/>
          </p:cNvPicPr>
          <p:nvPr/>
        </p:nvPicPr>
        <p:blipFill>
          <a:blip r:embed="rId5"/>
          <a:stretch>
            <a:fillRect/>
          </a:stretch>
        </p:blipFill>
        <p:spPr>
          <a:xfrm>
            <a:off x="1978090" y="4396156"/>
            <a:ext cx="1310783" cy="1310783"/>
          </a:xfrm>
          <a:prstGeom prst="rect">
            <a:avLst/>
          </a:prstGeom>
        </p:spPr>
      </p:pic>
      <p:pic>
        <p:nvPicPr>
          <p:cNvPr id="27" name="Picture 26">
            <a:extLst>
              <a:ext uri="{FF2B5EF4-FFF2-40B4-BE49-F238E27FC236}">
                <a16:creationId xmlns:a16="http://schemas.microsoft.com/office/drawing/2014/main" id="{D0335F60-F613-24BC-A3AE-78D287F3F452}"/>
              </a:ext>
            </a:extLst>
          </p:cNvPr>
          <p:cNvPicPr>
            <a:picLocks noChangeAspect="1"/>
          </p:cNvPicPr>
          <p:nvPr/>
        </p:nvPicPr>
        <p:blipFill>
          <a:blip r:embed="rId6"/>
          <a:stretch>
            <a:fillRect/>
          </a:stretch>
        </p:blipFill>
        <p:spPr>
          <a:xfrm>
            <a:off x="5287791" y="4396156"/>
            <a:ext cx="1310783" cy="1310783"/>
          </a:xfrm>
          <a:prstGeom prst="rect">
            <a:avLst/>
          </a:prstGeom>
        </p:spPr>
      </p:pic>
      <p:pic>
        <p:nvPicPr>
          <p:cNvPr id="28" name="Picture 27">
            <a:extLst>
              <a:ext uri="{FF2B5EF4-FFF2-40B4-BE49-F238E27FC236}">
                <a16:creationId xmlns:a16="http://schemas.microsoft.com/office/drawing/2014/main" id="{7F641940-C2E0-4ADC-BF39-C159C654DE6A}"/>
              </a:ext>
            </a:extLst>
          </p:cNvPr>
          <p:cNvPicPr>
            <a:picLocks noChangeAspect="1"/>
          </p:cNvPicPr>
          <p:nvPr/>
        </p:nvPicPr>
        <p:blipFill>
          <a:blip r:embed="rId7"/>
          <a:stretch>
            <a:fillRect/>
          </a:stretch>
        </p:blipFill>
        <p:spPr>
          <a:xfrm>
            <a:off x="8597492" y="4396156"/>
            <a:ext cx="1310783" cy="1310783"/>
          </a:xfrm>
          <a:prstGeom prst="rect">
            <a:avLst/>
          </a:prstGeom>
        </p:spPr>
      </p:pic>
      <p:pic>
        <p:nvPicPr>
          <p:cNvPr id="29" name="Picture 28">
            <a:extLst>
              <a:ext uri="{FF2B5EF4-FFF2-40B4-BE49-F238E27FC236}">
                <a16:creationId xmlns:a16="http://schemas.microsoft.com/office/drawing/2014/main" id="{DD6AC5F4-D7D8-E09D-2B2B-C53ACD1DFF0C}"/>
              </a:ext>
            </a:extLst>
          </p:cNvPr>
          <p:cNvPicPr>
            <a:picLocks noChangeAspect="1"/>
          </p:cNvPicPr>
          <p:nvPr/>
        </p:nvPicPr>
        <p:blipFill>
          <a:blip r:embed="rId8"/>
          <a:stretch>
            <a:fillRect/>
          </a:stretch>
        </p:blipFill>
        <p:spPr>
          <a:xfrm>
            <a:off x="11907193" y="4396156"/>
            <a:ext cx="1310783" cy="1310783"/>
          </a:xfrm>
          <a:prstGeom prst="rect">
            <a:avLst/>
          </a:prstGeom>
        </p:spPr>
      </p:pic>
      <p:pic>
        <p:nvPicPr>
          <p:cNvPr id="30" name="Picture 29">
            <a:extLst>
              <a:ext uri="{FF2B5EF4-FFF2-40B4-BE49-F238E27FC236}">
                <a16:creationId xmlns:a16="http://schemas.microsoft.com/office/drawing/2014/main" id="{AD856C41-A166-8780-72AC-D721901364E8}"/>
              </a:ext>
            </a:extLst>
          </p:cNvPr>
          <p:cNvPicPr>
            <a:picLocks noChangeAspect="1"/>
          </p:cNvPicPr>
          <p:nvPr/>
        </p:nvPicPr>
        <p:blipFill>
          <a:blip r:embed="rId9"/>
          <a:stretch>
            <a:fillRect/>
          </a:stretch>
        </p:blipFill>
        <p:spPr>
          <a:xfrm>
            <a:off x="15216895" y="4396156"/>
            <a:ext cx="1310783" cy="1310783"/>
          </a:xfrm>
          <a:prstGeom prst="rect">
            <a:avLst/>
          </a:prstGeom>
        </p:spPr>
      </p:pic>
      <p:sp>
        <p:nvSpPr>
          <p:cNvPr id="2" name="TextBox 1">
            <a:extLst>
              <a:ext uri="{FF2B5EF4-FFF2-40B4-BE49-F238E27FC236}">
                <a16:creationId xmlns:a16="http://schemas.microsoft.com/office/drawing/2014/main" id="{9D87CE69-5369-6EE7-730E-8F05FD428015}"/>
              </a:ext>
            </a:extLst>
          </p:cNvPr>
          <p:cNvSpPr txBox="1"/>
          <p:nvPr/>
        </p:nvSpPr>
        <p:spPr>
          <a:xfrm>
            <a:off x="1196567" y="6807896"/>
            <a:ext cx="2873828" cy="830997"/>
          </a:xfrm>
          <a:prstGeom prst="rect">
            <a:avLst/>
          </a:prstGeom>
          <a:noFill/>
        </p:spPr>
        <p:txBody>
          <a:bodyPr wrap="square" rtlCol="0">
            <a:spAutoFit/>
          </a:bodyPr>
          <a:lstStyle/>
          <a:p>
            <a:pPr algn="ctr"/>
            <a:r>
              <a:rPr lang="en-GB" sz="2400" b="1" dirty="0">
                <a:solidFill>
                  <a:schemeClr val="bg1"/>
                </a:solidFill>
                <a:latin typeface="Calibri"/>
              </a:rPr>
              <a:t>Resistant hypertension </a:t>
            </a:r>
            <a:endParaRPr lang="en-GB" sz="2400" b="1" dirty="0">
              <a:solidFill>
                <a:schemeClr val="bg1"/>
              </a:solidFill>
            </a:endParaRPr>
          </a:p>
        </p:txBody>
      </p:sp>
      <p:sp>
        <p:nvSpPr>
          <p:cNvPr id="4" name="TextBox 3">
            <a:extLst>
              <a:ext uri="{FF2B5EF4-FFF2-40B4-BE49-F238E27FC236}">
                <a16:creationId xmlns:a16="http://schemas.microsoft.com/office/drawing/2014/main" id="{A993635C-5D06-7947-3558-47A03E7248FD}"/>
              </a:ext>
            </a:extLst>
          </p:cNvPr>
          <p:cNvSpPr txBox="1"/>
          <p:nvPr/>
        </p:nvSpPr>
        <p:spPr>
          <a:xfrm>
            <a:off x="4506268" y="6623230"/>
            <a:ext cx="2873828" cy="1200329"/>
          </a:xfrm>
          <a:prstGeom prst="rect">
            <a:avLst/>
          </a:prstGeom>
          <a:noFill/>
        </p:spPr>
        <p:txBody>
          <a:bodyPr wrap="square" rtlCol="0">
            <a:spAutoFit/>
          </a:bodyPr>
          <a:lstStyle/>
          <a:p>
            <a:pPr algn="ctr"/>
            <a:r>
              <a:rPr lang="en-GB" sz="2400" b="1" dirty="0">
                <a:solidFill>
                  <a:schemeClr val="bg1"/>
                </a:solidFill>
                <a:latin typeface="Calibri"/>
              </a:rPr>
              <a:t>Medication intolerance or non-adherence</a:t>
            </a:r>
          </a:p>
        </p:txBody>
      </p:sp>
      <p:sp>
        <p:nvSpPr>
          <p:cNvPr id="5" name="TextBox 4">
            <a:extLst>
              <a:ext uri="{FF2B5EF4-FFF2-40B4-BE49-F238E27FC236}">
                <a16:creationId xmlns:a16="http://schemas.microsoft.com/office/drawing/2014/main" id="{4C066D7E-9AF8-AE8A-4338-AF8CE37081BF}"/>
              </a:ext>
            </a:extLst>
          </p:cNvPr>
          <p:cNvSpPr txBox="1"/>
          <p:nvPr/>
        </p:nvSpPr>
        <p:spPr>
          <a:xfrm>
            <a:off x="7815969" y="6992562"/>
            <a:ext cx="2873828" cy="461665"/>
          </a:xfrm>
          <a:prstGeom prst="rect">
            <a:avLst/>
          </a:prstGeom>
          <a:noFill/>
        </p:spPr>
        <p:txBody>
          <a:bodyPr wrap="square" rtlCol="0">
            <a:spAutoFit/>
          </a:bodyPr>
          <a:lstStyle/>
          <a:p>
            <a:pPr algn="ctr"/>
            <a:r>
              <a:rPr lang="en-GB" sz="2400" b="1" dirty="0">
                <a:solidFill>
                  <a:schemeClr val="bg1"/>
                </a:solidFill>
                <a:latin typeface="Calibri"/>
              </a:rPr>
              <a:t>Patient preference </a:t>
            </a:r>
            <a:endParaRPr lang="en-GB" sz="2400" b="1" dirty="0">
              <a:solidFill>
                <a:schemeClr val="bg1"/>
              </a:solidFill>
            </a:endParaRPr>
          </a:p>
        </p:txBody>
      </p:sp>
      <p:sp>
        <p:nvSpPr>
          <p:cNvPr id="6" name="TextBox 5">
            <a:extLst>
              <a:ext uri="{FF2B5EF4-FFF2-40B4-BE49-F238E27FC236}">
                <a16:creationId xmlns:a16="http://schemas.microsoft.com/office/drawing/2014/main" id="{4EB2B429-6716-AA75-C8F9-8B2C01DBB4A4}"/>
              </a:ext>
            </a:extLst>
          </p:cNvPr>
          <p:cNvSpPr txBox="1"/>
          <p:nvPr/>
        </p:nvSpPr>
        <p:spPr>
          <a:xfrm>
            <a:off x="11125670" y="6992562"/>
            <a:ext cx="2873828" cy="461665"/>
          </a:xfrm>
          <a:prstGeom prst="rect">
            <a:avLst/>
          </a:prstGeom>
          <a:noFill/>
        </p:spPr>
        <p:txBody>
          <a:bodyPr wrap="square" rtlCol="0">
            <a:spAutoFit/>
          </a:bodyPr>
          <a:lstStyle/>
          <a:p>
            <a:pPr algn="ctr"/>
            <a:r>
              <a:rPr lang="en-GB" sz="2400" b="1" dirty="0">
                <a:solidFill>
                  <a:schemeClr val="bg1"/>
                </a:solidFill>
                <a:latin typeface="Calibri"/>
              </a:rPr>
              <a:t>Earlier intervention  </a:t>
            </a:r>
            <a:endParaRPr lang="en-GB" sz="2400" b="1" dirty="0">
              <a:solidFill>
                <a:schemeClr val="bg1"/>
              </a:solidFill>
            </a:endParaRPr>
          </a:p>
        </p:txBody>
      </p:sp>
      <p:sp>
        <p:nvSpPr>
          <p:cNvPr id="7" name="TextBox 6">
            <a:extLst>
              <a:ext uri="{FF2B5EF4-FFF2-40B4-BE49-F238E27FC236}">
                <a16:creationId xmlns:a16="http://schemas.microsoft.com/office/drawing/2014/main" id="{70C46D29-6F47-F914-D5C5-39275416D22D}"/>
              </a:ext>
            </a:extLst>
          </p:cNvPr>
          <p:cNvSpPr txBox="1"/>
          <p:nvPr/>
        </p:nvSpPr>
        <p:spPr>
          <a:xfrm>
            <a:off x="14435372" y="6807896"/>
            <a:ext cx="2873828" cy="830997"/>
          </a:xfrm>
          <a:prstGeom prst="rect">
            <a:avLst/>
          </a:prstGeom>
          <a:noFill/>
        </p:spPr>
        <p:txBody>
          <a:bodyPr wrap="square" rtlCol="0">
            <a:spAutoFit/>
          </a:bodyPr>
          <a:lstStyle/>
          <a:p>
            <a:pPr algn="ctr"/>
            <a:r>
              <a:rPr lang="en-GB" sz="2400" b="1" dirty="0">
                <a:solidFill>
                  <a:schemeClr val="bg1"/>
                </a:solidFill>
                <a:latin typeface="Calibri"/>
              </a:rPr>
              <a:t>Suitable renal artery anatomy </a:t>
            </a:r>
            <a:endParaRPr lang="en-GB" sz="2400" b="1" dirty="0">
              <a:solidFill>
                <a:schemeClr val="bg1"/>
              </a:solidFill>
            </a:endParaRPr>
          </a:p>
        </p:txBody>
      </p:sp>
    </p:spTree>
    <p:extLst>
      <p:ext uri="{BB962C8B-B14F-4D97-AF65-F5344CB8AC3E}">
        <p14:creationId xmlns:p14="http://schemas.microsoft.com/office/powerpoint/2010/main" val="43280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3"/>
          <a:stretch>
            <a:fillRect/>
          </a:stretch>
        </p:blipFill>
        <p:spPr>
          <a:xfrm>
            <a:off x="1295400" y="608532"/>
            <a:ext cx="3921662" cy="764135"/>
          </a:xfrm>
          <a:prstGeom prst="rect">
            <a:avLst/>
          </a:prstGeom>
        </p:spPr>
      </p:pic>
      <p:sp>
        <p:nvSpPr>
          <p:cNvPr id="4" name="Col31">
            <a:extLst>
              <a:ext uri="{FF2B5EF4-FFF2-40B4-BE49-F238E27FC236}">
                <a16:creationId xmlns:a16="http://schemas.microsoft.com/office/drawing/2014/main" id="{9A05802C-C7A9-D623-D3BD-6989B6BF16B6}"/>
              </a:ext>
            </a:extLst>
          </p:cNvPr>
          <p:cNvSpPr>
            <a:spLocks noGrp="1"/>
          </p:cNvSpPr>
          <p:nvPr/>
        </p:nvSpPr>
        <p:spPr>
          <a:xfrm>
            <a:off x="1435357" y="3130359"/>
            <a:ext cx="14109443" cy="5000000"/>
          </a:xfrm>
          <a:prstGeom prst="rect">
            <a:avLst/>
          </a:prstGeom>
          <a:noFill/>
        </p:spPr>
        <p:txBody>
          <a:bodyPr lIns="182880" tIns="91440" rIns="182880" bIns="91440" anchor="t"/>
          <a:lstStyle/>
          <a:p>
            <a:pPr algn="l">
              <a:buNone/>
            </a:pPr>
            <a:r>
              <a:rPr lang="en-GB" sz="3600" b="1" dirty="0">
                <a:solidFill>
                  <a:srgbClr val="0077A8"/>
                </a:solidFill>
                <a:latin typeface="Calibri"/>
              </a:rPr>
              <a:t>Exclusion Criteria</a:t>
            </a:r>
          </a:p>
          <a:p>
            <a:pPr marL="342900" indent="-342900">
              <a:buChar char="•"/>
            </a:pPr>
            <a:r>
              <a:rPr lang="en-GB" sz="3200" dirty="0">
                <a:solidFill>
                  <a:schemeClr val="bg1"/>
                </a:solidFill>
                <a:latin typeface="Calibri"/>
              </a:rPr>
              <a:t>Secondary hypertension not excluded (renal artery stenosis, phaeochromocytoma, Conn’s)</a:t>
            </a:r>
          </a:p>
          <a:p>
            <a:pPr marL="342900" indent="-342900">
              <a:buChar char="•"/>
            </a:pPr>
            <a:r>
              <a:rPr lang="en-GB" sz="3200" dirty="0">
                <a:solidFill>
                  <a:schemeClr val="bg1"/>
                </a:solidFill>
                <a:latin typeface="Calibri"/>
              </a:rPr>
              <a:t>Renal artery diameter &lt; 3 mm or length &lt; 20 mm</a:t>
            </a:r>
          </a:p>
          <a:p>
            <a:pPr marL="342900" indent="-342900">
              <a:buChar char="•"/>
            </a:pPr>
            <a:r>
              <a:rPr lang="en-GB" sz="3200" dirty="0">
                <a:solidFill>
                  <a:schemeClr val="bg1"/>
                </a:solidFill>
                <a:latin typeface="Calibri"/>
              </a:rPr>
              <a:t>eGFR &lt; 30 mL/min/1.73m²</a:t>
            </a:r>
          </a:p>
          <a:p>
            <a:pPr marL="342900" indent="-342900">
              <a:buChar char="•"/>
            </a:pPr>
            <a:r>
              <a:rPr lang="en-GB" sz="3200" dirty="0">
                <a:solidFill>
                  <a:schemeClr val="bg1"/>
                </a:solidFill>
                <a:latin typeface="Calibri"/>
              </a:rPr>
              <a:t>Renal artery stent or previous denervation</a:t>
            </a:r>
          </a:p>
          <a:p>
            <a:pPr marL="342900" indent="-342900">
              <a:buChar char="•"/>
            </a:pPr>
            <a:r>
              <a:rPr lang="en-GB" sz="3200" dirty="0">
                <a:solidFill>
                  <a:schemeClr val="bg1"/>
                </a:solidFill>
                <a:latin typeface="Calibri"/>
              </a:rPr>
              <a:t>Pregnancy or planned pregnancy</a:t>
            </a:r>
          </a:p>
        </p:txBody>
      </p:sp>
    </p:spTree>
    <p:extLst>
      <p:ext uri="{BB962C8B-B14F-4D97-AF65-F5344CB8AC3E}">
        <p14:creationId xmlns:p14="http://schemas.microsoft.com/office/powerpoint/2010/main" val="3686005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0021B"/>
        </a:solidFill>
        <a:effectLst/>
      </p:bgPr>
    </p:bg>
    <p:spTree>
      <p:nvGrpSpPr>
        <p:cNvPr id="1" name=""/>
        <p:cNvGrpSpPr/>
        <p:nvPr/>
      </p:nvGrpSpPr>
      <p:grpSpPr>
        <a:xfrm>
          <a:off x="0" y="0"/>
          <a:ext cx="0" cy="0"/>
          <a:chOff x="0" y="0"/>
          <a:chExt cx="0" cy="0"/>
        </a:xfrm>
      </p:grpSpPr>
      <p:sp>
        <p:nvSpPr>
          <p:cNvPr id="3" name="Text 1"/>
          <p:cNvSpPr/>
          <p:nvPr/>
        </p:nvSpPr>
        <p:spPr>
          <a:xfrm>
            <a:off x="1143000" y="4729907"/>
            <a:ext cx="14668500" cy="988963"/>
          </a:xfrm>
          <a:prstGeom prst="rect">
            <a:avLst/>
          </a:prstGeom>
          <a:noFill/>
          <a:ln/>
        </p:spPr>
        <p:txBody>
          <a:bodyPr wrap="square" lIns="25400" tIns="25400" rIns="25400" bIns="25400" rtlCol="0" anchor="t">
            <a:normAutofit fontScale="92500" lnSpcReduction="20000"/>
          </a:bodyPr>
          <a:lstStyle/>
          <a:p>
            <a:pPr marL="0" indent="0" algn="l">
              <a:lnSpc>
                <a:spcPct val="104000"/>
              </a:lnSpc>
              <a:buNone/>
            </a:pPr>
            <a:r>
              <a:rPr lang="en-GB" sz="7200" b="1" dirty="0">
                <a:solidFill>
                  <a:srgbClr val="FFFFFF"/>
                </a:solidFill>
                <a:latin typeface="Calibri"/>
              </a:rPr>
              <a:t>Renal Anatomy &amp; X-ray Views</a:t>
            </a:r>
            <a:endParaRPr lang="en-US" sz="7200" dirty="0"/>
          </a:p>
        </p:txBody>
      </p:sp>
      <p:sp>
        <p:nvSpPr>
          <p:cNvPr id="4" name="Shape 2"/>
          <p:cNvSpPr/>
          <p:nvPr/>
        </p:nvSpPr>
        <p:spPr>
          <a:xfrm>
            <a:off x="1143000" y="6061770"/>
            <a:ext cx="1333500" cy="76200"/>
          </a:xfrm>
          <a:prstGeom prst="rect">
            <a:avLst/>
          </a:prstGeom>
          <a:solidFill>
            <a:srgbClr val="FFFFFF"/>
          </a:solidFill>
          <a:ln/>
        </p:spPr>
        <p:txBody>
          <a:bodyPr/>
          <a:lstStyle/>
          <a:p>
            <a:endParaRPr lang="en-GB"/>
          </a:p>
        </p:txBody>
      </p:sp>
      <p:sp>
        <p:nvSpPr>
          <p:cNvPr id="5" name="Text 3"/>
          <p:cNvSpPr/>
          <p:nvPr/>
        </p:nvSpPr>
        <p:spPr>
          <a:xfrm>
            <a:off x="12284720" y="9410700"/>
            <a:ext cx="5346308" cy="304800"/>
          </a:xfrm>
          <a:prstGeom prst="rect">
            <a:avLst/>
          </a:prstGeom>
          <a:noFill/>
          <a:ln/>
        </p:spPr>
        <p:txBody>
          <a:bodyPr wrap="square" lIns="25400" tIns="25400" rIns="25400" bIns="25400" rtlCol="0" anchor="t">
            <a:normAutofit lnSpcReduction="10000"/>
          </a:bodyPr>
          <a:lstStyle/>
          <a:p>
            <a:pPr marL="0" indent="0" algn="l">
              <a:buNone/>
            </a:pPr>
            <a:r>
              <a:rPr lang="en-US" sz="1800" b="1" kern="0" spc="360" dirty="0">
                <a:solidFill>
                  <a:srgbClr val="FFFFFF">
                    <a:alpha val="85000"/>
                  </a:srgbClr>
                </a:solidFill>
                <a:latin typeface="Arial" pitchFamily="34" charset="0"/>
                <a:ea typeface="Arial" pitchFamily="34" charset="-122"/>
                <a:cs typeface="Arial" pitchFamily="34" charset="-120"/>
              </a:rPr>
              <a:t>AHP ANNUAL CONFERENCE 2026</a:t>
            </a:r>
            <a:endParaRPr lang="en-US" sz="1800" dirty="0"/>
          </a:p>
        </p:txBody>
      </p:sp>
    </p:spTree>
    <p:extLst>
      <p:ext uri="{BB962C8B-B14F-4D97-AF65-F5344CB8AC3E}">
        <p14:creationId xmlns:p14="http://schemas.microsoft.com/office/powerpoint/2010/main" val="2733893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30D27"/>
        </a:solidFill>
        <a:effectLst/>
      </p:bgPr>
    </p:bg>
    <p:spTree>
      <p:nvGrpSpPr>
        <p:cNvPr id="1" name="">
          <a:extLst>
            <a:ext uri="{FF2B5EF4-FFF2-40B4-BE49-F238E27FC236}">
              <a16:creationId xmlns:a16="http://schemas.microsoft.com/office/drawing/2014/main" id="{B68B37D6-A95F-7F4A-018E-8FE1BCB0A27E}"/>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D809CB08-5CF0-710D-A912-D6BE918955A0}"/>
              </a:ext>
            </a:extLst>
          </p:cNvPr>
          <p:cNvSpPr/>
          <p:nvPr/>
        </p:nvSpPr>
        <p:spPr>
          <a:xfrm>
            <a:off x="1143000" y="1638300"/>
            <a:ext cx="17602200" cy="209550"/>
          </a:xfrm>
          <a:prstGeom prst="rect">
            <a:avLst/>
          </a:prstGeom>
          <a:noFill/>
          <a:ln/>
        </p:spPr>
        <p:txBody>
          <a:bodyPr wrap="square" lIns="25400" tIns="25400" rIns="25400" bIns="25400" rtlCol="0" anchor="t">
            <a:normAutofit fontScale="92500" lnSpcReduction="10000"/>
          </a:bodyPr>
          <a:lstStyle/>
          <a:p>
            <a:pPr marL="0" indent="0" algn="l">
              <a:buNone/>
            </a:pPr>
            <a:r>
              <a:rPr lang="en-US" sz="1200" b="1" kern="0" spc="264" dirty="0">
                <a:solidFill>
                  <a:srgbClr val="F8F8F8"/>
                </a:solidFill>
                <a:latin typeface="Arial" pitchFamily="34" charset="0"/>
                <a:ea typeface="Arial" pitchFamily="34" charset="-122"/>
                <a:cs typeface="Arial" pitchFamily="34" charset="-120"/>
              </a:rPr>
              <a:t>BRITISH CARDIOVASCULAR INTERVENTION SOCIETY</a:t>
            </a:r>
            <a:endParaRPr lang="en-US" sz="1200" dirty="0"/>
          </a:p>
        </p:txBody>
      </p:sp>
      <p:pic>
        <p:nvPicPr>
          <p:cNvPr id="11" name="Image 1" descr="preencoded.png">
            <a:extLst>
              <a:ext uri="{FF2B5EF4-FFF2-40B4-BE49-F238E27FC236}">
                <a16:creationId xmlns:a16="http://schemas.microsoft.com/office/drawing/2014/main" id="{73121C0C-4D6E-FCE1-E9E3-F3E02717A026}"/>
              </a:ext>
            </a:extLst>
          </p:cNvPr>
          <p:cNvPicPr>
            <a:picLocks noChangeAspect="1"/>
          </p:cNvPicPr>
          <p:nvPr/>
        </p:nvPicPr>
        <p:blipFill>
          <a:blip r:embed="rId3"/>
          <a:stretch>
            <a:fillRect/>
          </a:stretch>
        </p:blipFill>
        <p:spPr>
          <a:xfrm>
            <a:off x="12904143" y="9334500"/>
            <a:ext cx="381000" cy="381000"/>
          </a:xfrm>
          <a:prstGeom prst="rect">
            <a:avLst/>
          </a:prstGeom>
        </p:spPr>
      </p:pic>
      <p:sp>
        <p:nvSpPr>
          <p:cNvPr id="12" name="Text 8">
            <a:extLst>
              <a:ext uri="{FF2B5EF4-FFF2-40B4-BE49-F238E27FC236}">
                <a16:creationId xmlns:a16="http://schemas.microsoft.com/office/drawing/2014/main" id="{6EFCDD25-1988-3FF7-F4BE-D1A57390851A}"/>
              </a:ext>
            </a:extLst>
          </p:cNvPr>
          <p:cNvSpPr/>
          <p:nvPr/>
        </p:nvSpPr>
        <p:spPr>
          <a:xfrm>
            <a:off x="13418493" y="9382125"/>
            <a:ext cx="4266798" cy="323850"/>
          </a:xfrm>
          <a:prstGeom prst="rect">
            <a:avLst/>
          </a:prstGeom>
          <a:noFill/>
          <a:ln/>
        </p:spPr>
        <p:txBody>
          <a:bodyPr wrap="square" lIns="25400" tIns="25400" rIns="25400" bIns="25400" rtlCol="0" anchor="t">
            <a:normAutofit lnSpcReduction="10000"/>
          </a:bodyPr>
          <a:lstStyle/>
          <a:p>
            <a:pPr marL="0" indent="0" algn="l">
              <a:buNone/>
            </a:pPr>
            <a:r>
              <a:rPr lang="en-US" sz="1800" dirty="0">
                <a:solidFill>
                  <a:srgbClr val="F8F8F8"/>
                </a:solidFill>
                <a:latin typeface="Arial" pitchFamily="34" charset="0"/>
                <a:ea typeface="Arial" pitchFamily="34" charset="-122"/>
                <a:cs typeface="Arial" pitchFamily="34" charset="-120"/>
              </a:rPr>
              <a:t>Join the conversation using </a:t>
            </a:r>
            <a:r>
              <a:rPr lang="en-US" sz="1800" b="1" dirty="0">
                <a:solidFill>
                  <a:srgbClr val="F8F8F8"/>
                </a:solidFill>
                <a:latin typeface="Arial" pitchFamily="34" charset="0"/>
                <a:ea typeface="Arial" pitchFamily="34" charset="-122"/>
                <a:cs typeface="Arial" pitchFamily="34" charset="-120"/>
              </a:rPr>
              <a:t>#BCISAHP</a:t>
            </a:r>
            <a:endParaRPr lang="en-US" sz="1800" dirty="0"/>
          </a:p>
        </p:txBody>
      </p:sp>
      <p:pic>
        <p:nvPicPr>
          <p:cNvPr id="14" name="Picture 13">
            <a:extLst>
              <a:ext uri="{FF2B5EF4-FFF2-40B4-BE49-F238E27FC236}">
                <a16:creationId xmlns:a16="http://schemas.microsoft.com/office/drawing/2014/main" id="{185DDAFF-2795-48B7-4A41-61652ABEF230}"/>
              </a:ext>
            </a:extLst>
          </p:cNvPr>
          <p:cNvPicPr>
            <a:picLocks noChangeAspect="1"/>
          </p:cNvPicPr>
          <p:nvPr/>
        </p:nvPicPr>
        <p:blipFill>
          <a:blip r:embed="rId4"/>
          <a:stretch>
            <a:fillRect/>
          </a:stretch>
        </p:blipFill>
        <p:spPr>
          <a:xfrm>
            <a:off x="1295400" y="608532"/>
            <a:ext cx="3921662" cy="764135"/>
          </a:xfrm>
          <a:prstGeom prst="rect">
            <a:avLst/>
          </a:prstGeom>
        </p:spPr>
      </p:pic>
      <p:pic>
        <p:nvPicPr>
          <p:cNvPr id="5" name="Picture 4">
            <a:extLst>
              <a:ext uri="{FF2B5EF4-FFF2-40B4-BE49-F238E27FC236}">
                <a16:creationId xmlns:a16="http://schemas.microsoft.com/office/drawing/2014/main" id="{775EF180-A17D-298A-CF30-5CDCD635D5AC}"/>
              </a:ext>
            </a:extLst>
          </p:cNvPr>
          <p:cNvPicPr>
            <a:picLocks noChangeAspect="1"/>
          </p:cNvPicPr>
          <p:nvPr/>
        </p:nvPicPr>
        <p:blipFill>
          <a:blip r:embed="rId5"/>
          <a:stretch>
            <a:fillRect/>
          </a:stretch>
        </p:blipFill>
        <p:spPr>
          <a:xfrm>
            <a:off x="2916528" y="3007955"/>
            <a:ext cx="3181350" cy="4457700"/>
          </a:xfrm>
          <a:prstGeom prst="rect">
            <a:avLst/>
          </a:prstGeom>
        </p:spPr>
      </p:pic>
      <p:pic>
        <p:nvPicPr>
          <p:cNvPr id="7" name="Picture 6">
            <a:extLst>
              <a:ext uri="{FF2B5EF4-FFF2-40B4-BE49-F238E27FC236}">
                <a16:creationId xmlns:a16="http://schemas.microsoft.com/office/drawing/2014/main" id="{F1C551BC-F95A-004C-EDBC-47B16E8E89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3450" y="3377866"/>
            <a:ext cx="4006645" cy="3717878"/>
          </a:xfrm>
          <a:prstGeom prst="rect">
            <a:avLst/>
          </a:prstGeom>
        </p:spPr>
      </p:pic>
      <p:pic>
        <p:nvPicPr>
          <p:cNvPr id="8" name="Picture 7" descr="A close-up of a plant&#10;&#10;Description automatically generated with medium confidence">
            <a:extLst>
              <a:ext uri="{FF2B5EF4-FFF2-40B4-BE49-F238E27FC236}">
                <a16:creationId xmlns:a16="http://schemas.microsoft.com/office/drawing/2014/main" id="{FA23AC8B-DF55-1BB6-34C4-7E50B0BAC1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70095" y="3377866"/>
            <a:ext cx="3984874" cy="3721608"/>
          </a:xfrm>
          <a:prstGeom prst="rect">
            <a:avLst/>
          </a:prstGeom>
        </p:spPr>
      </p:pic>
    </p:spTree>
    <p:extLst>
      <p:ext uri="{BB962C8B-B14F-4D97-AF65-F5344CB8AC3E}">
        <p14:creationId xmlns:p14="http://schemas.microsoft.com/office/powerpoint/2010/main" val="15732604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79015b2-4150-4105-a800-b64c0c97dbd1">
      <Terms xmlns="http://schemas.microsoft.com/office/infopath/2007/PartnerControls"/>
    </lcf76f155ced4ddcb4097134ff3c332f>
    <TaxCatchAll xmlns="b067475b-5d88-43a2-bd85-459932a305f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51094B6CC6EB64F8B5CE1AEDA71A534" ma:contentTypeVersion="13" ma:contentTypeDescription="Create a new document." ma:contentTypeScope="" ma:versionID="57713b2b3aa747f3da3f077be9bcea11">
  <xsd:schema xmlns:xsd="http://www.w3.org/2001/XMLSchema" xmlns:xs="http://www.w3.org/2001/XMLSchema" xmlns:p="http://schemas.microsoft.com/office/2006/metadata/properties" xmlns:ns2="679015b2-4150-4105-a800-b64c0c97dbd1" xmlns:ns3="b067475b-5d88-43a2-bd85-459932a305fd" targetNamespace="http://schemas.microsoft.com/office/2006/metadata/properties" ma:root="true" ma:fieldsID="1959c6be763e68d889d418c8d51fcc9b" ns2:_="" ns3:_="">
    <xsd:import namespace="679015b2-4150-4105-a800-b64c0c97dbd1"/>
    <xsd:import namespace="b067475b-5d88-43a2-bd85-459932a305f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9015b2-4150-4105-a800-b64c0c97db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7ab9dd3f-a18a-4d9b-9ebc-38943c9fdaf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067475b-5d88-43a2-bd85-459932a305f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52b2fd7-e512-43c4-b434-f74bb7d10efd}" ma:internalName="TaxCatchAll" ma:showField="CatchAllData" ma:web="b067475b-5d88-43a2-bd85-459932a305f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3C83FE-16E7-40A2-A470-7D48BBAE2AB0}">
  <ds:schemaRefs>
    <ds:schemaRef ds:uri="http://schemas.microsoft.com/office/2006/metadata/properties"/>
    <ds:schemaRef ds:uri="http://schemas.microsoft.com/office/infopath/2007/PartnerControls"/>
    <ds:schemaRef ds:uri="679015b2-4150-4105-a800-b64c0c97dbd1"/>
    <ds:schemaRef ds:uri="b067475b-5d88-43a2-bd85-459932a305fd"/>
  </ds:schemaRefs>
</ds:datastoreItem>
</file>

<file path=customXml/itemProps2.xml><?xml version="1.0" encoding="utf-8"?>
<ds:datastoreItem xmlns:ds="http://schemas.openxmlformats.org/officeDocument/2006/customXml" ds:itemID="{7F5F6BD8-F68B-46DC-988D-7BF6FEB1EFF4}">
  <ds:schemaRefs>
    <ds:schemaRef ds:uri="http://schemas.microsoft.com/sharepoint/v3/contenttype/forms"/>
  </ds:schemaRefs>
</ds:datastoreItem>
</file>

<file path=customXml/itemProps3.xml><?xml version="1.0" encoding="utf-8"?>
<ds:datastoreItem xmlns:ds="http://schemas.openxmlformats.org/officeDocument/2006/customXml" ds:itemID="{0D2EAA7E-B4F9-4F3F-B180-78B5A2E5614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9015b2-4150-4105-a800-b64c0c97dbd1"/>
    <ds:schemaRef ds:uri="b067475b-5d88-43a2-bd85-459932a305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2521</TotalTime>
  <Words>2107</Words>
  <Application>Microsoft Office PowerPoint</Application>
  <PresentationFormat>Custom</PresentationFormat>
  <Paragraphs>279</Paragraphs>
  <Slides>23</Slides>
  <Notes>23</Notes>
  <HiddenSlides>0</HiddenSlides>
  <MMClips>5</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Sian Rudkin</cp:lastModifiedBy>
  <cp:revision>17</cp:revision>
  <dcterms:created xsi:type="dcterms:W3CDTF">2026-06-18T11:37:42Z</dcterms:created>
  <dcterms:modified xsi:type="dcterms:W3CDTF">2026-08-04T13:03:29Z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0x010100D51094B6CC6EB64F8B5CE1AEDA71A534</vt:lpwstr>
  </property>
  <property fmtid="{D5CDD505-2E9C-101B-9397-08002B2CF9AE}" pid="3" name="MediaServiceImageTags">
    <vt:lpwstr/>
  </property>
</Properties>
</file>