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modernComment_100_0.xml" ContentType="application/vnd.ms-powerpoint.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modernComment_115_0.xml" ContentType="application/vnd.ms-powerpoint.comments+xml"/>
  <Override PartName="/ppt/notesSlides/notesSlide5.xml" ContentType="application/vnd.openxmlformats-officedocument.presentationml.notesSlide+xml"/>
  <Override PartName="/ppt/comments/modernComment_116_0.xml" ContentType="application/vnd.ms-powerpoint.comments+xml"/>
  <Override PartName="/ppt/notesSlides/notesSlide6.xml" ContentType="application/vnd.openxmlformats-officedocument.presentationml.notesSlide+xml"/>
  <Override PartName="/ppt/comments/modernComment_103_0.xml" ContentType="application/vnd.ms-powerpoint.comments+xml"/>
  <Override PartName="/ppt/notesSlides/notesSlide7.xml" ContentType="application/vnd.openxmlformats-officedocument.presentationml.notesSlide+xml"/>
  <Override PartName="/ppt/comments/modernComment_104_0.xml" ContentType="application/vnd.ms-powerpoint.comments+xml"/>
  <Override PartName="/ppt/notesSlides/notesSlide8.xml" ContentType="application/vnd.openxmlformats-officedocument.presentationml.notesSlide+xml"/>
  <Override PartName="/ppt/comments/modernComment_117_0.xml" ContentType="application/vnd.ms-powerpoint.comments+xml"/>
  <Override PartName="/ppt/notesSlides/notesSlide9.xml" ContentType="application/vnd.openxmlformats-officedocument.presentationml.notesSlide+xml"/>
  <Override PartName="/ppt/comments/modernComment_106_0.xml" ContentType="application/vnd.ms-powerpoint.comments+xml"/>
  <Override PartName="/ppt/notesSlides/notesSlide10.xml" ContentType="application/vnd.openxmlformats-officedocument.presentationml.notesSlide+xml"/>
  <Override PartName="/ppt/comments/modernComment_107_0.xml" ContentType="application/vnd.ms-powerpoint.comments+xml"/>
  <Override PartName="/ppt/notesSlides/notesSlide11.xml" ContentType="application/vnd.openxmlformats-officedocument.presentationml.notesSlide+xml"/>
  <Override PartName="/ppt/comments/modernComment_11E_0.xml" ContentType="application/vnd.ms-powerpoint.comments+xml"/>
  <Override PartName="/ppt/notesSlides/notesSlide12.xml" ContentType="application/vnd.openxmlformats-officedocument.presentationml.notesSlide+xml"/>
  <Override PartName="/ppt/comments/modernComment_119_0.xml" ContentType="application/vnd.ms-powerpoint.comments+xml"/>
  <Override PartName="/ppt/notesSlides/notesSlide13.xml" ContentType="application/vnd.openxmlformats-officedocument.presentationml.notesSlide+xml"/>
  <Override PartName="/ppt/comments/modernComment_125_708FBC21.xml" ContentType="application/vnd.ms-powerpoint.comments+xml"/>
  <Override PartName="/ppt/notesSlides/notesSlide14.xml" ContentType="application/vnd.openxmlformats-officedocument.presentationml.notesSlide+xml"/>
  <Override PartName="/ppt/comments/modernComment_126_F2D444F2.xml" ContentType="application/vnd.ms-powerpoint.comments+xml"/>
  <Override PartName="/ppt/notesSlides/notesSlide15.xml" ContentType="application/vnd.openxmlformats-officedocument.presentationml.notesSlide+xml"/>
  <Override PartName="/ppt/comments/modernComment_11D_0.xml" ContentType="application/vnd.ms-powerpoint.comments+xml"/>
  <Override PartName="/ppt/notesSlides/notesSlide16.xml" ContentType="application/vnd.openxmlformats-officedocument.presentationml.notesSlide+xml"/>
  <Override PartName="/ppt/comments/modernComment_11F_0.xml" ContentType="application/vnd.ms-powerpoint.comments+xml"/>
  <Override PartName="/ppt/notesSlides/notesSlide17.xml" ContentType="application/vnd.openxmlformats-officedocument.presentationml.notesSlide+xml"/>
  <Override PartName="/ppt/comments/modernComment_124_58472ED2.xml" ContentType="application/vnd.ms-powerpoint.comments+xml"/>
  <Override PartName="/ppt/notesSlides/notesSlide18.xml" ContentType="application/vnd.openxmlformats-officedocument.presentationml.notesSlide+xml"/>
  <Override PartName="/ppt/comments/modernComment_108_9706A8B0.xml" ContentType="application/vnd.ms-powerpoint.comment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3"/>
  </p:notesMasterIdLst>
  <p:sldIdLst>
    <p:sldId id="256" r:id="rId5"/>
    <p:sldId id="257" r:id="rId6"/>
    <p:sldId id="258" r:id="rId7"/>
    <p:sldId id="277" r:id="rId8"/>
    <p:sldId id="278" r:id="rId9"/>
    <p:sldId id="259" r:id="rId10"/>
    <p:sldId id="260" r:id="rId11"/>
    <p:sldId id="279" r:id="rId12"/>
    <p:sldId id="262" r:id="rId13"/>
    <p:sldId id="263" r:id="rId14"/>
    <p:sldId id="286" r:id="rId15"/>
    <p:sldId id="281" r:id="rId16"/>
    <p:sldId id="293" r:id="rId17"/>
    <p:sldId id="294" r:id="rId18"/>
    <p:sldId id="285" r:id="rId19"/>
    <p:sldId id="287" r:id="rId20"/>
    <p:sldId id="292" r:id="rId21"/>
    <p:sldId id="264" r:id="rId22"/>
  </p:sld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10E4DAB-A1DA-5807-F415-EFAD05B4933D}" name="PARZA, Henry (TORBAY AND SOUTH DEVON NHS FOUNDATION TRUST)" initials="HP" userId="S::henry.parza@nhs.net::7b509082-e430-4a08-8aae-05bf0794157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872" autoAdjust="0"/>
    <p:restoredTop sz="94610"/>
  </p:normalViewPr>
  <p:slideViewPr>
    <p:cSldViewPr snapToGrid="0" snapToObjects="1">
      <p:cViewPr varScale="1">
        <p:scale>
          <a:sx n="74" d="100"/>
          <a:sy n="74" d="100"/>
        </p:scale>
        <p:origin x="696" y="84"/>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comments/modernComment_11D_0.xml><?xml version="1.0" encoding="utf-8"?>
<p188:cmLst xmlns:a="http://schemas.openxmlformats.org/drawingml/2006/main" xmlns:r="http://schemas.openxmlformats.org/officeDocument/2006/relationships" xmlns:p188="http://schemas.microsoft.com/office/powerpoint/2018/8/main">
  <p188:cm id="{1B2C5482-91DD-40A9-9751-DE2DB21A7624}" authorId="{110E4DAB-A1DA-5807-F415-EFAD05B4933D}" created="2026-06-21T17:07:34.789">
    <pc:sldMkLst xmlns:pc="http://schemas.microsoft.com/office/powerpoint/2013/main/command">
      <pc:docMk/>
      <pc:sldMk cId="0" sldId="268"/>
    </pc:sldMkLst>
    <p188:txBody>
      <a:bodyPr/>
      <a:lstStyle/>
      <a:p>
        <a:r>
          <a:rPr lang="en-GB"/>
          <a:t>STAFF RETENTION- advanced skills preserved highly trained staff, reducing burnout and costly turnover 
WORKFORCE FLEXIBILITY- Guarantees
SERVICE RESILIENCE - 
ALSO Guarantees stable, highly-skilled cover including 24/7 emergency cover.
SAFER STAFFING - Maintains high clinical standards and patient safety through consistent, experienced nursing teams.
</a:t>
        </a:r>
      </a:p>
    </p188:txBody>
  </p188:cm>
</p188:cmLst>
</file>

<file path=ppt/comments/modernComment_11E_0.xml><?xml version="1.0" encoding="utf-8"?>
<p188:cmLst xmlns:a="http://schemas.openxmlformats.org/drawingml/2006/main" xmlns:r="http://schemas.openxmlformats.org/officeDocument/2006/relationships" xmlns:p188="http://schemas.microsoft.com/office/powerpoint/2018/8/main">
  <p188:cm id="{163220F7-B709-4861-95DF-DE5CF8CC49AC}" authorId="{110E4DAB-A1DA-5807-F415-EFAD05B4933D}" created="2026-06-22T14:39:36.117">
    <pc:sldMkLst xmlns:pc="http://schemas.microsoft.com/office/powerpoint/2013/main/command">
      <pc:docMk/>
      <pc:sldMk cId="0" sldId="286"/>
    </pc:sldMkLst>
    <p188:txBody>
      <a:bodyPr/>
      <a:lstStyle/>
      <a:p>
        <a:r>
          <a:rPr lang="en-GB"/>
          <a:t>
Matches role evidence against national profiles and 16 JE factors. 
Accurately evaluates role content including: 
	responsibility, Freedom to ACT , knowledge, skills and effort, and working conditions.
Update real Cath Lab Job Description#
APPENDIX 6— Application to re-evaluate an existing post 
State the reason#
Obtain signatories#
Cath lab manager 
Matron
ADO/ADNPP
Accts Management 
System/Operations Director
COMPLETE THE JOB EVAL EFFORT FORM 
INCLUDE CURRENT COMPETENCIES AND LINK THIS WITH THE SERVICE SCOPE AND RESPONSIBILITY</a:t>
        </a:r>
      </a:p>
    </p188:txBody>
  </p188:cm>
</p188:cmLst>
</file>

<file path=ppt/comments/modernComment_11F_0.xml><?xml version="1.0" encoding="utf-8"?>
<p188:cmLst xmlns:a="http://schemas.openxmlformats.org/drawingml/2006/main" xmlns:r="http://schemas.openxmlformats.org/officeDocument/2006/relationships" xmlns:p188="http://schemas.microsoft.com/office/powerpoint/2018/8/main">
  <p188:cm id="{F37FBE3E-0DB7-4C24-8301-5A3BBF8562C6}" authorId="{110E4DAB-A1DA-5807-F415-EFAD05B4933D}" created="2026-06-21T17:03:55.295">
    <pc:sldMkLst xmlns:pc="http://schemas.microsoft.com/office/powerpoint/2013/main/command">
      <pc:docMk/>
      <pc:sldMk cId="0" sldId="271"/>
    </pc:sldMkLst>
    <p188:txBody>
      <a:bodyPr/>
      <a:lstStyle/>
      <a:p>
        <a:r>
          <a:rPr lang="en-GB"/>
          <a:t>Band 6 (Band 5 until completion of developmental competency including On-Call competency)"
"To work in all areas of Cardiac Catheter Suite including Recovery area and other Cardiology Non-Invasive Procedures."</a:t>
        </a:r>
      </a:p>
    </p188:txBody>
  </p188:cm>
</p188:cmLst>
</file>

<file path=ppt/comments/modernComment_100_0.xml><?xml version="1.0" encoding="utf-8"?>
<p188:cmLst xmlns:a="http://schemas.openxmlformats.org/drawingml/2006/main" xmlns:r="http://schemas.openxmlformats.org/officeDocument/2006/relationships" xmlns:p188="http://schemas.microsoft.com/office/powerpoint/2018/8/main">
  <p188:cm id="{5A5D1182-750E-4BBD-9847-6B35AA797EBC}" authorId="{110E4DAB-A1DA-5807-F415-EFAD05B4933D}" created="2026-06-21T17:39:25.283">
    <pc:sldMkLst xmlns:pc="http://schemas.microsoft.com/office/powerpoint/2013/main/command">
      <pc:docMk/>
      <pc:sldMk cId="0" sldId="256"/>
    </pc:sldMkLst>
    <p188:txBody>
      <a:bodyPr/>
      <a:lstStyle/>
      <a:p>
        <a:r>
          <a:rPr lang="en-GB"/>
          <a:t>In a few seconds, I’ll discuss how I have successfully achieved rebanding my cath lab band 5 RN to Band 6
But before I dive straight to the topic of AFC …
Few slides focusing on the COMPETENCIES IN LINE with the 
SERVICE SCOPE AND RESPONSIBILITIES of a Cath lab Nurse at Torbay</a:t>
        </a:r>
      </a:p>
    </p188:txBody>
  </p188:cm>
</p188:cmLst>
</file>

<file path=ppt/comments/modernComment_103_0.xml><?xml version="1.0" encoding="utf-8"?>
<p188:cmLst xmlns:a="http://schemas.openxmlformats.org/drawingml/2006/main" xmlns:r="http://schemas.openxmlformats.org/officeDocument/2006/relationships" xmlns:p188="http://schemas.microsoft.com/office/powerpoint/2018/8/main">
  <p188:cm id="{A7C7183A-4303-41F9-AFF8-6120CDF9E602}" authorId="{110E4DAB-A1DA-5807-F415-EFAD05B4933D}" created="2026-06-19T13:26:57.715">
    <pc:sldMkLst xmlns:pc="http://schemas.microsoft.com/office/powerpoint/2013/main/command">
      <pc:docMk/>
      <pc:sldMk cId="0" sldId="259"/>
    </pc:sldMkLst>
    <p188:txBody>
      <a:bodyPr/>
      <a:lstStyle/>
      <a:p>
        <a:r>
          <a:rPr lang="en-GB"/>
          <a:t>Tell your personal experience and questions to yourself. 
What’s in it for the service? 
What’s in it for our patients? 
What’s in it for my team? 
What’s in it for me? 
Same questions goes to all band 5 nurses in who are thinking on how they are able to achieve growth in their career. AND BENEFIT THE DEPARTMENT AS A WHOLE
Or thinking of upskilling such as learning radial access, or accessing higher education such as practitioner courses to be able to achieve being rebanded? </a:t>
        </a:r>
      </a:p>
    </p188:txBody>
  </p188:cm>
</p188:cmLst>
</file>

<file path=ppt/comments/modernComment_104_0.xml><?xml version="1.0" encoding="utf-8"?>
<p188:cmLst xmlns:a="http://schemas.openxmlformats.org/drawingml/2006/main" xmlns:r="http://schemas.openxmlformats.org/officeDocument/2006/relationships" xmlns:p188="http://schemas.microsoft.com/office/powerpoint/2018/8/main">
  <p188:cm id="{CC8B3186-CC42-48D7-8E57-8648EFFAD6ED}" authorId="{110E4DAB-A1DA-5807-F415-EFAD05B4933D}" created="2026-06-18T16:35:08.390">
    <pc:sldMkLst xmlns:pc="http://schemas.microsoft.com/office/powerpoint/2013/main/command">
      <pc:docMk/>
      <pc:sldMk cId="0" sldId="260"/>
    </pc:sldMkLst>
    <p188:txBody>
      <a:bodyPr/>
      <a:lstStyle/>
      <a:p>
        <a:r>
          <a:rPr lang="en-GB"/>
          <a:t>
CATH LAB Practice has ADVANCED Rapidly with COMPLEX PROCEDURES, Such as Complex Devices and CTO, ROTA and ADVANCE IMAGERY and other Equipment involved 
NATIONAL JOB PARITY INCONSISTENCIES – affects both Recruitment and Retention 
Staff banding and progression has frequently remained STAGNANT – despite INCREASING CLINICAL RESPONSIBILITIES 
HIGH RIKS WORK is being routinely performed at BAND 5 level recognition 
</a:t>
        </a:r>
      </a:p>
    </p188:txBody>
  </p188:cm>
</p188:cmLst>
</file>

<file path=ppt/comments/modernComment_106_0.xml><?xml version="1.0" encoding="utf-8"?>
<p188:cmLst xmlns:a="http://schemas.openxmlformats.org/drawingml/2006/main" xmlns:r="http://schemas.openxmlformats.org/officeDocument/2006/relationships" xmlns:p188="http://schemas.microsoft.com/office/powerpoint/2018/8/main">
  <p188:cm id="{69019EA0-BE13-4D7D-9680-CE4C00CC345F}" authorId="{110E4DAB-A1DA-5807-F415-EFAD05B4933D}" created="2026-06-18T16:48:44.820">
    <ac:deMkLst xmlns:ac="http://schemas.microsoft.com/office/drawing/2013/main/command">
      <pc:docMk xmlns:pc="http://schemas.microsoft.com/office/powerpoint/2013/main/command"/>
      <pc:sldMk xmlns:pc="http://schemas.microsoft.com/office/powerpoint/2013/main/command" cId="0" sldId="262"/>
      <ac:spMk id="22" creationId="{00000000-0000-0000-0000-000000000000}"/>
    </ac:deMkLst>
    <p188:txBody>
      <a:bodyPr/>
      <a:lstStyle/>
      <a:p>
        <a:r>
          <a:rPr lang="en-GB"/>
          <a:t>ONE OF THE ADVANTAGES with 
Expanded clinical scope requiring AUTONOMOUS practice BEYOND OR OUTSIDE the procedure room: 
HIGHLIGHTING THE FLEXIBILITY that the TORBAY CATHLAB TEAM achieved:
DO WE OUR OWN PA
WE ROTATE RECOVERY AND LAB DAILY
Everyone Participates on STOCKS AND AUDITS 
PROMOTES LEADERSHIP ROLES
SENIORS acts as FORMAL Precptors for junior staff, provides hands on training
Helps facilitate other Non-Invasive Procedures 
MOST IMPORTANTLY….
COMPLEX PROCEDURE- 
having the Same level of skills and knowledge who are able to perform all types of Cath Lab Cases ANY GIVEN DAY AT ANY GIVEN TIME 
AND BE ABLE TO ACHIVE this FLEXIBILITY, has resulted STABILITY IN THE DEPARTMENT</a:t>
        </a:r>
      </a:p>
    </p188:txBody>
  </p188:cm>
</p188:cmLst>
</file>

<file path=ppt/comments/modernComment_107_0.xml><?xml version="1.0" encoding="utf-8"?>
<p188:cmLst xmlns:a="http://schemas.openxmlformats.org/drawingml/2006/main" xmlns:r="http://schemas.openxmlformats.org/officeDocument/2006/relationships" xmlns:p188="http://schemas.microsoft.com/office/powerpoint/2018/8/main">
  <p188:cm id="{B5E78850-DBD6-421C-A557-2B067130C674}" authorId="{110E4DAB-A1DA-5807-F415-EFAD05B4933D}" created="2026-06-20T20:43:58.467">
    <pc:sldMkLst xmlns:pc="http://schemas.microsoft.com/office/powerpoint/2013/main/command">
      <pc:docMk/>
      <pc:sldMk cId="0" sldId="263"/>
    </pc:sldMkLst>
    <p188:txBody>
      <a:bodyPr/>
      <a:lstStyle/>
      <a:p>
        <a:r>
          <a:rPr lang="en-GB"/>
          <a:t>WE HAVE FINALLY ARRIVED TO THIS TOPIC
What is agenda for change? 
Introduced in 2004 Every role is evaluated against a standard set of criteria to EQUAL PAY FOR WORK OF EQUAL VALUE
It provides a systematic, analytical approach to measuring the demands of different roles.
There are total of 16 JE factors as part of the JE/Matching scheme 
In which I will be discussing in the next few slides</a:t>
        </a:r>
      </a:p>
    </p188:txBody>
  </p188:cm>
</p188:cmLst>
</file>

<file path=ppt/comments/modernComment_108_9706A8B0.xml><?xml version="1.0" encoding="utf-8"?>
<p188:cmLst xmlns:a="http://schemas.openxmlformats.org/drawingml/2006/main" xmlns:r="http://schemas.openxmlformats.org/officeDocument/2006/relationships" xmlns:p188="http://schemas.microsoft.com/office/powerpoint/2018/8/main">
  <p188:cm id="{31489263-60BF-4D5B-948C-060E64CBBC29}" authorId="{110E4DAB-A1DA-5807-F415-EFAD05B4933D}" created="2026-07-01T08:51:52.806">
    <pc:sldMkLst xmlns:pc="http://schemas.microsoft.com/office/powerpoint/2013/main/command">
      <pc:docMk/>
      <pc:sldMk cId="2533796016" sldId="264"/>
    </pc:sldMkLst>
    <p188:txBody>
      <a:bodyPr/>
      <a:lstStyle/>
      <a:p>
        <a:r>
          <a:rPr lang="en-GB"/>
          <a:t>1.8 Pay progression for all pay points, within each pay band, will be
conditional upon employees demonstrating that they have the requisite
knowledge and skills/competencies for their role and that they have
demonstrated the required level of performance and delivery during the
review period, as determined locally in line with annex 23: Pay progression
(England).
1.9 Provided the appropriate level of performance and delivery has been
achieved during the review period, employees will progress to their next
pay point on their pay step date. This is dependent on employees meeting
all the required standards for progression as detailed in annex 23: Pay
progression (England).</a:t>
        </a:r>
      </a:p>
    </p188:txBody>
  </p188:cm>
  <p188:cm id="{326B5FAE-E5DC-4FB0-A29A-33E13E74607D}" authorId="{110E4DAB-A1DA-5807-F415-EFAD05B4933D}" created="2026-07-11T18:36:29.073">
    <pc:sldMkLst xmlns:pc="http://schemas.microsoft.com/office/powerpoint/2013/main/command">
      <pc:docMk/>
      <pc:sldMk cId="2533796016" sldId="264"/>
    </pc:sldMkLst>
    <p188:txBody>
      <a:bodyPr/>
      <a:lstStyle/>
      <a:p>
        <a:r>
          <a:rPr lang="en-GB"/>
          <a:t>Barts Health NHS Trust, Guy’s and St Thomas’, and University Hospitals Birmingham—
3 months Turn AROUND 14 days for review 
You have 30 days following submision of request 
Panel review took 1 month prior decision 
Handbook &amp; JE principles
National Nursing Profiles including National Benchmarking (PCI CENTERS AND TEACHING HOSPITALS)
Other Trust’s comparison and Local comparison </a:t>
        </a:r>
      </a:p>
    </p188:txBody>
  </p188:cm>
</p188:cmLst>
</file>

<file path=ppt/comments/modernComment_115_0.xml><?xml version="1.0" encoding="utf-8"?>
<p188:cmLst xmlns:a="http://schemas.openxmlformats.org/drawingml/2006/main" xmlns:r="http://schemas.openxmlformats.org/officeDocument/2006/relationships" xmlns:p188="http://schemas.microsoft.com/office/powerpoint/2018/8/main">
  <p188:cm id="{000FC292-7209-4B8A-B438-A678FAA323F4}" authorId="{110E4DAB-A1DA-5807-F415-EFAD05B4933D}" created="2026-06-18T16:29:23.854">
    <ac:deMkLst xmlns:ac="http://schemas.microsoft.com/office/drawing/2013/main/command">
      <pc:docMk xmlns:pc="http://schemas.microsoft.com/office/powerpoint/2013/main/command"/>
      <pc:sldMk xmlns:pc="http://schemas.microsoft.com/office/powerpoint/2013/main/command" cId="0" sldId="277"/>
      <ac:spMk id="3" creationId="{00000000-0000-0000-0000-000000000000}"/>
    </ac:deMkLst>
    <p188:txBody>
      <a:bodyPr/>
      <a:lstStyle/>
      <a:p>
        <a:r>
          <a:rPr lang="en-GB"/>
          <a:t>Cath Lab Nurse Competencies are outlined by nursing frameworks and link with the
BRITISH ASSOCIATION OF NURSING IN CARDIOVASCULAR CARE (BANCC)
7 CORE DOMAINS ARE DELIVERED.
THESE ARE COMBINATION of 
4 pillars of advanced practice and 3 core skills
While I understand that this is most likely similar amongst the other trusts 
But I just want to highlight some of the service scope that promotes autonomy. 
Assessment and Prep 
FULL PATIENT PREP
Organising Medication and Blood 
Providing Procedure information as 
Part of consenting
NO SEPARATE PA Team 
Scrub &amp;Assisting Role
Acts as SECOND OPERATOR 
COMPETENTLY HANDLES all types of
Procedure including Complex Devices and Complex Interventions such as, Rotablation, CTO and other a lot more 
Circulate or Runner Role
SAFETY CORRDINATOR while the procedure is underway
Administer IV medication including conscious sedation and Tracking all EVENTS 
Provides procedural items/equipments
MAINTAINING PATIENT SAFETY through Monitoring and Managing Haemodynamic
Recovery &amp; Post Care
POST PROCEDURAL CARE
INVOLVES/INCLUDING 
COMPLICATIONS MANAGEMENT
NO SEPARATE RECOVERY TEAM
NURSE LED DISCHARGE IS PART OF OUR PRACTICE
Helps us facilitate efficient patient flow and experience 
PROMOTES autonomy and INDEPENDENT decision making
Following Crossed-referenced to our Consultant as part of the post procedural Discharge Plan
Radiation and Equipment Safety
Adhering to strict radiation protection guidelines.
INCLUDING Local Rules and Ionising Radiation Regulations 
CONDUCTS daily safety checks in lab Involving equipment and supplies
Professional Practice and Leadership
OVERALL code of Practice
Adhering to NMC code of Practice
Engaging in continuing professional development, involvement with MDT and Research
Emergency and Critical Care Response
Providing Immediate life support and primary interventions.
PROMOTING Autonomous response during emergency situations
Involves advance clinical competencies 
</a:t>
        </a:r>
      </a:p>
    </p188:txBody>
  </p188:cm>
</p188:cmLst>
</file>

<file path=ppt/comments/modernComment_116_0.xml><?xml version="1.0" encoding="utf-8"?>
<p188:cmLst xmlns:a="http://schemas.openxmlformats.org/drawingml/2006/main" xmlns:r="http://schemas.openxmlformats.org/officeDocument/2006/relationships" xmlns:p188="http://schemas.microsoft.com/office/powerpoint/2018/8/main">
  <p188:cm id="{631D0202-CB63-4AC2-AD92-1159CBE1367A}" authorId="{110E4DAB-A1DA-5807-F415-EFAD05B4933D}" created="2026-06-18T16:32:11.502">
    <pc:sldMkLst xmlns:pc="http://schemas.microsoft.com/office/powerpoint/2013/main/command">
      <pc:docMk/>
      <pc:sldMk cId="0" sldId="277"/>
    </pc:sldMkLst>
    <p188:txBody>
      <a:bodyPr/>
      <a:lstStyle/>
      <a:p>
        <a:r>
          <a:rPr lang="en-GB"/>
          <a:t>THIS IS A GENERAL COMPARISSION OF
DISCLAIMER : NOT to UNDERMINE all the Experienced Band 5 Nurses in the cath lab across the UK 
The comparison is to understand and justify INVOLVED RESPOSIBILITIES as part of WEIGHT scores when I started the process of agenda for change
PARTICULARLY to newly hired cath lab nurse or no previous cath lab experience.
BAND 5 – ENTRY LEVEL INTO CATH LAB 
BAND 6 ROLE – Advanced Cath Lab nurse/ or specialist role
Basic Interpretation to ECG, Heart Anatomy and Physiology 
Supervised during standard procedures 
Limitation to participate to specialize clinic like; Stress MRI 
Minimal exposure to coordinating or charge roles.
AND&gt;.. 
Summarise by stating ENTRY LEVEL TO CATH LAB 
EXPERIENCED CATH LAB – 
Give Example for other centers might have CTO/Complex PCI Lead 
ON- CALL SUPPORT
The core uplift lies in autonomy, accountability, on-call readiness, and service leadership — not a different clinical environment.</a:t>
        </a:r>
      </a:p>
    </p188:txBody>
  </p188:cm>
</p188:cmLst>
</file>

<file path=ppt/comments/modernComment_117_0.xml><?xml version="1.0" encoding="utf-8"?>
<p188:cmLst xmlns:a="http://schemas.openxmlformats.org/drawingml/2006/main" xmlns:r="http://schemas.openxmlformats.org/officeDocument/2006/relationships" xmlns:p188="http://schemas.microsoft.com/office/powerpoint/2018/8/main">
  <p188:cm id="{65B3A6FC-42B8-4B53-8C7A-055F56E43FE3}" authorId="{110E4DAB-A1DA-5807-F415-EFAD05B4933D}" created="2026-06-18T16:37:07.641">
    <ac:txMkLst xmlns:ac="http://schemas.microsoft.com/office/drawing/2013/main/command">
      <pc:docMk xmlns:pc="http://schemas.microsoft.com/office/powerpoint/2013/main/command"/>
      <pc:sldMk xmlns:pc="http://schemas.microsoft.com/office/powerpoint/2013/main/command" cId="0" sldId="279"/>
      <ac:spMk id="27" creationId="{00000000-0000-0000-0000-000000000000}"/>
      <ac:txMk cp="0" len="197">
        <ac:context len="198" hash="3969009890"/>
      </ac:txMk>
    </ac:txMkLst>
    <p188:pos x="3119189" y="402570"/>
    <p188:txBody>
      <a:bodyPr/>
      <a:lstStyle/>
      <a:p>
        <a:r>
          <a:rPr lang="en-GB"/>
          <a:t>This slide highlights the On-call and Emergency Service that PLAYED as critical differentiator for Agenda for Change Scoring.
Delivering 24/7 emergency care requires 
INDEPENDENT DECISION MAKING or AUTONOMY , regardless if it’s in-hours or most specially out-of-hours practice and involves  advanced competencies. 
On-call is considered as DEVELOPMENTAL ROLE and 
ON CALL MIGHT BE or should be JUST ENOUGH TO BE UPLIFTED TO BAND 6 
</a:t>
        </a:r>
      </a:p>
    </p188:txBody>
  </p188:cm>
</p188:cmLst>
</file>

<file path=ppt/comments/modernComment_119_0.xml><?xml version="1.0" encoding="utf-8"?>
<p188:cmLst xmlns:a="http://schemas.openxmlformats.org/drawingml/2006/main" xmlns:r="http://schemas.openxmlformats.org/officeDocument/2006/relationships" xmlns:p188="http://schemas.microsoft.com/office/powerpoint/2018/8/main">
  <p188:cm id="{4B1A9C82-A552-40C6-AF01-371F9C179B4F}" authorId="{110E4DAB-A1DA-5807-F415-EFAD05B4933D}" created="2026-06-21T16:36:06.673">
    <pc:sldMkLst xmlns:pc="http://schemas.microsoft.com/office/powerpoint/2013/main/command">
      <pc:docMk/>
      <pc:sldMk cId="0" sldId="265"/>
    </pc:sldMkLst>
    <p188:txBody>
      <a:bodyPr/>
      <a:lstStyle/>
      <a:p>
        <a:r>
          <a:rPr lang="en-GB"/>
          <a:t>
PHYSICAL - Manual Handling: 
Pushing, pulling, bending, kneeling, moving patients — manual handling. HOW LONG NORMALLYN THE PROCEDURE LAST
MENTAL AND EMOTIONAL - Unpredictability of work nature — emergencies, deteriorating patients
Exposure to distressing situations 
WORKING CONDITIONS- Does the job-holder work in unpleasant working conditions — radiation, body fluids, biological hazards? Apart from what I have just mentioned with the Unpredictability of work
</a:t>
        </a:r>
      </a:p>
    </p188:txBody>
  </p188:cm>
</p188:cmLst>
</file>

<file path=ppt/comments/modernComment_124_58472ED2.xml><?xml version="1.0" encoding="utf-8"?>
<p188:cmLst xmlns:a="http://schemas.openxmlformats.org/drawingml/2006/main" xmlns:r="http://schemas.openxmlformats.org/officeDocument/2006/relationships" xmlns:p188="http://schemas.microsoft.com/office/powerpoint/2018/8/main">
  <p188:cm id="{2AAFB5FD-378C-49F5-AEC6-A4074049916E}" authorId="{110E4DAB-A1DA-5807-F415-EFAD05B4933D}" created="2026-06-22T13:53:00.667">
    <pc:sldMkLst xmlns:pc="http://schemas.microsoft.com/office/powerpoint/2013/main/command">
      <pc:docMk/>
      <pc:sldMk cId="1481060050" sldId="292"/>
    </pc:sldMkLst>
    <p188:txBody>
      <a:bodyPr/>
      <a:lstStyle/>
      <a:p>
        <a:r>
          <a:rPr lang="en-GB"/>
          <a:t> Barts Health NHS Trust, Guy’s and St Thomas’, and University Hospitals Birmingham—
3 months Turn AROUND 14 days for review 
You have 30 days following submision of request 
Panel review took 1 month prior decision 
Handbook &amp; JE principles
National Nursing Profiles including National Benchmarking  (PCI CENTERS AND TEACHING HOSPITALS)
Other Trust’s comparison and Local comparison 
</a:t>
        </a:r>
      </a:p>
    </p188:txBody>
  </p188:cm>
</p188:cmLst>
</file>

<file path=ppt/comments/modernComment_125_708FBC21.xml><?xml version="1.0" encoding="utf-8"?>
<p188:cmLst xmlns:a="http://schemas.openxmlformats.org/drawingml/2006/main" xmlns:r="http://schemas.openxmlformats.org/officeDocument/2006/relationships" xmlns:p188="http://schemas.microsoft.com/office/powerpoint/2018/8/main">
  <p188:cm id="{F1CF7DC4-34E7-4ACB-A3D2-85DADDBC3807}" authorId="{110E4DAB-A1DA-5807-F415-EFAD05B4933D}" created="2026-06-18T15:47:09.316">
    <pc:sldMkLst xmlns:pc="http://schemas.microsoft.com/office/powerpoint/2013/main/command">
      <pc:docMk/>
      <pc:sldMk cId="2001606341" sldId="276"/>
    </pc:sldMkLst>
    <p188:txBody>
      <a:bodyPr/>
      <a:lstStyle/>
      <a:p>
        <a:r>
          <a:rPr lang="en-GB"/>
          <a:t>
THERE ARE 5 main factors are subdivided into several factors, for example: 
The allocation of total points 
to factors is set out below and does not mean you have to consistently hit LEVEL 6. 
For example: under RESPONSIBILITY SECTION comprises or subdivided to 6 factors </a:t>
        </a:r>
      </a:p>
    </p188:txBody>
  </p188:cm>
</p188:cmLst>
</file>

<file path=ppt/comments/modernComment_126_F2D444F2.xml><?xml version="1.0" encoding="utf-8"?>
<p188:cmLst xmlns:a="http://schemas.openxmlformats.org/drawingml/2006/main" xmlns:r="http://schemas.openxmlformats.org/officeDocument/2006/relationships" xmlns:p188="http://schemas.microsoft.com/office/powerpoint/2018/8/main">
  <p188:cm id="{55D33D9F-3097-4C6B-9B6C-8EA7AA799509}" authorId="{110E4DAB-A1DA-5807-F415-EFAD05B4933D}" created="2026-06-22T14:39:36.117">
    <pc:sldMkLst xmlns:pc="http://schemas.microsoft.com/office/powerpoint/2013/main/command">
      <pc:docMk/>
      <pc:sldMk cId="0" sldId="286"/>
    </pc:sldMkLst>
    <p188:txBody>
      <a:bodyPr/>
      <a:lstStyle/>
      <a:p>
        <a:r>
          <a:rPr lang="en-GB"/>
          <a:t>As soon we have completed role evidence submitted against JE weighing and scoring
Results for torbay IN LINE WITH the current service scope and responsibility of a cath lab nurse..
Torbay Exceeded with.. 
Knowledge 
Responsibilities 
Freedom to act, 
Majority are aligned and locally stronger </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95324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In a few seconds, I’ll discuss how I have successfully achieved </a:t>
            </a:r>
            <a:r>
              <a:rPr lang="en-GB" sz="1200" kern="1200" dirty="0" err="1">
                <a:solidFill>
                  <a:schemeClr val="tx1"/>
                </a:solidFill>
                <a:effectLst/>
                <a:latin typeface="+mn-lt"/>
                <a:ea typeface="+mn-ea"/>
                <a:cs typeface="+mn-cs"/>
              </a:rPr>
              <a:t>rebanding</a:t>
            </a:r>
            <a:r>
              <a:rPr lang="en-GB" sz="1200" kern="1200" dirty="0">
                <a:solidFill>
                  <a:schemeClr val="tx1"/>
                </a:solidFill>
                <a:effectLst/>
                <a:latin typeface="+mn-lt"/>
                <a:ea typeface="+mn-ea"/>
                <a:cs typeface="+mn-cs"/>
              </a:rPr>
              <a:t> my </a:t>
            </a:r>
            <a:r>
              <a:rPr lang="en-GB" sz="1200" kern="1200" dirty="0" err="1">
                <a:solidFill>
                  <a:schemeClr val="tx1"/>
                </a:solidFill>
                <a:effectLst/>
                <a:latin typeface="+mn-lt"/>
                <a:ea typeface="+mn-ea"/>
                <a:cs typeface="+mn-cs"/>
              </a:rPr>
              <a:t>cath</a:t>
            </a:r>
            <a:r>
              <a:rPr lang="en-GB" sz="1200" kern="1200" dirty="0">
                <a:solidFill>
                  <a:schemeClr val="tx1"/>
                </a:solidFill>
                <a:effectLst/>
                <a:latin typeface="+mn-lt"/>
                <a:ea typeface="+mn-ea"/>
                <a:cs typeface="+mn-cs"/>
              </a:rPr>
              <a:t> lab band 5 RN to Band 6</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But before I dive straight to the topic of AFC …</a:t>
            </a:r>
            <a:br>
              <a:rPr lang="en-GB" sz="1200" kern="1200" dirty="0">
                <a:solidFill>
                  <a:schemeClr val="tx1"/>
                </a:solidFill>
                <a:effectLst/>
                <a:latin typeface="+mn-lt"/>
                <a:ea typeface="+mn-ea"/>
                <a:cs typeface="+mn-cs"/>
              </a:rPr>
            </a:b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Few slides focusing on the COMPETENCIES IN LINE with the </a:t>
            </a:r>
            <a:br>
              <a:rPr lang="en-GB" sz="1200" kern="1200" dirty="0">
                <a:solidFill>
                  <a:schemeClr val="tx1"/>
                </a:solidFill>
                <a:effectLst/>
                <a:latin typeface="+mn-lt"/>
                <a:ea typeface="+mn-ea"/>
                <a:cs typeface="+mn-cs"/>
              </a:rPr>
            </a:b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SERVICE SCOPE AND RESPONSIBILITIES of a Cath lab Nurse at Torbay</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have no conflicts of Interest to declare.</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between sections of your talk. Duplicate this slide as needed.</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Cath Lab Nurse Competencies are outlined by nursing frameworks and link with the</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BRITISH ASSOCIATION OF NURSING IN CARDIOVASCULAR CARE (BANCC)</a:t>
            </a:r>
            <a:br>
              <a:rPr lang="en-GB" sz="1200" kern="1200" dirty="0">
                <a:solidFill>
                  <a:schemeClr val="tx1"/>
                </a:solidFill>
                <a:effectLst/>
                <a:latin typeface="+mn-lt"/>
                <a:ea typeface="+mn-ea"/>
                <a:cs typeface="+mn-cs"/>
              </a:rPr>
            </a:b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7 CORE DOMAINS ARE DELIVERED.</a:t>
            </a:r>
            <a:br>
              <a:rPr lang="en-GB" sz="1200" kern="1200" dirty="0">
                <a:solidFill>
                  <a:schemeClr val="tx1"/>
                </a:solidFill>
                <a:effectLst/>
                <a:latin typeface="+mn-lt"/>
                <a:ea typeface="+mn-ea"/>
                <a:cs typeface="+mn-cs"/>
              </a:rPr>
            </a:b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THESE ARE COMBINATION of </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4 pillars of advanced practice and 3 core skills</a:t>
            </a:r>
            <a:br>
              <a:rPr lang="en-GB" sz="1200" kern="1200" dirty="0">
                <a:solidFill>
                  <a:schemeClr val="tx1"/>
                </a:solidFill>
                <a:effectLst/>
                <a:latin typeface="+mn-lt"/>
                <a:ea typeface="+mn-ea"/>
                <a:cs typeface="+mn-cs"/>
              </a:rPr>
            </a:b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While I understand that this is most likely similar amongst the other trusts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But I just want to highlight some of the service scope that promotes autonomy.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Assessment and Prep </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FULL PATIENT PREP</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Organising Medication and Blood </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Providing Procedure information as </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Part of consenting</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NO SEPARATE PA Team </a:t>
            </a:r>
            <a:br>
              <a:rPr lang="en-GB" sz="1200" kern="1200" dirty="0">
                <a:solidFill>
                  <a:schemeClr val="tx1"/>
                </a:solidFill>
                <a:effectLst/>
                <a:latin typeface="+mn-lt"/>
                <a:ea typeface="+mn-ea"/>
                <a:cs typeface="+mn-cs"/>
              </a:rPr>
            </a:b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Scrub &amp;Assisting Role</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Acts as SECOND OPERATOR </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COMPETENTLY HANDLES all types of</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Procedure including Complex Devices and Complex Interventions such as, </a:t>
            </a:r>
            <a:r>
              <a:rPr lang="en-GB" sz="1200" kern="1200" dirty="0" err="1">
                <a:solidFill>
                  <a:schemeClr val="tx1"/>
                </a:solidFill>
                <a:effectLst/>
                <a:latin typeface="+mn-lt"/>
                <a:ea typeface="+mn-ea"/>
                <a:cs typeface="+mn-cs"/>
              </a:rPr>
              <a:t>Rotablation</a:t>
            </a:r>
            <a:r>
              <a:rPr lang="en-GB" sz="1200" kern="1200" dirty="0">
                <a:solidFill>
                  <a:schemeClr val="tx1"/>
                </a:solidFill>
                <a:effectLst/>
                <a:latin typeface="+mn-lt"/>
                <a:ea typeface="+mn-ea"/>
                <a:cs typeface="+mn-cs"/>
              </a:rPr>
              <a:t>, CTO and other a lot more </a:t>
            </a:r>
            <a:br>
              <a:rPr lang="en-GB" sz="1200" kern="1200" dirty="0">
                <a:solidFill>
                  <a:schemeClr val="tx1"/>
                </a:solidFill>
                <a:effectLst/>
                <a:latin typeface="+mn-lt"/>
                <a:ea typeface="+mn-ea"/>
                <a:cs typeface="+mn-cs"/>
              </a:rPr>
            </a:b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Circulate or Runner Role</a:t>
            </a:r>
            <a:br>
              <a:rPr lang="en-GB" sz="1200" kern="1200" dirty="0">
                <a:solidFill>
                  <a:schemeClr val="tx1"/>
                </a:solidFill>
                <a:effectLst/>
                <a:latin typeface="+mn-lt"/>
                <a:ea typeface="+mn-ea"/>
                <a:cs typeface="+mn-cs"/>
              </a:rPr>
            </a:b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SAFETY CORRDINATOR while the procedure is underway</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Administer IV medication including conscious sedation and Tracking all EVENTS </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Provides procedural items/</a:t>
            </a:r>
            <a:r>
              <a:rPr lang="en-GB" sz="1200" kern="1200" dirty="0" err="1">
                <a:solidFill>
                  <a:schemeClr val="tx1"/>
                </a:solidFill>
                <a:effectLst/>
                <a:latin typeface="+mn-lt"/>
                <a:ea typeface="+mn-ea"/>
                <a:cs typeface="+mn-cs"/>
              </a:rPr>
              <a:t>equipments</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MAINTAINING PATIENT SAFETY through Monitoring and Managing Haemodynamic</a:t>
            </a:r>
            <a:br>
              <a:rPr lang="en-GB" sz="1200" kern="1200" dirty="0">
                <a:solidFill>
                  <a:schemeClr val="tx1"/>
                </a:solidFill>
                <a:effectLst/>
                <a:latin typeface="+mn-lt"/>
                <a:ea typeface="+mn-ea"/>
                <a:cs typeface="+mn-cs"/>
              </a:rPr>
            </a:b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Recovery &amp; Post Care</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POST PROCEDURAL CARE</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INVOLVES/INCLUDING </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COMPLICATIONS MANAGEMENT</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NO SEPARATE RECOVERY TEAM</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NURSE LED DISCHARGE IS PART OF OUR PRACTICE</a:t>
            </a:r>
            <a:br>
              <a:rPr lang="en-GB" sz="1200" kern="1200" dirty="0">
                <a:solidFill>
                  <a:schemeClr val="tx1"/>
                </a:solidFill>
                <a:effectLst/>
                <a:latin typeface="+mn-lt"/>
                <a:ea typeface="+mn-ea"/>
                <a:cs typeface="+mn-cs"/>
              </a:rPr>
            </a:b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Helps us facilitate efficient patient flow and experience </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PROMOTES autonomy and INDEPENDENT decision making</a:t>
            </a:r>
            <a:br>
              <a:rPr lang="en-GB" sz="1200" kern="1200" dirty="0">
                <a:solidFill>
                  <a:schemeClr val="tx1"/>
                </a:solidFill>
                <a:effectLst/>
                <a:latin typeface="+mn-lt"/>
                <a:ea typeface="+mn-ea"/>
                <a:cs typeface="+mn-cs"/>
              </a:rPr>
            </a:b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Following Crossed-referenced to our Consultant as part of the post procedural Discharge Plan</a:t>
            </a:r>
            <a:br>
              <a:rPr lang="en-GB" sz="1200" kern="1200" dirty="0">
                <a:solidFill>
                  <a:schemeClr val="tx1"/>
                </a:solidFill>
                <a:effectLst/>
                <a:latin typeface="+mn-lt"/>
                <a:ea typeface="+mn-ea"/>
                <a:cs typeface="+mn-cs"/>
              </a:rPr>
            </a:b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Radiation and Equipment Safety</a:t>
            </a:r>
            <a:br>
              <a:rPr lang="en-GB" sz="1200" kern="1200" dirty="0">
                <a:solidFill>
                  <a:schemeClr val="tx1"/>
                </a:solidFill>
                <a:effectLst/>
                <a:latin typeface="+mn-lt"/>
                <a:ea typeface="+mn-ea"/>
                <a:cs typeface="+mn-cs"/>
              </a:rPr>
            </a:b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Adhering to strict radiation protection guidelines.</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INCLUDING Local Rules and Ionising Radiation Regulations </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CONDUCTS daily safety checks in lab Involving equipment and supplies</a:t>
            </a:r>
            <a:br>
              <a:rPr lang="en-GB" sz="1200" kern="1200" dirty="0">
                <a:solidFill>
                  <a:schemeClr val="tx1"/>
                </a:solidFill>
                <a:effectLst/>
                <a:latin typeface="+mn-lt"/>
                <a:ea typeface="+mn-ea"/>
                <a:cs typeface="+mn-cs"/>
              </a:rPr>
            </a:b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Professional Practice and Leadership</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OVERALL code of Practice</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Adhering to NMC code of Practice</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Engaging in continuing professional development, involvement with MDT and Research</a:t>
            </a:r>
            <a:br>
              <a:rPr lang="en-GB" sz="1200" kern="1200" dirty="0">
                <a:solidFill>
                  <a:schemeClr val="tx1"/>
                </a:solidFill>
                <a:effectLst/>
                <a:latin typeface="+mn-lt"/>
                <a:ea typeface="+mn-ea"/>
                <a:cs typeface="+mn-cs"/>
              </a:rPr>
            </a:b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Emergency and Critical Care Response</a:t>
            </a:r>
            <a:br>
              <a:rPr lang="en-GB" sz="1200" kern="1200" dirty="0">
                <a:solidFill>
                  <a:schemeClr val="tx1"/>
                </a:solidFill>
                <a:effectLst/>
                <a:latin typeface="+mn-lt"/>
                <a:ea typeface="+mn-ea"/>
                <a:cs typeface="+mn-cs"/>
              </a:rPr>
            </a:b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Providing Immediate life support and primary interventions.</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PROMOTING Autonomous response during emergency situations</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Involves advance clinical competencies </a:t>
            </a:r>
          </a:p>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r>
              <a:rPr lang="en-GB" dirty="0"/>
              <a:t>THIS IS A GENERAL COMPARISSION OF</a:t>
            </a:r>
          </a:p>
          <a:p>
            <a:pPr marL="228600" indent="-228600">
              <a:buFont typeface="+mj-lt"/>
              <a:buAutoNum type="arabicPeriod"/>
            </a:pPr>
            <a:endParaRPr lang="en-GB" dirty="0"/>
          </a:p>
          <a:p>
            <a:pPr marL="228600" indent="-228600">
              <a:buFont typeface="+mj-lt"/>
              <a:buAutoNum type="arabicPeriod"/>
            </a:pPr>
            <a:r>
              <a:rPr lang="en-GB" dirty="0"/>
              <a:t>DISCLAIMER : NOT to UNDERMINE all the Experienced Band 5 Nurses in the </a:t>
            </a:r>
            <a:r>
              <a:rPr lang="en-GB" dirty="0" err="1"/>
              <a:t>cath</a:t>
            </a:r>
            <a:r>
              <a:rPr lang="en-GB" dirty="0"/>
              <a:t> lab across the UK </a:t>
            </a:r>
          </a:p>
          <a:p>
            <a:pPr marL="228600" indent="-228600">
              <a:buFont typeface="+mj-lt"/>
              <a:buAutoNum type="arabicPeriod"/>
            </a:pPr>
            <a:endParaRPr lang="en-GB" dirty="0"/>
          </a:p>
          <a:p>
            <a:pPr marL="228600" indent="-228600">
              <a:buFont typeface="+mj-lt"/>
              <a:buAutoNum type="arabicPeriod"/>
            </a:pPr>
            <a:r>
              <a:rPr lang="en-GB" dirty="0"/>
              <a:t>The comparison is to understand and justify INVOLVED RESPOSIBILITIES as part of WEIGHT scores when I started the process of agenda for change</a:t>
            </a:r>
          </a:p>
          <a:p>
            <a:pPr marL="228600" indent="-228600">
              <a:buFont typeface="+mj-lt"/>
              <a:buAutoNum type="arabicPeriod"/>
            </a:pPr>
            <a:endParaRPr lang="en-GB" dirty="0"/>
          </a:p>
          <a:p>
            <a:pPr marL="228600" indent="-228600">
              <a:buFont typeface="+mj-lt"/>
              <a:buAutoNum type="arabicPeriod"/>
            </a:pPr>
            <a:r>
              <a:rPr lang="en-GB" dirty="0"/>
              <a:t>PARTICULARLY to newly hired </a:t>
            </a:r>
            <a:r>
              <a:rPr lang="en-GB" dirty="0" err="1"/>
              <a:t>cath</a:t>
            </a:r>
            <a:r>
              <a:rPr lang="en-GB" dirty="0"/>
              <a:t> lab nurse or no previous </a:t>
            </a:r>
            <a:r>
              <a:rPr lang="en-GB" dirty="0" err="1"/>
              <a:t>cath</a:t>
            </a:r>
            <a:r>
              <a:rPr lang="en-GB" dirty="0"/>
              <a:t> lab experience.</a:t>
            </a:r>
          </a:p>
          <a:p>
            <a:pPr marL="228600" indent="-228600">
              <a:buFont typeface="+mj-lt"/>
              <a:buAutoNum type="arabicPeriod"/>
            </a:pPr>
            <a:endParaRPr lang="en-GB" dirty="0"/>
          </a:p>
          <a:p>
            <a:pPr marL="228600" indent="-228600">
              <a:buFont typeface="+mj-lt"/>
              <a:buAutoNum type="arabicPeriod"/>
            </a:pPr>
            <a:r>
              <a:rPr lang="en-GB" dirty="0"/>
              <a:t>BAND 5 – ENTRY LEVEL INTO CATH LAB </a:t>
            </a:r>
            <a:br>
              <a:rPr lang="en-GB" dirty="0"/>
            </a:br>
            <a:r>
              <a:rPr lang="en-GB" dirty="0"/>
              <a:t>BAND 6 ROLE – Advanced Cath Lab nurse/ or specialist role</a:t>
            </a:r>
            <a:br>
              <a:rPr lang="en-GB" dirty="0"/>
            </a:br>
            <a:br>
              <a:rPr lang="en-GB" dirty="0"/>
            </a:br>
            <a:r>
              <a:rPr lang="en-GB" dirty="0"/>
              <a:t>Basic Interpretation to ECG, Heart Anatomy and Physiology </a:t>
            </a:r>
            <a:br>
              <a:rPr lang="en-GB" dirty="0"/>
            </a:br>
            <a:r>
              <a:rPr lang="en-GB" dirty="0"/>
              <a:t>Supervised during standard procedures </a:t>
            </a:r>
            <a:br>
              <a:rPr lang="en-GB" dirty="0"/>
            </a:br>
            <a:r>
              <a:rPr lang="en-GB" dirty="0"/>
              <a:t>Limitation to participate to specialize clinic like; Stress MRI </a:t>
            </a:r>
            <a:br>
              <a:rPr lang="en-GB" dirty="0"/>
            </a:br>
            <a:r>
              <a:rPr lang="en-GB" dirty="0"/>
              <a:t>Minimal exposure to coordinating or charge roles.</a:t>
            </a:r>
            <a:br>
              <a:rPr lang="en-GB" dirty="0"/>
            </a:br>
            <a:br>
              <a:rPr lang="en-GB" dirty="0"/>
            </a:br>
            <a:r>
              <a:rPr lang="en-GB" dirty="0"/>
              <a:t>AND&gt;.. </a:t>
            </a:r>
            <a:br>
              <a:rPr lang="en-GB" dirty="0"/>
            </a:br>
            <a:br>
              <a:rPr lang="en-GB" dirty="0"/>
            </a:br>
            <a:r>
              <a:rPr lang="en-GB" dirty="0"/>
              <a:t>Summarise by stating ENTRY LEVEL TO CATH LAB </a:t>
            </a:r>
            <a:br>
              <a:rPr lang="en-GB" dirty="0"/>
            </a:br>
            <a:br>
              <a:rPr lang="en-GB" dirty="0"/>
            </a:br>
            <a:r>
              <a:rPr lang="en-GB" dirty="0"/>
              <a:t>EXPERIENCED CATH LAB – </a:t>
            </a:r>
            <a:br>
              <a:rPr lang="en-GB" dirty="0"/>
            </a:br>
            <a:r>
              <a:rPr lang="en-GB" dirty="0"/>
              <a:t>Give Example for other </a:t>
            </a:r>
            <a:r>
              <a:rPr lang="en-GB" dirty="0" err="1"/>
              <a:t>centers</a:t>
            </a:r>
            <a:r>
              <a:rPr lang="en-GB" dirty="0"/>
              <a:t> might have CTO/Complex PCI Lead </a:t>
            </a:r>
            <a:br>
              <a:rPr lang="en-GB" dirty="0"/>
            </a:br>
            <a:br>
              <a:rPr lang="en-GB" dirty="0"/>
            </a:br>
            <a:r>
              <a:rPr lang="en-GB" dirty="0"/>
              <a:t>ON- CALL SUPPORT</a:t>
            </a:r>
            <a:br>
              <a:rPr lang="en-GB" dirty="0"/>
            </a:br>
            <a:br>
              <a:rPr lang="en-GB" dirty="0"/>
            </a:br>
            <a:r>
              <a:rPr lang="en-GB" dirty="0"/>
              <a:t>The core uplift lies in autonomy, accountability, on-call readiness, and service leadership — not a different clinical environment.</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Tell your personal experience and questions to yourself. </a:t>
            </a:r>
            <a:br>
              <a:rPr lang="en-GB" sz="1200" kern="1200" dirty="0">
                <a:solidFill>
                  <a:schemeClr val="tx1"/>
                </a:solidFill>
                <a:effectLst/>
                <a:latin typeface="+mn-lt"/>
                <a:ea typeface="+mn-ea"/>
                <a:cs typeface="+mn-cs"/>
              </a:rPr>
            </a:b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What’s in it for the service? </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What’s in it for our patients? </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What’s in it for my team? </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What’s in it for me? </a:t>
            </a:r>
            <a:br>
              <a:rPr lang="en-GB" sz="1200" kern="1200" dirty="0">
                <a:solidFill>
                  <a:schemeClr val="tx1"/>
                </a:solidFill>
                <a:effectLst/>
                <a:latin typeface="+mn-lt"/>
                <a:ea typeface="+mn-ea"/>
                <a:cs typeface="+mn-cs"/>
              </a:rPr>
            </a:b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Same questions goes to all band 5 nurses in who are thinking on how they are able to achieve growth in their career. </a:t>
            </a:r>
            <a:br>
              <a:rPr lang="en-GB" sz="1200" kern="1200" dirty="0">
                <a:solidFill>
                  <a:schemeClr val="tx1"/>
                </a:solidFill>
                <a:effectLst/>
                <a:latin typeface="+mn-lt"/>
                <a:ea typeface="+mn-ea"/>
                <a:cs typeface="+mn-cs"/>
              </a:rPr>
            </a:b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Or thinking of upskilling such as learning radial access, or accessing higher education such as practitioner courses to be able to achieve being </a:t>
            </a:r>
            <a:r>
              <a:rPr lang="en-GB" sz="1200" kern="1200" dirty="0" err="1">
                <a:solidFill>
                  <a:schemeClr val="tx1"/>
                </a:solidFill>
                <a:effectLst/>
                <a:latin typeface="+mn-lt"/>
                <a:ea typeface="+mn-ea"/>
                <a:cs typeface="+mn-cs"/>
              </a:rPr>
              <a:t>rebanded</a:t>
            </a:r>
            <a:r>
              <a:rPr lang="en-GB" sz="1200" kern="1200" dirty="0">
                <a:solidFill>
                  <a:schemeClr val="tx1"/>
                </a:solidFill>
                <a:effectLst/>
                <a:latin typeface="+mn-lt"/>
                <a:ea typeface="+mn-ea"/>
                <a:cs typeface="+mn-cs"/>
              </a:rPr>
              <a:t>? </a:t>
            </a:r>
            <a:br>
              <a:rPr lang="en-GB" sz="1200" kern="1200" dirty="0">
                <a:solidFill>
                  <a:schemeClr val="tx1"/>
                </a:solidFill>
                <a:effectLst/>
                <a:latin typeface="+mn-lt"/>
                <a:ea typeface="+mn-ea"/>
                <a:cs typeface="+mn-cs"/>
              </a:rPr>
            </a:b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AND BENEFIT THE DEPARTMENT AS A WHOLE</a:t>
            </a:r>
            <a:br>
              <a:rPr lang="en-GB" sz="1200" kern="1200" dirty="0">
                <a:solidFill>
                  <a:schemeClr val="tx1"/>
                </a:solidFill>
                <a:effectLst/>
                <a:latin typeface="+mn-lt"/>
                <a:ea typeface="+mn-ea"/>
                <a:cs typeface="+mn-cs"/>
              </a:rPr>
            </a:br>
            <a:br>
              <a:rPr lang="en-GB" sz="1200" kern="1200" dirty="0">
                <a:solidFill>
                  <a:schemeClr val="tx1"/>
                </a:solidFill>
                <a:effectLst/>
                <a:latin typeface="+mn-lt"/>
                <a:ea typeface="+mn-ea"/>
                <a:cs typeface="+mn-cs"/>
              </a:rPr>
            </a:b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pPr marL="514350" indent="-514350">
              <a:buFont typeface="+mj-lt"/>
              <a:buAutoNum type="arabicPeriod"/>
            </a:pPr>
            <a:r>
              <a:rPr lang="en-GB" dirty="0"/>
              <a:t>CATH LAB Practice has ADVANCED Rapidly with COMPLEX PROCEDURES, Such as Complex Devices and CTO, ROTA and ADVANCE IMAGERY and other Equipment involved </a:t>
            </a:r>
          </a:p>
          <a:p>
            <a:pPr marL="514350" indent="-514350">
              <a:buFont typeface="+mj-lt"/>
              <a:buAutoNum type="arabicPeriod"/>
            </a:pPr>
            <a:endParaRPr lang="en-GB" dirty="0"/>
          </a:p>
          <a:p>
            <a:pPr marL="514350" indent="-514350">
              <a:buFont typeface="+mj-lt"/>
              <a:buAutoNum type="arabicPeriod"/>
            </a:pPr>
            <a:r>
              <a:rPr lang="en-GB" dirty="0"/>
              <a:t>NATIONAL JOB PARITY INCONSISTENCIES – affects both Recruitment and Retention </a:t>
            </a:r>
          </a:p>
          <a:p>
            <a:pPr marL="514350" indent="-514350">
              <a:buFont typeface="+mj-lt"/>
              <a:buAutoNum type="arabicPeriod"/>
            </a:pPr>
            <a:endParaRPr lang="en-GB" dirty="0"/>
          </a:p>
          <a:p>
            <a:pPr marL="514350" indent="-514350">
              <a:buFont typeface="+mj-lt"/>
              <a:buAutoNum type="arabicPeriod"/>
            </a:pPr>
            <a:r>
              <a:rPr lang="en-GB" dirty="0"/>
              <a:t>Staff banding and progression has frequently remained STAGNANT – despite INCREASING CLINICAL RESPONSIBILITIES </a:t>
            </a:r>
          </a:p>
          <a:p>
            <a:pPr marL="514350" indent="-514350">
              <a:buFont typeface="+mj-lt"/>
              <a:buAutoNum type="arabicPeriod"/>
            </a:pPr>
            <a:endParaRPr lang="en-GB" dirty="0"/>
          </a:p>
          <a:p>
            <a:pPr marL="514350" indent="-514350">
              <a:buFont typeface="+mj-lt"/>
              <a:buAutoNum type="arabicPeriod"/>
            </a:pPr>
            <a:r>
              <a:rPr lang="en-GB" dirty="0"/>
              <a:t>HIGH RIKS WORK is being routinely performed at BAND 5 level recognition </a:t>
            </a:r>
          </a:p>
          <a:p>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This slide highlights the On-call and Emergency Service that PLAYED as critical differentiator for Agenda for Change Scoring.</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Delivering 24/7 emergency care requires </a:t>
            </a:r>
            <a:br>
              <a:rPr lang="en-GB" sz="1200" kern="1200" dirty="0">
                <a:solidFill>
                  <a:schemeClr val="tx1"/>
                </a:solidFill>
                <a:effectLst/>
                <a:latin typeface="+mn-lt"/>
                <a:ea typeface="+mn-ea"/>
                <a:cs typeface="+mn-cs"/>
              </a:rPr>
            </a:b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INDEPENDENT DECISION MAKING or AUTONOMY , regardless if it’s in-hours or most specially out-of-hours practice and involves  advanced competencies. </a:t>
            </a:r>
            <a:br>
              <a:rPr lang="en-GB" sz="1200" kern="1200" dirty="0">
                <a:solidFill>
                  <a:schemeClr val="tx1"/>
                </a:solidFill>
                <a:effectLst/>
                <a:latin typeface="+mn-lt"/>
                <a:ea typeface="+mn-ea"/>
                <a:cs typeface="+mn-cs"/>
              </a:rPr>
            </a:b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On-call is considered as DEVELOPMENTAL ROLE and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ON CALL MIGHT BE or should be JUST ENOUGH TO BE UPLIFTED TO BAND 6 </a:t>
            </a:r>
          </a:p>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ONE OF THE ADVANTAGES with </a:t>
            </a:r>
            <a:br>
              <a:rPr lang="en-GB" sz="1200" kern="1200" dirty="0">
                <a:solidFill>
                  <a:schemeClr val="tx1"/>
                </a:solidFill>
                <a:effectLst/>
                <a:latin typeface="+mn-lt"/>
                <a:ea typeface="+mn-ea"/>
                <a:cs typeface="+mn-cs"/>
              </a:rPr>
            </a:b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Expanded clinical scope requiring AUTONOMOUS practice BEYOND OR OUTSIDE the procedure room: </a:t>
            </a:r>
            <a:br>
              <a:rPr lang="en-GB" sz="1200" kern="1200" dirty="0">
                <a:solidFill>
                  <a:schemeClr val="tx1"/>
                </a:solidFill>
                <a:effectLst/>
                <a:latin typeface="+mn-lt"/>
                <a:ea typeface="+mn-ea"/>
                <a:cs typeface="+mn-cs"/>
              </a:rPr>
            </a:b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HIGHLIGHTING THE FLEXIBILITY that the TORBAY CATHLAB TEAM achieved:</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DO WE OUR OWN PA</a:t>
            </a:r>
          </a:p>
          <a:p>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WE ROTATE RECOVERY AND LAB DAILY</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Everyone Participates on STOCKS AND AUDITS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PROMOTES LEADERSHIP ROLES</a:t>
            </a:r>
          </a:p>
          <a:p>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SENIORS acts as FORMAL </a:t>
            </a:r>
            <a:r>
              <a:rPr lang="en-GB" sz="1200" kern="1200" dirty="0" err="1">
                <a:solidFill>
                  <a:schemeClr val="tx1"/>
                </a:solidFill>
                <a:effectLst/>
                <a:latin typeface="+mn-lt"/>
                <a:ea typeface="+mn-ea"/>
                <a:cs typeface="+mn-cs"/>
              </a:rPr>
              <a:t>Precptors</a:t>
            </a:r>
            <a:r>
              <a:rPr lang="en-GB" sz="1200" kern="1200" dirty="0">
                <a:solidFill>
                  <a:schemeClr val="tx1"/>
                </a:solidFill>
                <a:effectLst/>
                <a:latin typeface="+mn-lt"/>
                <a:ea typeface="+mn-ea"/>
                <a:cs typeface="+mn-cs"/>
              </a:rPr>
              <a:t> for junior staff, provides hands on training</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Helps facilitate other Non-Invasive Procedures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MOST IMPORTANTLY….</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COMPLEX PROCEDURE- </a:t>
            </a:r>
          </a:p>
          <a:p>
            <a:r>
              <a:rPr lang="en-GB" sz="1200" kern="1200" dirty="0">
                <a:solidFill>
                  <a:schemeClr val="tx1"/>
                </a:solidFill>
                <a:effectLst/>
                <a:latin typeface="+mn-lt"/>
                <a:ea typeface="+mn-ea"/>
                <a:cs typeface="+mn-cs"/>
              </a:rPr>
              <a:t>having the Same level of skills and knowledge who are able to perform all types of Cath Lab Cases ANY GIVEN DAY AT ANY GIVEN TIME </a:t>
            </a:r>
            <a:br>
              <a:rPr lang="en-GB" sz="1200" kern="1200" dirty="0">
                <a:solidFill>
                  <a:schemeClr val="tx1"/>
                </a:solidFill>
                <a:effectLst/>
                <a:latin typeface="+mn-lt"/>
                <a:ea typeface="+mn-ea"/>
                <a:cs typeface="+mn-cs"/>
              </a:rPr>
            </a:b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AND BE ABLE TO ACHIVE this FLEXIBILITY, has resulted STABILITY IN THE DEPARTMENT</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WE HAVE FINALLY ARRIVED TO THIS TOPIC</a:t>
            </a:r>
            <a:br>
              <a:rPr lang="en-GB" sz="1200" kern="1200" dirty="0">
                <a:solidFill>
                  <a:schemeClr val="tx1"/>
                </a:solidFill>
                <a:effectLst/>
                <a:latin typeface="+mn-lt"/>
                <a:ea typeface="+mn-ea"/>
                <a:cs typeface="+mn-cs"/>
              </a:rPr>
            </a:b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What is agenda for change? </a:t>
            </a:r>
            <a:br>
              <a:rPr lang="en-GB" sz="1200" kern="1200" dirty="0">
                <a:solidFill>
                  <a:schemeClr val="tx1"/>
                </a:solidFill>
                <a:effectLst/>
                <a:latin typeface="+mn-lt"/>
                <a:ea typeface="+mn-ea"/>
                <a:cs typeface="+mn-cs"/>
              </a:rPr>
            </a:b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Introduced in 2004 Every role is evaluated against a standard set of criteria to EQUAL PAY FOR WORK OF EQUAL VALUE</a:t>
            </a:r>
            <a:br>
              <a:rPr lang="en-GB" sz="1200" kern="1200" dirty="0">
                <a:solidFill>
                  <a:schemeClr val="tx1"/>
                </a:solidFill>
                <a:effectLst/>
                <a:latin typeface="+mn-lt"/>
                <a:ea typeface="+mn-ea"/>
                <a:cs typeface="+mn-cs"/>
              </a:rPr>
            </a:b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It provides a systematic, analytical approach to measuring the demands of different roles.</a:t>
            </a:r>
            <a:br>
              <a:rPr lang="en-GB" sz="1200" kern="1200" dirty="0">
                <a:solidFill>
                  <a:schemeClr val="tx1"/>
                </a:solidFill>
                <a:effectLst/>
                <a:latin typeface="+mn-lt"/>
                <a:ea typeface="+mn-ea"/>
                <a:cs typeface="+mn-cs"/>
              </a:rPr>
            </a:b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There are total of 16 JE factors as part of the JE/Matching scheme </a:t>
            </a:r>
          </a:p>
          <a:p>
            <a:r>
              <a:rPr lang="en-GB" sz="1200" kern="1200" dirty="0">
                <a:solidFill>
                  <a:schemeClr val="tx1"/>
                </a:solidFill>
                <a:effectLst/>
                <a:latin typeface="+mn-lt"/>
                <a:ea typeface="+mn-ea"/>
                <a:cs typeface="+mn-cs"/>
              </a:rPr>
              <a:t>In which I will be discussing in the next few slides</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pPr marL="514350" indent="-514350">
              <a:buFont typeface="+mj-lt"/>
              <a:buAutoNum type="arabicPeriod"/>
            </a:pPr>
            <a:r>
              <a:rPr lang="en-GB" dirty="0"/>
              <a:t>Matches role evidence against national profiles and 16 JE factors. </a:t>
            </a:r>
          </a:p>
          <a:p>
            <a:pPr marL="514350" indent="-514350">
              <a:buFont typeface="+mj-lt"/>
              <a:buAutoNum type="arabicPeriod"/>
            </a:pPr>
            <a:r>
              <a:rPr lang="en-GB" dirty="0"/>
              <a:t>Accurately evaluates role content including: </a:t>
            </a:r>
          </a:p>
          <a:p>
            <a:pPr marL="0" indent="0">
              <a:buNone/>
            </a:pPr>
            <a:r>
              <a:rPr lang="en-GB" dirty="0"/>
              <a:t>	responsibility, Freedom to ACT , knowledge, skills and effort, and working conditions.</a:t>
            </a:r>
          </a:p>
          <a:p>
            <a:pPr marL="0" indent="0">
              <a:buNone/>
            </a:pPr>
            <a:r>
              <a:rPr lang="en-GB" sz="2000" b="1" dirty="0"/>
              <a:t>Update real Cath Lab Job Description#</a:t>
            </a:r>
            <a:br>
              <a:rPr lang="en-GB" dirty="0"/>
            </a:br>
            <a:br>
              <a:rPr lang="en-GB" sz="1600" b="1" dirty="0"/>
            </a:br>
            <a:r>
              <a:rPr lang="en-GB" sz="1600" b="1" dirty="0"/>
              <a:t>APPENDIX 6— Application to re-evaluate an existing post </a:t>
            </a:r>
            <a:br>
              <a:rPr lang="en-GB" dirty="0"/>
            </a:br>
            <a:br>
              <a:rPr lang="en-GB" dirty="0"/>
            </a:br>
            <a:r>
              <a:rPr lang="en-GB" dirty="0"/>
              <a:t>State the reason#</a:t>
            </a:r>
            <a:br>
              <a:rPr lang="en-GB" dirty="0"/>
            </a:br>
            <a:r>
              <a:rPr lang="en-GB" dirty="0"/>
              <a:t>Obtain signatories#</a:t>
            </a:r>
            <a:br>
              <a:rPr lang="en-GB" dirty="0"/>
            </a:br>
            <a:r>
              <a:rPr lang="en-GB" dirty="0"/>
              <a:t>Cath lab manager </a:t>
            </a:r>
            <a:br>
              <a:rPr lang="en-GB" dirty="0"/>
            </a:br>
            <a:r>
              <a:rPr lang="en-GB" dirty="0"/>
              <a:t>Matron</a:t>
            </a:r>
            <a:br>
              <a:rPr lang="en-GB" dirty="0"/>
            </a:br>
            <a:r>
              <a:rPr lang="en-GB" dirty="0"/>
              <a:t>ADO/ADNPP</a:t>
            </a:r>
            <a:br>
              <a:rPr lang="en-GB" dirty="0"/>
            </a:br>
            <a:r>
              <a:rPr lang="en-GB" dirty="0"/>
              <a:t>Accts Management </a:t>
            </a:r>
            <a:br>
              <a:rPr lang="en-GB" dirty="0"/>
            </a:br>
            <a:r>
              <a:rPr lang="en-GB" dirty="0"/>
              <a:t>System/Operations Director</a:t>
            </a:r>
          </a:p>
          <a:p>
            <a:pPr marL="0" indent="0">
              <a:buNone/>
            </a:pPr>
            <a:br>
              <a:rPr lang="en-GB" dirty="0"/>
            </a:br>
            <a:r>
              <a:rPr lang="en-GB" dirty="0"/>
              <a:t>COMPLETE THE JOB EVAL EFFORT FORM </a:t>
            </a:r>
            <a:br>
              <a:rPr lang="en-GB" dirty="0"/>
            </a:br>
            <a:br>
              <a:rPr lang="en-GB" dirty="0"/>
            </a:br>
            <a:r>
              <a:rPr lang="en-GB" b="1" dirty="0"/>
              <a:t>INCLUDE CURRENT COMPETENCIES AND LINK THIS WITH THE SERVICE SCOPE AND RESPONSIBILITY</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en-GB" dirty="0"/>
            </a:br>
            <a:r>
              <a:rPr lang="en-GB" dirty="0"/>
              <a:t>PHYSICAL - Manual Handling: </a:t>
            </a:r>
            <a:br>
              <a:rPr lang="en-GB" dirty="0"/>
            </a:br>
            <a:r>
              <a:rPr lang="en-GB" dirty="0"/>
              <a:t>Pushing, pulling, bending, kneeling, moving patients — manual handling. HOW LONG NORMALLYN THE PROCEDURE LAST</a:t>
            </a:r>
            <a:br>
              <a:rPr lang="en-GB" dirty="0"/>
            </a:br>
            <a:br>
              <a:rPr lang="en-GB" dirty="0"/>
            </a:br>
            <a:r>
              <a:rPr lang="en-GB" dirty="0"/>
              <a:t>MENTAL AND EMOTIONAL - Unpredictability of work nature — emergencies, deteriorating patients</a:t>
            </a:r>
            <a:br>
              <a:rPr lang="en-GB" dirty="0"/>
            </a:br>
            <a:br>
              <a:rPr lang="en-GB" dirty="0"/>
            </a:br>
            <a:r>
              <a:rPr lang="en-GB" dirty="0"/>
              <a:t>Exposure to distressing situations </a:t>
            </a:r>
            <a:br>
              <a:rPr lang="en-GB" dirty="0"/>
            </a:br>
            <a:br>
              <a:rPr lang="en-GB" dirty="0"/>
            </a:br>
            <a:br>
              <a:rPr lang="en-GB" dirty="0"/>
            </a:br>
            <a:r>
              <a:rPr lang="en-GB" dirty="0"/>
              <a:t>WORKING CONDITIONS- Does the job-holder work in unpleasant working conditions — radiation, body fluids, biological hazards? Apart from what I have just mentioned with the Unpredictability of work</a:t>
            </a:r>
          </a:p>
          <a:p>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30ADCD-7BE2-E480-A017-398E23CFC9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5407F9-D824-1361-BE37-C44E47441B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250361-A3F8-184C-C9DD-EC1A8DF6A52B}"/>
              </a:ext>
            </a:extLst>
          </p:cNvPr>
          <p:cNvSpPr>
            <a:spLocks noGrp="1"/>
          </p:cNvSpPr>
          <p:nvPr>
            <p:ph type="body" idx="1"/>
          </p:nvPr>
        </p:nvSpPr>
        <p:spPr/>
        <p:txBody>
          <a:bodyPr/>
          <a:lstStyle/>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THERE ARE 5 main factors are subdivided into several factors, for example: </a:t>
            </a:r>
            <a:br>
              <a:rPr lang="en-GB" sz="1200" kern="1200" dirty="0">
                <a:solidFill>
                  <a:schemeClr val="tx1"/>
                </a:solidFill>
                <a:effectLst/>
                <a:latin typeface="+mn-lt"/>
                <a:ea typeface="+mn-ea"/>
                <a:cs typeface="+mn-cs"/>
              </a:rPr>
            </a:b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The allocation of total points </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to factors is set out below and does not mean you have to consistently hit LEVEL 6. </a:t>
            </a:r>
            <a:br>
              <a:rPr lang="en-GB" sz="1200" kern="1200" dirty="0">
                <a:solidFill>
                  <a:schemeClr val="tx1"/>
                </a:solidFill>
                <a:effectLst/>
                <a:latin typeface="+mn-lt"/>
                <a:ea typeface="+mn-ea"/>
                <a:cs typeface="+mn-cs"/>
              </a:rPr>
            </a:b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For example: under RESPONSIBILITY SECTION comprises or subdivided to 6 factors </a:t>
            </a:r>
          </a:p>
        </p:txBody>
      </p:sp>
      <p:sp>
        <p:nvSpPr>
          <p:cNvPr id="4" name="Slide Number Placeholder 3">
            <a:extLst>
              <a:ext uri="{FF2B5EF4-FFF2-40B4-BE49-F238E27FC236}">
                <a16:creationId xmlns:a16="http://schemas.microsoft.com/office/drawing/2014/main" id="{8DC5F811-146C-29E1-1BB9-F5707ADA3B6F}"/>
              </a:ext>
            </a:extLst>
          </p:cNvPr>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25498686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1D3A8E-5501-47E9-975F-E2F8926A9A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5A217F-5D0C-7CEA-5317-53805F5BFC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FC3902-4E69-BC84-3149-FAA38163FF1C}"/>
              </a:ext>
            </a:extLst>
          </p:cNvPr>
          <p:cNvSpPr>
            <a:spLocks noGrp="1"/>
          </p:cNvSpPr>
          <p:nvPr>
            <p:ph type="body" idx="1"/>
          </p:nvPr>
        </p:nvSpPr>
        <p:spPr/>
        <p:txBody>
          <a:bodyPr/>
          <a:lstStyle/>
          <a:p>
            <a:r>
              <a:rPr lang="en-GB" sz="1200" kern="1200" dirty="0">
                <a:solidFill>
                  <a:schemeClr val="tx1"/>
                </a:solidFill>
                <a:effectLst/>
                <a:latin typeface="+mn-lt"/>
                <a:ea typeface="+mn-ea"/>
                <a:cs typeface="+mn-cs"/>
              </a:rPr>
              <a:t>As soon we have completed role evidence submitted against JE weighing and scoring</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Results for </a:t>
            </a:r>
            <a:r>
              <a:rPr lang="en-GB" sz="1200" kern="1200" dirty="0" err="1">
                <a:solidFill>
                  <a:schemeClr val="tx1"/>
                </a:solidFill>
                <a:effectLst/>
                <a:latin typeface="+mn-lt"/>
                <a:ea typeface="+mn-ea"/>
                <a:cs typeface="+mn-cs"/>
              </a:rPr>
              <a:t>torbay</a:t>
            </a:r>
            <a:r>
              <a:rPr lang="en-GB" sz="1200" kern="1200" dirty="0">
                <a:solidFill>
                  <a:schemeClr val="tx1"/>
                </a:solidFill>
                <a:effectLst/>
                <a:latin typeface="+mn-lt"/>
                <a:ea typeface="+mn-ea"/>
                <a:cs typeface="+mn-cs"/>
              </a:rPr>
              <a:t> IN LINE WITH the current service scope and responsibility of a </a:t>
            </a:r>
            <a:r>
              <a:rPr lang="en-GB" sz="1200" kern="1200" dirty="0" err="1">
                <a:solidFill>
                  <a:schemeClr val="tx1"/>
                </a:solidFill>
                <a:effectLst/>
                <a:latin typeface="+mn-lt"/>
                <a:ea typeface="+mn-ea"/>
                <a:cs typeface="+mn-cs"/>
              </a:rPr>
              <a:t>cath</a:t>
            </a:r>
            <a:r>
              <a:rPr lang="en-GB" sz="1200" kern="1200" dirty="0">
                <a:solidFill>
                  <a:schemeClr val="tx1"/>
                </a:solidFill>
                <a:effectLst/>
                <a:latin typeface="+mn-lt"/>
                <a:ea typeface="+mn-ea"/>
                <a:cs typeface="+mn-cs"/>
              </a:rPr>
              <a:t> lab nurse..</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Torbay Exceeded with.. </a:t>
            </a:r>
          </a:p>
          <a:p>
            <a:r>
              <a:rPr lang="en-GB" sz="1200" kern="1200" dirty="0">
                <a:solidFill>
                  <a:schemeClr val="tx1"/>
                </a:solidFill>
                <a:effectLst/>
                <a:latin typeface="+mn-lt"/>
                <a:ea typeface="+mn-ea"/>
                <a:cs typeface="+mn-cs"/>
              </a:rPr>
              <a:t>Knowledge </a:t>
            </a:r>
          </a:p>
          <a:p>
            <a:r>
              <a:rPr lang="en-GB" sz="1200" kern="1200" dirty="0">
                <a:solidFill>
                  <a:schemeClr val="tx1"/>
                </a:solidFill>
                <a:effectLst/>
                <a:latin typeface="+mn-lt"/>
                <a:ea typeface="+mn-ea"/>
                <a:cs typeface="+mn-cs"/>
              </a:rPr>
              <a:t>Responsibilities </a:t>
            </a:r>
          </a:p>
          <a:p>
            <a:r>
              <a:rPr lang="en-GB" sz="1200" kern="1200" dirty="0">
                <a:solidFill>
                  <a:schemeClr val="tx1"/>
                </a:solidFill>
                <a:effectLst/>
                <a:latin typeface="+mn-lt"/>
                <a:ea typeface="+mn-ea"/>
                <a:cs typeface="+mn-cs"/>
              </a:rPr>
              <a:t>Freedom to act,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Majority are aligned and locally stronger </a:t>
            </a:r>
          </a:p>
        </p:txBody>
      </p:sp>
      <p:sp>
        <p:nvSpPr>
          <p:cNvPr id="4" name="Slide Number Placeholder 3">
            <a:extLst>
              <a:ext uri="{FF2B5EF4-FFF2-40B4-BE49-F238E27FC236}">
                <a16:creationId xmlns:a16="http://schemas.microsoft.com/office/drawing/2014/main" id="{EA5A9EEB-AC2A-8BC8-2656-A6A5C51C01FA}"/>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424073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STAFF RETENTION- advanced skills preserved highly trained staff, reducing burnout and costly turnover </a:t>
            </a:r>
            <a:br>
              <a:rPr lang="en-GB" sz="1200" kern="1200" dirty="0">
                <a:solidFill>
                  <a:schemeClr val="tx1"/>
                </a:solidFill>
                <a:effectLst/>
                <a:latin typeface="+mn-lt"/>
                <a:ea typeface="+mn-ea"/>
                <a:cs typeface="+mn-cs"/>
              </a:rPr>
            </a:b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WORKFORCE FLEXIBILITY- Guarantees</a:t>
            </a:r>
          </a:p>
          <a:p>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SERVICE RESILIENCE - </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ALSO Guarantees stable, highly-skilled cover including 24/7 emergency cover.</a:t>
            </a:r>
            <a:br>
              <a:rPr lang="en-GB" sz="1200" kern="1200" dirty="0">
                <a:solidFill>
                  <a:schemeClr val="tx1"/>
                </a:solidFill>
                <a:effectLst/>
                <a:latin typeface="+mn-lt"/>
                <a:ea typeface="+mn-ea"/>
                <a:cs typeface="+mn-cs"/>
              </a:rPr>
            </a:b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SAFER STAFFING - Maintains high clinical standards and patient safety through consistent, experienced nursing teams.</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Band 6 (Band 5 until completion of developmental competency including On-Call competency)"</a:t>
            </a:r>
            <a:br>
              <a:rPr lang="en-GB" sz="1200" kern="1200" dirty="0">
                <a:solidFill>
                  <a:schemeClr val="tx1"/>
                </a:solidFill>
                <a:effectLst/>
                <a:latin typeface="+mn-lt"/>
                <a:ea typeface="+mn-ea"/>
                <a:cs typeface="+mn-cs"/>
              </a:rPr>
            </a:b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"To work in all areas of Cardiac Catheter Suite including Recovery area and other Cardiology Non-Invasive Procedures.“</a:t>
            </a:r>
          </a:p>
          <a:p>
            <a:pPr marL="0" marR="0" lvl="0" indent="0" algn="l" defTabSz="914400" rtl="0" eaLnBrk="1" fontAlgn="auto" latinLnBrk="0" hangingPunct="1">
              <a:lnSpc>
                <a:spcPct val="100000"/>
              </a:lnSpc>
              <a:spcBef>
                <a:spcPts val="0"/>
              </a:spcBef>
              <a:spcAft>
                <a:spcPts val="0"/>
              </a:spcAft>
              <a:buClrTx/>
              <a:buSzTx/>
              <a:buFontTx/>
              <a:buNone/>
              <a:tabLst/>
              <a:defRPr/>
            </a:pPr>
            <a:br>
              <a:rPr lang="en-GB" sz="1200" kern="1200" dirty="0">
                <a:solidFill>
                  <a:schemeClr val="tx1"/>
                </a:solidFill>
                <a:effectLst/>
                <a:latin typeface="+mn-lt"/>
                <a:ea typeface="+mn-ea"/>
                <a:cs typeface="+mn-cs"/>
              </a:rPr>
            </a:br>
            <a:br>
              <a:rPr lang="en-GB" sz="1200" kern="1200" dirty="0">
                <a:solidFill>
                  <a:schemeClr val="tx1"/>
                </a:solidFill>
                <a:effectLst/>
                <a:latin typeface="+mn-lt"/>
                <a:ea typeface="+mn-ea"/>
                <a:cs typeface="+mn-cs"/>
              </a:rPr>
            </a:br>
            <a:br>
              <a:rPr lang="en-GB" sz="1200" kern="1200" dirty="0">
                <a:solidFill>
                  <a:schemeClr val="tx1"/>
                </a:solidFill>
                <a:effectLst/>
                <a:latin typeface="+mn-lt"/>
                <a:ea typeface="+mn-ea"/>
                <a:cs typeface="+mn-cs"/>
              </a:rPr>
            </a:b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DFA204-878F-148C-AE17-EA2992039D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5CAC0C-F16C-1ED9-19D7-1FDD9FF2A9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7384B2-6D0A-3308-CFE4-420C92701B67}"/>
              </a:ext>
            </a:extLst>
          </p:cNvPr>
          <p:cNvSpPr>
            <a:spLocks noGrp="1"/>
          </p:cNvSpPr>
          <p:nvPr>
            <p:ph type="body" idx="1"/>
          </p:nvPr>
        </p:nvSpPr>
        <p:spPr/>
        <p:txBody>
          <a:bodyPr/>
          <a:lstStyle/>
          <a:p>
            <a:r>
              <a:rPr lang="en-GB" sz="1200" kern="1200" dirty="0">
                <a:solidFill>
                  <a:schemeClr val="tx1"/>
                </a:solidFill>
                <a:effectLst/>
                <a:latin typeface="+mn-lt"/>
                <a:ea typeface="+mn-ea"/>
                <a:cs typeface="+mn-cs"/>
              </a:rPr>
              <a:t>Barts Health NHS Trust, Guy’s and St Thomas’, and University Hospitals Birmingham—</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3 months Turn AROUND 14 days for review </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You have 30 days following </a:t>
            </a:r>
            <a:r>
              <a:rPr lang="en-GB" sz="1200" kern="1200" dirty="0" err="1">
                <a:solidFill>
                  <a:schemeClr val="tx1"/>
                </a:solidFill>
                <a:effectLst/>
                <a:latin typeface="+mn-lt"/>
                <a:ea typeface="+mn-ea"/>
                <a:cs typeface="+mn-cs"/>
              </a:rPr>
              <a:t>submision</a:t>
            </a:r>
            <a:r>
              <a:rPr lang="en-GB" sz="1200" kern="1200" dirty="0">
                <a:solidFill>
                  <a:schemeClr val="tx1"/>
                </a:solidFill>
                <a:effectLst/>
                <a:latin typeface="+mn-lt"/>
                <a:ea typeface="+mn-ea"/>
                <a:cs typeface="+mn-cs"/>
              </a:rPr>
              <a:t> of request </a:t>
            </a:r>
            <a:br>
              <a:rPr lang="en-GB" sz="1200" kern="1200" dirty="0">
                <a:solidFill>
                  <a:schemeClr val="tx1"/>
                </a:solidFill>
                <a:effectLst/>
                <a:latin typeface="+mn-lt"/>
                <a:ea typeface="+mn-ea"/>
                <a:cs typeface="+mn-cs"/>
              </a:rPr>
            </a:b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Panel review took 1 month prior decision </a:t>
            </a:r>
            <a:br>
              <a:rPr lang="en-GB" sz="1200" kern="1200" dirty="0">
                <a:solidFill>
                  <a:schemeClr val="tx1"/>
                </a:solidFill>
                <a:effectLst/>
                <a:latin typeface="+mn-lt"/>
                <a:ea typeface="+mn-ea"/>
                <a:cs typeface="+mn-cs"/>
              </a:rPr>
            </a:br>
            <a:br>
              <a:rPr lang="en-GB" sz="1200" kern="1200" dirty="0">
                <a:solidFill>
                  <a:schemeClr val="tx1"/>
                </a:solidFill>
                <a:effectLst/>
                <a:latin typeface="+mn-lt"/>
                <a:ea typeface="+mn-ea"/>
                <a:cs typeface="+mn-cs"/>
              </a:rPr>
            </a:b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Handbook &amp; JE principles</a:t>
            </a:r>
            <a:br>
              <a:rPr lang="en-GB" sz="1200" kern="1200" dirty="0">
                <a:solidFill>
                  <a:schemeClr val="tx1"/>
                </a:solidFill>
                <a:effectLst/>
                <a:latin typeface="+mn-lt"/>
                <a:ea typeface="+mn-ea"/>
                <a:cs typeface="+mn-cs"/>
              </a:rPr>
            </a:b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National Nursing Profiles including National Benchmarking (PCI CENTERS AND TEACHING HOSPITALS)</a:t>
            </a:r>
            <a:br>
              <a:rPr lang="en-GB" sz="1200" kern="1200" dirty="0">
                <a:solidFill>
                  <a:schemeClr val="tx1"/>
                </a:solidFill>
                <a:effectLst/>
                <a:latin typeface="+mn-lt"/>
                <a:ea typeface="+mn-ea"/>
                <a:cs typeface="+mn-cs"/>
              </a:rPr>
            </a:b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Other Trust’s comparison and Local comparison </a:t>
            </a:r>
            <a:endParaRPr lang="en-US" dirty="0"/>
          </a:p>
        </p:txBody>
      </p:sp>
      <p:sp>
        <p:nvSpPr>
          <p:cNvPr id="4" name="Slide Number Placeholder 3">
            <a:extLst>
              <a:ext uri="{FF2B5EF4-FFF2-40B4-BE49-F238E27FC236}">
                <a16:creationId xmlns:a16="http://schemas.microsoft.com/office/drawing/2014/main" id="{5539033B-329F-78BB-4AA9-3179B7584CF4}"/>
              </a:ext>
            </a:extLst>
          </p:cNvPr>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7237361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FB150E-7D1A-A5A8-6042-F8D782C466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E38C69-D9FF-E6BD-52D3-807947A937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5466D9-AD54-798F-4E6A-46BB9C31EFF6}"/>
              </a:ext>
            </a:extLst>
          </p:cNvPr>
          <p:cNvSpPr>
            <a:spLocks noGrp="1"/>
          </p:cNvSpPr>
          <p:nvPr>
            <p:ph type="body" idx="1"/>
          </p:nvPr>
        </p:nvSpPr>
        <p:spPr/>
        <p:txBody>
          <a:bodyPr/>
          <a:lstStyle/>
          <a:p>
            <a:r>
              <a:rPr lang="en-GB" sz="1200" kern="1200" dirty="0">
                <a:solidFill>
                  <a:schemeClr val="tx1"/>
                </a:solidFill>
                <a:effectLst/>
                <a:latin typeface="+mn-lt"/>
                <a:ea typeface="+mn-ea"/>
                <a:cs typeface="+mn-cs"/>
              </a:rPr>
              <a:t>Barts Health NHS Trust, Guy’s and St Thomas’, and University Hospitals Birmingham—</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3 months Turn AROUND 14 days for review </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You have 30 days following </a:t>
            </a:r>
            <a:r>
              <a:rPr lang="en-GB" sz="1200" kern="1200" dirty="0" err="1">
                <a:solidFill>
                  <a:schemeClr val="tx1"/>
                </a:solidFill>
                <a:effectLst/>
                <a:latin typeface="+mn-lt"/>
                <a:ea typeface="+mn-ea"/>
                <a:cs typeface="+mn-cs"/>
              </a:rPr>
              <a:t>submision</a:t>
            </a:r>
            <a:r>
              <a:rPr lang="en-GB" sz="1200" kern="1200" dirty="0">
                <a:solidFill>
                  <a:schemeClr val="tx1"/>
                </a:solidFill>
                <a:effectLst/>
                <a:latin typeface="+mn-lt"/>
                <a:ea typeface="+mn-ea"/>
                <a:cs typeface="+mn-cs"/>
              </a:rPr>
              <a:t> of request </a:t>
            </a:r>
            <a:br>
              <a:rPr lang="en-GB" sz="1200" kern="1200" dirty="0">
                <a:solidFill>
                  <a:schemeClr val="tx1"/>
                </a:solidFill>
                <a:effectLst/>
                <a:latin typeface="+mn-lt"/>
                <a:ea typeface="+mn-ea"/>
                <a:cs typeface="+mn-cs"/>
              </a:rPr>
            </a:b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Panel review took 1 month prior decision </a:t>
            </a:r>
            <a:br>
              <a:rPr lang="en-GB" sz="1200" kern="1200" dirty="0">
                <a:solidFill>
                  <a:schemeClr val="tx1"/>
                </a:solidFill>
                <a:effectLst/>
                <a:latin typeface="+mn-lt"/>
                <a:ea typeface="+mn-ea"/>
                <a:cs typeface="+mn-cs"/>
              </a:rPr>
            </a:br>
            <a:br>
              <a:rPr lang="en-GB" sz="1200" kern="1200" dirty="0">
                <a:solidFill>
                  <a:schemeClr val="tx1"/>
                </a:solidFill>
                <a:effectLst/>
                <a:latin typeface="+mn-lt"/>
                <a:ea typeface="+mn-ea"/>
                <a:cs typeface="+mn-cs"/>
              </a:rPr>
            </a:b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Handbook &amp; JE principles</a:t>
            </a:r>
            <a:br>
              <a:rPr lang="en-GB" sz="1200" kern="1200" dirty="0">
                <a:solidFill>
                  <a:schemeClr val="tx1"/>
                </a:solidFill>
                <a:effectLst/>
                <a:latin typeface="+mn-lt"/>
                <a:ea typeface="+mn-ea"/>
                <a:cs typeface="+mn-cs"/>
              </a:rPr>
            </a:b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National Nursing Profiles including National Benchmarking (PCI CENTERS AND TEACHING HOSPITALS)</a:t>
            </a:r>
            <a:br>
              <a:rPr lang="en-GB" sz="1200" kern="1200" dirty="0">
                <a:solidFill>
                  <a:schemeClr val="tx1"/>
                </a:solidFill>
                <a:effectLst/>
                <a:latin typeface="+mn-lt"/>
                <a:ea typeface="+mn-ea"/>
                <a:cs typeface="+mn-cs"/>
              </a:rPr>
            </a:b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Other Trust’s comparison and Local comparison </a:t>
            </a:r>
            <a:endParaRPr lang="en-US" dirty="0"/>
          </a:p>
        </p:txBody>
      </p:sp>
      <p:sp>
        <p:nvSpPr>
          <p:cNvPr id="4" name="Slide Number Placeholder 3">
            <a:extLst>
              <a:ext uri="{FF2B5EF4-FFF2-40B4-BE49-F238E27FC236}">
                <a16:creationId xmlns:a16="http://schemas.microsoft.com/office/drawing/2014/main" id="{B47CB364-1BD2-CDA5-A4C8-78DC92DA0A9F}"/>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809932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18/10/relationships/comments" Target="../comments/modernComment_100_0.xm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microsoft.com/office/2018/10/relationships/comments" Target="../comments/modernComment_115_0.xml"/><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notesSlide" Target="../notesSlides/notesSlide4.xml"/><Relationship Id="rId16" Type="http://schemas.openxmlformats.org/officeDocument/2006/relationships/image" Target="../media/image15.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microsoft.com/office/2018/10/relationships/comments" Target="../comments/modernComment_116_0.xml"/><Relationship Id="rId7"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18/10/relationships/comments" Target="../comments/modernComment_103_0.xml"/><Relationship Id="rId7"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19.png"/><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microsoft.com/office/2018/10/relationships/comments" Target="../comments/modernComment_104_0.xml"/><Relationship Id="rId7"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4.pn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microsoft.com/office/2018/10/relationships/comments" Target="../comments/modernComment_117_0.xml"/><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21.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microsoft.com/office/2018/10/relationships/comments" Target="../comments/modernComment_106_0.xml"/><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21.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microsoft.com/office/2018/10/relationships/comments" Target="../comments/modernComment_107_0.xml"/><Relationship Id="rId7" Type="http://schemas.openxmlformats.org/officeDocument/2006/relationships/hyperlink" Target="https://www.nhsemployers.org/publications/guidance-panels-updated-job-matching-profiles-nursing-and-midwifery" TargetMode="External"/><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21.pn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microsoft.com/office/2018/10/relationships/comments" Target="../comments/modernComment_11E_0.xml"/><Relationship Id="rId7" Type="http://schemas.openxmlformats.org/officeDocument/2006/relationships/hyperlink" Target="https://www.nhsemployers.org/publications/nhs-job-evaluation-handbook#matching-procedure-chapter-eleven-" TargetMode="External"/><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21.pn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18/10/relationships/comments" Target="../comments/modernComment_119_0.xml"/><Relationship Id="rId7"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8" Type="http://schemas.openxmlformats.org/officeDocument/2006/relationships/image" Target="../media/image27.png"/><Relationship Id="rId3" Type="http://schemas.microsoft.com/office/2018/10/relationships/comments" Target="../comments/modernComment_125_708FBC21.xml"/><Relationship Id="rId7" Type="http://schemas.openxmlformats.org/officeDocument/2006/relationships/hyperlink" Target="file:///C:\Users\PARZH99\Desktop\JE%20Handbook%20-%208th%20Edition%20-%20January%202024.pdf" TargetMode="External"/><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21.png"/><Relationship Id="rId4" Type="http://schemas.openxmlformats.org/officeDocument/2006/relationships/image" Target="../media/image19.png"/><Relationship Id="rId9"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microsoft.com/office/2018/10/relationships/comments" Target="../comments/modernComment_126_F2D444F2.xml"/><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21.pn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microsoft.com/office/2018/10/relationships/comments" Target="../comments/modernComment_11D_0.xml"/><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21.png"/><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microsoft.com/office/2018/10/relationships/comments" Target="../comments/modernComment_11F_0.xml"/><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21.png"/><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microsoft.com/office/2018/10/relationships/comments" Target="../comments/modernComment_124_58472ED2.xml"/><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microsoft.com/office/2018/10/relationships/comments" Target="../comments/modernComment_108_9706A8B0.xml"/><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30D27"/>
        </a:solidFill>
        <a:effectLst/>
      </p:bgPr>
    </p:bg>
    <p:spTree>
      <p:nvGrpSpPr>
        <p:cNvPr id="1" name=""/>
        <p:cNvGrpSpPr/>
        <p:nvPr/>
      </p:nvGrpSpPr>
      <p:grpSpPr>
        <a:xfrm>
          <a:off x="0" y="0"/>
          <a:ext cx="0" cy="0"/>
          <a:chOff x="0" y="0"/>
          <a:chExt cx="0" cy="0"/>
        </a:xfrm>
      </p:grpSpPr>
      <p:sp>
        <p:nvSpPr>
          <p:cNvPr id="3" name="Text 0"/>
          <p:cNvSpPr/>
          <p:nvPr/>
        </p:nvSpPr>
        <p:spPr>
          <a:xfrm>
            <a:off x="4697127" y="3780532"/>
            <a:ext cx="8893597" cy="266700"/>
          </a:xfrm>
          <a:prstGeom prst="rect">
            <a:avLst/>
          </a:prstGeom>
          <a:noFill/>
          <a:ln/>
        </p:spPr>
        <p:txBody>
          <a:bodyPr wrap="square" lIns="25400" tIns="25400" rIns="25400" bIns="25400" rtlCol="0" anchor="t">
            <a:normAutofit fontScale="92500" lnSpcReduction="10000"/>
          </a:bodyPr>
          <a:lstStyle/>
          <a:p>
            <a:pPr marL="0" indent="0" algn="ctr">
              <a:buNone/>
            </a:pPr>
            <a:r>
              <a:rPr lang="en-US" sz="1575" b="1" kern="0" spc="536" dirty="0">
                <a:solidFill>
                  <a:srgbClr val="F8F8F8"/>
                </a:solidFill>
                <a:latin typeface="Arial" pitchFamily="34" charset="0"/>
                <a:ea typeface="Arial" pitchFamily="34" charset="-122"/>
                <a:cs typeface="Arial" pitchFamily="34" charset="-120"/>
              </a:rPr>
              <a:t>BRITISH CARDIOVASCULAR INTERVENTION SOCIETY</a:t>
            </a:r>
            <a:endParaRPr lang="en-US" sz="1575" dirty="0"/>
          </a:p>
        </p:txBody>
      </p:sp>
      <p:sp>
        <p:nvSpPr>
          <p:cNvPr id="4" name="Text 1"/>
          <p:cNvSpPr/>
          <p:nvPr/>
        </p:nvSpPr>
        <p:spPr>
          <a:xfrm>
            <a:off x="6177230" y="4694932"/>
            <a:ext cx="5933539" cy="333375"/>
          </a:xfrm>
          <a:prstGeom prst="rect">
            <a:avLst/>
          </a:prstGeom>
          <a:noFill/>
          <a:ln/>
        </p:spPr>
        <p:txBody>
          <a:bodyPr wrap="square" lIns="25400" tIns="25400" rIns="25400" bIns="25400" rtlCol="0" anchor="t">
            <a:normAutofit lnSpcReduction="10000"/>
          </a:bodyPr>
          <a:lstStyle/>
          <a:p>
            <a:pPr marL="0" indent="0" algn="ctr">
              <a:buNone/>
            </a:pPr>
            <a:r>
              <a:rPr lang="en-US" sz="1950" b="1" kern="0" spc="429" dirty="0">
                <a:solidFill>
                  <a:srgbClr val="D0021B"/>
                </a:solidFill>
                <a:latin typeface="Arial" pitchFamily="34" charset="0"/>
                <a:ea typeface="Arial" pitchFamily="34" charset="-122"/>
                <a:cs typeface="Arial" pitchFamily="34" charset="-120"/>
              </a:rPr>
              <a:t>AHP ANNUAL CONFERENCE 2026</a:t>
            </a:r>
            <a:endParaRPr lang="en-US" sz="1950" dirty="0"/>
          </a:p>
        </p:txBody>
      </p:sp>
      <p:sp>
        <p:nvSpPr>
          <p:cNvPr id="5" name="Text 2"/>
          <p:cNvSpPr/>
          <p:nvPr/>
        </p:nvSpPr>
        <p:spPr>
          <a:xfrm>
            <a:off x="5004733" y="5314057"/>
            <a:ext cx="8278535" cy="878086"/>
          </a:xfrm>
          <a:prstGeom prst="rect">
            <a:avLst/>
          </a:prstGeom>
          <a:noFill/>
          <a:ln/>
        </p:spPr>
        <p:txBody>
          <a:bodyPr wrap="square" lIns="25400" tIns="25400" rIns="25400" bIns="25400" rtlCol="0" anchor="t">
            <a:noAutofit/>
          </a:bodyPr>
          <a:lstStyle/>
          <a:p>
            <a:pPr algn="ctr"/>
            <a:r>
              <a:rPr lang="en-US" sz="4400" b="1" kern="0" spc="-75" dirty="0">
                <a:solidFill>
                  <a:srgbClr val="F8F8F8"/>
                </a:solidFill>
                <a:latin typeface="Arial" pitchFamily="34" charset="0"/>
                <a:ea typeface="Arial" pitchFamily="34" charset="-122"/>
                <a:cs typeface="Arial" pitchFamily="34" charset="-120"/>
              </a:rPr>
              <a:t>Raising the Bar (and the Band)</a:t>
            </a:r>
            <a:endParaRPr lang="en-US" sz="4400" dirty="0"/>
          </a:p>
        </p:txBody>
      </p:sp>
      <p:sp>
        <p:nvSpPr>
          <p:cNvPr id="6" name="Text 3"/>
          <p:cNvSpPr/>
          <p:nvPr/>
        </p:nvSpPr>
        <p:spPr>
          <a:xfrm>
            <a:off x="5573070" y="7065865"/>
            <a:ext cx="6590348" cy="457200"/>
          </a:xfrm>
          <a:prstGeom prst="rect">
            <a:avLst/>
          </a:prstGeom>
          <a:noFill/>
          <a:ln/>
        </p:spPr>
        <p:txBody>
          <a:bodyPr wrap="square" lIns="25400" tIns="25400" rIns="25400" bIns="25400" rtlCol="0" anchor="t">
            <a:noAutofit/>
          </a:bodyPr>
          <a:lstStyle/>
          <a:p>
            <a:pPr marL="0" indent="0" algn="ctr">
              <a:buNone/>
            </a:pPr>
            <a:r>
              <a:rPr lang="en-US" sz="2000" dirty="0">
                <a:solidFill>
                  <a:srgbClr val="F8F8F8">
                    <a:alpha val="62000"/>
                  </a:srgbClr>
                </a:solidFill>
                <a:latin typeface="Arial" pitchFamily="34" charset="0"/>
                <a:ea typeface="Arial" pitchFamily="34" charset="-122"/>
                <a:cs typeface="Arial" pitchFamily="34" charset="-120"/>
              </a:rPr>
              <a:t>Henry Jr. Parza· Cath Lab Manager</a:t>
            </a:r>
          </a:p>
          <a:p>
            <a:pPr marL="0" indent="0" algn="ctr">
              <a:buNone/>
            </a:pPr>
            <a:r>
              <a:rPr lang="en-US" sz="2000" dirty="0">
                <a:solidFill>
                  <a:srgbClr val="F8F8F8">
                    <a:alpha val="62000"/>
                  </a:srgbClr>
                </a:solidFill>
                <a:latin typeface="Arial" pitchFamily="34" charset="0"/>
                <a:ea typeface="Arial" pitchFamily="34" charset="-122"/>
                <a:cs typeface="Arial" pitchFamily="34" charset="-120"/>
              </a:rPr>
              <a:t>Torbay and South Devon NHS Foundation Trust </a:t>
            </a:r>
            <a:endParaRPr lang="en-US" sz="2000" dirty="0"/>
          </a:p>
        </p:txBody>
      </p:sp>
      <p:sp>
        <p:nvSpPr>
          <p:cNvPr id="7" name="Text 4"/>
          <p:cNvSpPr/>
          <p:nvPr/>
        </p:nvSpPr>
        <p:spPr>
          <a:xfrm>
            <a:off x="5641069" y="8206719"/>
            <a:ext cx="1999402" cy="333375"/>
          </a:xfrm>
          <a:prstGeom prst="rect">
            <a:avLst/>
          </a:prstGeom>
          <a:noFill/>
          <a:ln/>
        </p:spPr>
        <p:txBody>
          <a:bodyPr wrap="square" lIns="25400" tIns="25400" rIns="25400" bIns="25400" rtlCol="0" anchor="t">
            <a:normAutofit lnSpcReduction="10000"/>
          </a:bodyPr>
          <a:lstStyle/>
          <a:p>
            <a:pPr marL="0" indent="0" algn="ctr">
              <a:buNone/>
            </a:pPr>
            <a:r>
              <a:rPr lang="en-US" sz="1950" b="1" dirty="0">
                <a:solidFill>
                  <a:srgbClr val="F8F8F8"/>
                </a:solidFill>
                <a:latin typeface="Arial" pitchFamily="34" charset="0"/>
                <a:ea typeface="Arial" pitchFamily="34" charset="-122"/>
                <a:cs typeface="Arial" pitchFamily="34" charset="-120"/>
              </a:rPr>
              <a:t>13–14 July 2026</a:t>
            </a:r>
            <a:endParaRPr lang="en-US" sz="1950" dirty="0"/>
          </a:p>
        </p:txBody>
      </p:sp>
      <p:sp>
        <p:nvSpPr>
          <p:cNvPr id="8" name="Shape 5"/>
          <p:cNvSpPr/>
          <p:nvPr/>
        </p:nvSpPr>
        <p:spPr>
          <a:xfrm>
            <a:off x="7781627" y="8351979"/>
            <a:ext cx="66675" cy="66675"/>
          </a:xfrm>
          <a:prstGeom prst="ellipse">
            <a:avLst/>
          </a:prstGeom>
          <a:solidFill>
            <a:srgbClr val="D0021B"/>
          </a:solidFill>
          <a:ln/>
        </p:spPr>
        <p:txBody>
          <a:bodyPr/>
          <a:lstStyle/>
          <a:p>
            <a:endParaRPr lang="en-GB"/>
          </a:p>
        </p:txBody>
      </p:sp>
      <p:sp>
        <p:nvSpPr>
          <p:cNvPr id="9" name="Text 6"/>
          <p:cNvSpPr/>
          <p:nvPr/>
        </p:nvSpPr>
        <p:spPr>
          <a:xfrm>
            <a:off x="7989458" y="8218630"/>
            <a:ext cx="4996622" cy="333375"/>
          </a:xfrm>
          <a:prstGeom prst="rect">
            <a:avLst/>
          </a:prstGeom>
          <a:noFill/>
          <a:ln/>
        </p:spPr>
        <p:txBody>
          <a:bodyPr wrap="square" lIns="25400" tIns="25400" rIns="25400" bIns="25400" rtlCol="0" anchor="t">
            <a:normAutofit lnSpcReduction="10000"/>
          </a:bodyPr>
          <a:lstStyle/>
          <a:p>
            <a:pPr marL="0" indent="0" algn="ctr">
              <a:buNone/>
            </a:pPr>
            <a:r>
              <a:rPr lang="en-US" sz="1950" b="1" dirty="0">
                <a:solidFill>
                  <a:srgbClr val="F8F8F8"/>
                </a:solidFill>
                <a:latin typeface="Arial" pitchFamily="34" charset="0"/>
                <a:ea typeface="Arial" pitchFamily="34" charset="-122"/>
                <a:cs typeface="Arial" pitchFamily="34" charset="-120"/>
              </a:rPr>
              <a:t>Birmingham Conference &amp; Events Centre</a:t>
            </a:r>
            <a:endParaRPr lang="en-US" sz="1950" dirty="0"/>
          </a:p>
        </p:txBody>
      </p:sp>
      <p:pic>
        <p:nvPicPr>
          <p:cNvPr id="11" name="Picture 10">
            <a:extLst>
              <a:ext uri="{FF2B5EF4-FFF2-40B4-BE49-F238E27FC236}">
                <a16:creationId xmlns:a16="http://schemas.microsoft.com/office/drawing/2014/main" id="{A3A91E6B-623D-4C86-3EA4-1E1CA69CF9C6}"/>
              </a:ext>
            </a:extLst>
          </p:cNvPr>
          <p:cNvPicPr>
            <a:picLocks noChangeAspect="1"/>
          </p:cNvPicPr>
          <p:nvPr/>
        </p:nvPicPr>
        <p:blipFill>
          <a:blip r:embed="rId4"/>
          <a:stretch>
            <a:fillRect/>
          </a:stretch>
        </p:blipFill>
        <p:spPr>
          <a:xfrm>
            <a:off x="5573070" y="2068370"/>
            <a:ext cx="6682427" cy="1302070"/>
          </a:xfrm>
          <a:prstGeom prst="rect">
            <a:avLst/>
          </a:prstGeom>
        </p:spPr>
      </p:pic>
    </p:spTree>
  </p:cSld>
  <p:clrMapOvr>
    <a:masterClrMapping/>
  </p:clrMapOvr>
  <p:extLst>
    <p:ext uri="{6950BFC3-D8DA-4A85-94F7-54DA5524770B}">
      <p188:commentRel xmlns:p188="http://schemas.microsoft.com/office/powerpoint/2018/8/main" r:id="rId3"/>
    </p:ext>
  </p:extLst>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30D27"/>
        </a:solidFill>
        <a:effectLst/>
      </p:bgPr>
    </p:bg>
    <p:spTree>
      <p:nvGrpSpPr>
        <p:cNvPr id="1" name=""/>
        <p:cNvGrpSpPr/>
        <p:nvPr/>
      </p:nvGrpSpPr>
      <p:grpSpPr>
        <a:xfrm>
          <a:off x="0" y="0"/>
          <a:ext cx="0" cy="0"/>
          <a:chOff x="0" y="0"/>
          <a:chExt cx="0" cy="0"/>
        </a:xfrm>
      </p:grpSpPr>
      <p:sp>
        <p:nvSpPr>
          <p:cNvPr id="3" name="Text 0"/>
          <p:cNvSpPr/>
          <p:nvPr/>
        </p:nvSpPr>
        <p:spPr>
          <a:xfrm>
            <a:off x="1143000" y="1638300"/>
            <a:ext cx="17602200" cy="209550"/>
          </a:xfrm>
          <a:prstGeom prst="rect">
            <a:avLst/>
          </a:prstGeom>
          <a:noFill/>
          <a:ln/>
        </p:spPr>
        <p:txBody>
          <a:bodyPr wrap="square" lIns="25400" tIns="25400" rIns="25400" bIns="25400" rtlCol="0" anchor="t">
            <a:normAutofit fontScale="92500" lnSpcReduction="10000"/>
          </a:bodyPr>
          <a:lstStyle/>
          <a:p>
            <a:pPr marL="0" indent="0" algn="l">
              <a:buNone/>
            </a:pPr>
            <a:r>
              <a:rPr lang="en-US" sz="1200" b="1" kern="0" spc="264" dirty="0">
                <a:solidFill>
                  <a:srgbClr val="F8F8F8"/>
                </a:solidFill>
                <a:latin typeface="Arial" pitchFamily="34" charset="0"/>
                <a:ea typeface="Arial" pitchFamily="34" charset="-122"/>
                <a:cs typeface="Arial" pitchFamily="34" charset="-120"/>
              </a:rPr>
              <a:t>BRITISH CARDIOVASCULAR INTERVENTION SOCIETY</a:t>
            </a:r>
            <a:endParaRPr lang="en-US" sz="1200" dirty="0"/>
          </a:p>
        </p:txBody>
      </p:sp>
      <p:sp>
        <p:nvSpPr>
          <p:cNvPr id="4" name="Text 1"/>
          <p:cNvSpPr/>
          <p:nvPr/>
        </p:nvSpPr>
        <p:spPr>
          <a:xfrm>
            <a:off x="1143000" y="2724150"/>
            <a:ext cx="17602200" cy="742950"/>
          </a:xfrm>
          <a:prstGeom prst="rect">
            <a:avLst/>
          </a:prstGeom>
          <a:noFill/>
          <a:ln/>
        </p:spPr>
        <p:txBody>
          <a:bodyPr wrap="square" lIns="25400" tIns="25400" rIns="25400" bIns="25400" rtlCol="0" anchor="t">
            <a:normAutofit lnSpcReduction="10000"/>
          </a:bodyPr>
          <a:lstStyle/>
          <a:p>
            <a:pPr marL="0" indent="0" algn="l">
              <a:buNone/>
            </a:pPr>
            <a:r>
              <a:rPr lang="en-US" sz="4800" b="1" dirty="0">
                <a:solidFill>
                  <a:srgbClr val="F8F8F8"/>
                </a:solidFill>
                <a:latin typeface="Arial" pitchFamily="34" charset="0"/>
                <a:ea typeface="Arial" pitchFamily="34" charset="-122"/>
                <a:cs typeface="Arial" pitchFamily="34" charset="-120"/>
              </a:rPr>
              <a:t>Declaration of Interests</a:t>
            </a:r>
            <a:endParaRPr lang="en-US" sz="4800" dirty="0"/>
          </a:p>
        </p:txBody>
      </p:sp>
      <p:sp>
        <p:nvSpPr>
          <p:cNvPr id="5" name="Shape 2"/>
          <p:cNvSpPr/>
          <p:nvPr/>
        </p:nvSpPr>
        <p:spPr>
          <a:xfrm>
            <a:off x="1143000" y="3581400"/>
            <a:ext cx="914400" cy="57150"/>
          </a:xfrm>
          <a:prstGeom prst="rect">
            <a:avLst/>
          </a:prstGeom>
          <a:solidFill>
            <a:srgbClr val="D0021B"/>
          </a:solidFill>
          <a:ln/>
        </p:spPr>
        <p:txBody>
          <a:bodyPr/>
          <a:lstStyle/>
          <a:p>
            <a:endParaRPr lang="en-GB"/>
          </a:p>
        </p:txBody>
      </p:sp>
      <p:sp>
        <p:nvSpPr>
          <p:cNvPr id="7" name="Shape 4"/>
          <p:cNvSpPr/>
          <p:nvPr/>
        </p:nvSpPr>
        <p:spPr>
          <a:xfrm>
            <a:off x="1143000" y="4991100"/>
            <a:ext cx="152400" cy="152400"/>
          </a:xfrm>
          <a:prstGeom prst="rect">
            <a:avLst/>
          </a:prstGeom>
          <a:solidFill>
            <a:srgbClr val="D0021B"/>
          </a:solidFill>
          <a:ln/>
        </p:spPr>
        <p:txBody>
          <a:bodyPr/>
          <a:lstStyle/>
          <a:p>
            <a:endParaRPr lang="en-GB"/>
          </a:p>
        </p:txBody>
      </p:sp>
      <p:sp>
        <p:nvSpPr>
          <p:cNvPr id="8" name="Text 5"/>
          <p:cNvSpPr/>
          <p:nvPr/>
        </p:nvSpPr>
        <p:spPr>
          <a:xfrm>
            <a:off x="1524000" y="4838700"/>
            <a:ext cx="7384837" cy="533400"/>
          </a:xfrm>
          <a:prstGeom prst="rect">
            <a:avLst/>
          </a:prstGeom>
          <a:noFill/>
          <a:ln/>
        </p:spPr>
        <p:txBody>
          <a:bodyPr wrap="square" lIns="25400" tIns="25400" rIns="25400" bIns="25400" rtlCol="0" anchor="t">
            <a:normAutofit fontScale="92500" lnSpcReduction="10000"/>
          </a:bodyPr>
          <a:lstStyle/>
          <a:p>
            <a:pPr marL="0" indent="0" algn="l">
              <a:lnSpc>
                <a:spcPct val="130000"/>
              </a:lnSpc>
              <a:buNone/>
            </a:pPr>
            <a:r>
              <a:rPr lang="en-US" sz="3000" b="1" dirty="0">
                <a:solidFill>
                  <a:srgbClr val="F8F8F8"/>
                </a:solidFill>
                <a:latin typeface="Arial" pitchFamily="34" charset="0"/>
                <a:ea typeface="Arial" pitchFamily="34" charset="-122"/>
                <a:cs typeface="Arial" pitchFamily="34" charset="-120"/>
              </a:rPr>
              <a:t>I have no conflicts of interest to declare.</a:t>
            </a:r>
            <a:endParaRPr lang="en-US" sz="3000" dirty="0"/>
          </a:p>
        </p:txBody>
      </p:sp>
      <p:pic>
        <p:nvPicPr>
          <p:cNvPr id="11" name="Image 1" descr="preencoded.png"/>
          <p:cNvPicPr>
            <a:picLocks noChangeAspect="1"/>
          </p:cNvPicPr>
          <p:nvPr/>
        </p:nvPicPr>
        <p:blipFill>
          <a:blip r:embed="rId3"/>
          <a:stretch>
            <a:fillRect/>
          </a:stretch>
        </p:blipFill>
        <p:spPr>
          <a:xfrm>
            <a:off x="12904143" y="9334500"/>
            <a:ext cx="381000" cy="381000"/>
          </a:xfrm>
          <a:prstGeom prst="rect">
            <a:avLst/>
          </a:prstGeom>
        </p:spPr>
      </p:pic>
      <p:sp>
        <p:nvSpPr>
          <p:cNvPr id="12" name="Text 8"/>
          <p:cNvSpPr/>
          <p:nvPr/>
        </p:nvSpPr>
        <p:spPr>
          <a:xfrm>
            <a:off x="13418493" y="9382125"/>
            <a:ext cx="4266798" cy="323850"/>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F8F8F8"/>
                </a:solidFill>
                <a:latin typeface="Arial" pitchFamily="34" charset="0"/>
                <a:ea typeface="Arial" pitchFamily="34" charset="-122"/>
                <a:cs typeface="Arial" pitchFamily="34" charset="-120"/>
              </a:rPr>
              <a:t>Join the conversation using </a:t>
            </a:r>
            <a:r>
              <a:rPr lang="en-US" sz="1800" b="1" dirty="0">
                <a:solidFill>
                  <a:srgbClr val="F8F8F8"/>
                </a:solidFill>
                <a:latin typeface="Arial" pitchFamily="34" charset="0"/>
                <a:ea typeface="Arial" pitchFamily="34" charset="-122"/>
                <a:cs typeface="Arial" pitchFamily="34" charset="-120"/>
              </a:rPr>
              <a:t>#BCISAHP</a:t>
            </a:r>
            <a:endParaRPr lang="en-US" sz="1800" dirty="0"/>
          </a:p>
        </p:txBody>
      </p:sp>
      <p:pic>
        <p:nvPicPr>
          <p:cNvPr id="14" name="Picture 13">
            <a:extLst>
              <a:ext uri="{FF2B5EF4-FFF2-40B4-BE49-F238E27FC236}">
                <a16:creationId xmlns:a16="http://schemas.microsoft.com/office/drawing/2014/main" id="{C559AB50-C146-5C2D-A1A2-DC4EEBE34078}"/>
              </a:ext>
            </a:extLst>
          </p:cNvPr>
          <p:cNvPicPr>
            <a:picLocks noChangeAspect="1"/>
          </p:cNvPicPr>
          <p:nvPr/>
        </p:nvPicPr>
        <p:blipFill>
          <a:blip r:embed="rId4"/>
          <a:stretch>
            <a:fillRect/>
          </a:stretch>
        </p:blipFill>
        <p:spPr>
          <a:xfrm>
            <a:off x="1295400" y="608532"/>
            <a:ext cx="3921662" cy="76413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0021B"/>
        </a:solidFill>
        <a:effectLst/>
      </p:bgPr>
    </p:bg>
    <p:spTree>
      <p:nvGrpSpPr>
        <p:cNvPr id="1" name=""/>
        <p:cNvGrpSpPr/>
        <p:nvPr/>
      </p:nvGrpSpPr>
      <p:grpSpPr>
        <a:xfrm>
          <a:off x="0" y="0"/>
          <a:ext cx="0" cy="0"/>
          <a:chOff x="0" y="0"/>
          <a:chExt cx="0" cy="0"/>
        </a:xfrm>
      </p:grpSpPr>
      <p:sp>
        <p:nvSpPr>
          <p:cNvPr id="2" name="Text 0"/>
          <p:cNvSpPr/>
          <p:nvPr/>
        </p:nvSpPr>
        <p:spPr>
          <a:xfrm>
            <a:off x="1143000" y="4148882"/>
            <a:ext cx="17602200" cy="333375"/>
          </a:xfrm>
          <a:prstGeom prst="rect">
            <a:avLst/>
          </a:prstGeom>
          <a:noFill/>
          <a:ln/>
        </p:spPr>
        <p:txBody>
          <a:bodyPr wrap="square" lIns="25400" tIns="25400" rIns="25400" bIns="25400" rtlCol="0" anchor="t">
            <a:normAutofit lnSpcReduction="10000"/>
          </a:bodyPr>
          <a:lstStyle/>
          <a:p>
            <a:pPr marL="0" indent="0" algn="l">
              <a:buNone/>
            </a:pPr>
            <a:r>
              <a:rPr lang="en-US" sz="1950" b="1" kern="0" spc="624" dirty="0">
                <a:solidFill>
                  <a:srgbClr val="FFFFFF">
                    <a:alpha val="72000"/>
                  </a:srgbClr>
                </a:solidFill>
                <a:latin typeface="Arial" pitchFamily="34" charset="0"/>
                <a:ea typeface="Arial" pitchFamily="34" charset="-122"/>
                <a:cs typeface="Arial" pitchFamily="34" charset="-120"/>
              </a:rPr>
              <a:t>SECTION</a:t>
            </a:r>
            <a:endParaRPr lang="en-US" sz="1950" dirty="0"/>
          </a:p>
        </p:txBody>
      </p:sp>
      <p:sp>
        <p:nvSpPr>
          <p:cNvPr id="3" name="Text 1"/>
          <p:cNvSpPr/>
          <p:nvPr/>
        </p:nvSpPr>
        <p:spPr>
          <a:xfrm>
            <a:off x="1143000" y="4729907"/>
            <a:ext cx="14668500" cy="988963"/>
          </a:xfrm>
          <a:prstGeom prst="rect">
            <a:avLst/>
          </a:prstGeom>
          <a:noFill/>
          <a:ln/>
        </p:spPr>
        <p:txBody>
          <a:bodyPr wrap="square" lIns="25400" tIns="25400" rIns="25400" bIns="25400" rtlCol="0" anchor="t">
            <a:normAutofit fontScale="55000" lnSpcReduction="20000"/>
          </a:bodyPr>
          <a:lstStyle/>
          <a:p>
            <a:pPr marL="0" indent="0" algn="l">
              <a:lnSpc>
                <a:spcPct val="104000"/>
              </a:lnSpc>
              <a:buNone/>
            </a:pPr>
            <a:r>
              <a:rPr lang="en-US" sz="7200" b="1" kern="0" spc="-72" dirty="0">
                <a:solidFill>
                  <a:srgbClr val="FFFFFF"/>
                </a:solidFill>
                <a:latin typeface="Arial" pitchFamily="34" charset="0"/>
                <a:cs typeface="Arial" pitchFamily="34" charset="-120"/>
              </a:rPr>
              <a:t>Torbay Cath Lab Nurse – Service Scope and Responsibility</a:t>
            </a:r>
            <a:endParaRPr lang="en-US" sz="7200" dirty="0"/>
          </a:p>
        </p:txBody>
      </p:sp>
      <p:sp>
        <p:nvSpPr>
          <p:cNvPr id="4" name="Shape 2"/>
          <p:cNvSpPr/>
          <p:nvPr/>
        </p:nvSpPr>
        <p:spPr>
          <a:xfrm>
            <a:off x="1143000" y="6061770"/>
            <a:ext cx="1333500" cy="76200"/>
          </a:xfrm>
          <a:prstGeom prst="rect">
            <a:avLst/>
          </a:prstGeom>
          <a:solidFill>
            <a:srgbClr val="FFFFFF"/>
          </a:solidFill>
          <a:ln/>
        </p:spPr>
        <p:txBody>
          <a:bodyPr/>
          <a:lstStyle/>
          <a:p>
            <a:endParaRPr lang="en-GB"/>
          </a:p>
        </p:txBody>
      </p:sp>
      <p:sp>
        <p:nvSpPr>
          <p:cNvPr id="5" name="Text 3"/>
          <p:cNvSpPr/>
          <p:nvPr/>
        </p:nvSpPr>
        <p:spPr>
          <a:xfrm>
            <a:off x="12284720" y="9410700"/>
            <a:ext cx="5346308" cy="304800"/>
          </a:xfrm>
          <a:prstGeom prst="rect">
            <a:avLst/>
          </a:prstGeom>
          <a:noFill/>
          <a:ln/>
        </p:spPr>
        <p:txBody>
          <a:bodyPr wrap="square" lIns="25400" tIns="25400" rIns="25400" bIns="25400" rtlCol="0" anchor="t">
            <a:normAutofit lnSpcReduction="10000"/>
          </a:bodyPr>
          <a:lstStyle/>
          <a:p>
            <a:pPr marL="0" indent="0" algn="l">
              <a:buNone/>
            </a:pPr>
            <a:r>
              <a:rPr lang="en-US" sz="1800" b="1" kern="0" spc="360" dirty="0">
                <a:solidFill>
                  <a:srgbClr val="FFFFFF">
                    <a:alpha val="85000"/>
                  </a:srgbClr>
                </a:solidFill>
                <a:latin typeface="Arial" pitchFamily="34" charset="0"/>
                <a:ea typeface="Arial" pitchFamily="34" charset="-122"/>
                <a:cs typeface="Arial" pitchFamily="34" charset="-120"/>
              </a:rPr>
              <a:t>AHP ANNUAL CONFERENCE 2026</a:t>
            </a:r>
            <a:endParaRPr lang="en-US" sz="1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 y="0"/>
            <a:ext cx="18287543" cy="10287000"/>
          </a:xfrm>
          <a:prstGeom prst="rect">
            <a:avLst/>
          </a:prstGeom>
          <a:solidFill>
            <a:srgbClr val="030D27"/>
          </a:solidFill>
          <a:ln w="12700">
            <a:solidFill>
              <a:srgbClr val="FFFFFF">
                <a:alpha val="0"/>
              </a:srgbClr>
            </a:solidFill>
            <a:prstDash val="solid"/>
          </a:ln>
        </p:spPr>
        <p:txBody>
          <a:bodyPr/>
          <a:lstStyle/>
          <a:p>
            <a:endParaRPr lang="en-GB" sz="2700"/>
          </a:p>
        </p:txBody>
      </p:sp>
      <p:sp>
        <p:nvSpPr>
          <p:cNvPr id="3" name="Shape 1"/>
          <p:cNvSpPr/>
          <p:nvPr/>
        </p:nvSpPr>
        <p:spPr>
          <a:xfrm>
            <a:off x="458" y="-256490"/>
            <a:ext cx="18287543" cy="10287000"/>
          </a:xfrm>
          <a:prstGeom prst="rect">
            <a:avLst/>
          </a:prstGeom>
          <a:solidFill>
            <a:srgbClr val="030D27"/>
          </a:solidFill>
          <a:ln w="12700">
            <a:solidFill>
              <a:srgbClr val="FFFFFF">
                <a:alpha val="0"/>
              </a:srgbClr>
            </a:solidFill>
            <a:prstDash val="solid"/>
          </a:ln>
        </p:spPr>
        <p:txBody>
          <a:bodyPr/>
          <a:lstStyle/>
          <a:p>
            <a:endParaRPr lang="en-GB" sz="2700"/>
          </a:p>
        </p:txBody>
      </p:sp>
      <p:sp>
        <p:nvSpPr>
          <p:cNvPr id="4" name="Shape 2"/>
          <p:cNvSpPr/>
          <p:nvPr/>
        </p:nvSpPr>
        <p:spPr>
          <a:xfrm>
            <a:off x="5715458" y="1999793"/>
            <a:ext cx="6858000" cy="6858000"/>
          </a:xfrm>
          <a:prstGeom prst="ellipse">
            <a:avLst/>
          </a:prstGeom>
          <a:noFill/>
          <a:ln w="25400">
            <a:solidFill>
              <a:srgbClr val="1E2C56"/>
            </a:solidFill>
            <a:prstDash val="solid"/>
          </a:ln>
        </p:spPr>
        <p:txBody>
          <a:bodyPr/>
          <a:lstStyle/>
          <a:p>
            <a:endParaRPr lang="en-GB" sz="2700"/>
          </a:p>
        </p:txBody>
      </p:sp>
      <p:pic>
        <p:nvPicPr>
          <p:cNvPr id="5" name="Image 0" descr="gen-dedup-6f5abef3cd2359e4a5b1c19b8dfdc7be.png"/>
          <p:cNvPicPr>
            <a:picLocks noChangeAspect="1"/>
          </p:cNvPicPr>
          <p:nvPr/>
        </p:nvPicPr>
        <p:blipFill>
          <a:blip r:embed="rId4"/>
          <a:srcRect/>
          <a:stretch/>
        </p:blipFill>
        <p:spPr>
          <a:xfrm>
            <a:off x="7786574" y="4072281"/>
            <a:ext cx="2714397" cy="2714397"/>
          </a:xfrm>
          <a:prstGeom prst="rect">
            <a:avLst/>
          </a:prstGeom>
        </p:spPr>
      </p:pic>
      <p:pic>
        <p:nvPicPr>
          <p:cNvPr id="6" name="Image 1" descr="gen-dedup-028e11c63cd198813cab648af6a3a7ae.png"/>
          <p:cNvPicPr>
            <a:picLocks noChangeAspect="1"/>
          </p:cNvPicPr>
          <p:nvPr/>
        </p:nvPicPr>
        <p:blipFill>
          <a:blip r:embed="rId5"/>
          <a:stretch>
            <a:fillRect/>
          </a:stretch>
        </p:blipFill>
        <p:spPr>
          <a:xfrm>
            <a:off x="857251" y="514351"/>
            <a:ext cx="2857043" cy="556694"/>
          </a:xfrm>
          <a:prstGeom prst="rect">
            <a:avLst/>
          </a:prstGeom>
        </p:spPr>
      </p:pic>
      <p:pic>
        <p:nvPicPr>
          <p:cNvPr id="7" name="Image 2" descr="gen-dedup-eb747e62e2d99824a045eb5d71fb40ac.png"/>
          <p:cNvPicPr>
            <a:picLocks noChangeAspect="1"/>
          </p:cNvPicPr>
          <p:nvPr/>
        </p:nvPicPr>
        <p:blipFill>
          <a:blip r:embed="rId6"/>
          <a:srcRect/>
          <a:stretch/>
        </p:blipFill>
        <p:spPr>
          <a:xfrm>
            <a:off x="8686343" y="1543051"/>
            <a:ext cx="914858" cy="914858"/>
          </a:xfrm>
          <a:prstGeom prst="rect">
            <a:avLst/>
          </a:prstGeom>
        </p:spPr>
      </p:pic>
      <p:pic>
        <p:nvPicPr>
          <p:cNvPr id="8" name="Image 3" descr="gen-dedup-1bd20252d68c0ace3fd968276c341f67.png"/>
          <p:cNvPicPr>
            <a:picLocks noChangeAspect="1"/>
          </p:cNvPicPr>
          <p:nvPr/>
        </p:nvPicPr>
        <p:blipFill>
          <a:blip r:embed="rId7"/>
          <a:srcRect/>
          <a:stretch/>
        </p:blipFill>
        <p:spPr>
          <a:xfrm>
            <a:off x="11358220" y="2829611"/>
            <a:ext cx="914858" cy="914858"/>
          </a:xfrm>
          <a:prstGeom prst="rect">
            <a:avLst/>
          </a:prstGeom>
        </p:spPr>
      </p:pic>
      <p:pic>
        <p:nvPicPr>
          <p:cNvPr id="9" name="Image 4" descr="gen-dedup-ad29fb2fa6673ad842a4a8ccf67f561e.png"/>
          <p:cNvPicPr>
            <a:picLocks noChangeAspect="1"/>
          </p:cNvPicPr>
          <p:nvPr/>
        </p:nvPicPr>
        <p:blipFill>
          <a:blip r:embed="rId8"/>
          <a:srcRect/>
          <a:stretch/>
        </p:blipFill>
        <p:spPr>
          <a:xfrm>
            <a:off x="12030304" y="5744261"/>
            <a:ext cx="914858" cy="914858"/>
          </a:xfrm>
          <a:prstGeom prst="rect">
            <a:avLst/>
          </a:prstGeom>
        </p:spPr>
      </p:pic>
      <p:pic>
        <p:nvPicPr>
          <p:cNvPr id="10" name="Image 5" descr="gen-dedup-1bd20252d68c0ace3fd968276c341f67.png"/>
          <p:cNvPicPr>
            <a:picLocks noChangeAspect="1"/>
          </p:cNvPicPr>
          <p:nvPr/>
        </p:nvPicPr>
        <p:blipFill>
          <a:blip r:embed="rId7"/>
          <a:srcRect/>
          <a:stretch/>
        </p:blipFill>
        <p:spPr>
          <a:xfrm>
            <a:off x="10173158" y="8058151"/>
            <a:ext cx="914858" cy="914858"/>
          </a:xfrm>
          <a:prstGeom prst="rect">
            <a:avLst/>
          </a:prstGeom>
        </p:spPr>
      </p:pic>
      <p:pic>
        <p:nvPicPr>
          <p:cNvPr id="11" name="Image 6" descr="gen-dedup-ad29fb2fa6673ad842a4a8ccf67f561e.png"/>
          <p:cNvPicPr>
            <a:picLocks noChangeAspect="1"/>
          </p:cNvPicPr>
          <p:nvPr/>
        </p:nvPicPr>
        <p:blipFill>
          <a:blip r:embed="rId8"/>
          <a:srcRect/>
          <a:stretch/>
        </p:blipFill>
        <p:spPr>
          <a:xfrm>
            <a:off x="7200901" y="8058151"/>
            <a:ext cx="914858" cy="914858"/>
          </a:xfrm>
          <a:prstGeom prst="rect">
            <a:avLst/>
          </a:prstGeom>
        </p:spPr>
      </p:pic>
      <p:pic>
        <p:nvPicPr>
          <p:cNvPr id="12" name="Image 7" descr="gen-dedup-07d2f01424e49bdc08572a86831ac164.png"/>
          <p:cNvPicPr>
            <a:picLocks noChangeAspect="1"/>
          </p:cNvPicPr>
          <p:nvPr/>
        </p:nvPicPr>
        <p:blipFill>
          <a:blip r:embed="rId9"/>
          <a:srcRect/>
          <a:stretch/>
        </p:blipFill>
        <p:spPr>
          <a:xfrm>
            <a:off x="5343754" y="5744261"/>
            <a:ext cx="914858" cy="914858"/>
          </a:xfrm>
          <a:prstGeom prst="rect">
            <a:avLst/>
          </a:prstGeom>
        </p:spPr>
      </p:pic>
      <p:pic>
        <p:nvPicPr>
          <p:cNvPr id="13" name="Image 8" descr="gen-dedup-032ccbea0e6e60482600afdf8f6f3c47.png"/>
          <p:cNvPicPr>
            <a:picLocks noChangeAspect="1"/>
          </p:cNvPicPr>
          <p:nvPr/>
        </p:nvPicPr>
        <p:blipFill>
          <a:blip r:embed="rId10"/>
          <a:srcRect/>
          <a:stretch/>
        </p:blipFill>
        <p:spPr>
          <a:xfrm>
            <a:off x="6014467" y="2829611"/>
            <a:ext cx="914858" cy="914858"/>
          </a:xfrm>
          <a:prstGeom prst="rect">
            <a:avLst/>
          </a:prstGeom>
        </p:spPr>
      </p:pic>
      <p:pic>
        <p:nvPicPr>
          <p:cNvPr id="14" name="Image 9" descr="gen-dedup-bae3d7051c9695437ff85d480ff3680c.png"/>
          <p:cNvPicPr>
            <a:picLocks noChangeAspect="1"/>
          </p:cNvPicPr>
          <p:nvPr/>
        </p:nvPicPr>
        <p:blipFill>
          <a:blip r:embed="rId11"/>
          <a:stretch>
            <a:fillRect/>
          </a:stretch>
        </p:blipFill>
        <p:spPr>
          <a:xfrm>
            <a:off x="12901270" y="9715043"/>
            <a:ext cx="285293" cy="285293"/>
          </a:xfrm>
          <a:prstGeom prst="rect">
            <a:avLst/>
          </a:prstGeom>
        </p:spPr>
      </p:pic>
      <p:sp>
        <p:nvSpPr>
          <p:cNvPr id="15" name="Text 3"/>
          <p:cNvSpPr txBox="1"/>
          <p:nvPr/>
        </p:nvSpPr>
        <p:spPr>
          <a:xfrm>
            <a:off x="857251" y="1171347"/>
            <a:ext cx="10001708" cy="200253"/>
          </a:xfrm>
          <a:prstGeom prst="rect">
            <a:avLst/>
          </a:prstGeom>
          <a:noFill/>
          <a:ln/>
        </p:spPr>
        <p:txBody>
          <a:bodyPr wrap="none" lIns="0" tIns="0" rIns="0" bIns="0" rtlCol="0" anchor="ctr"/>
          <a:lstStyle/>
          <a:p>
            <a:r>
              <a:rPr lang="en-US" sz="1200" b="1" kern="0" spc="240" dirty="0">
                <a:solidFill>
                  <a:srgbClr val="F8F8F8"/>
                </a:solidFill>
                <a:latin typeface="Arial" pitchFamily="34" charset="0"/>
                <a:ea typeface="Arial" pitchFamily="34" charset="-122"/>
                <a:cs typeface="Arial" pitchFamily="34" charset="-120"/>
              </a:rPr>
              <a:t>BRITISH CARDIOVASCULAR INTERVENTION SOCIETY</a:t>
            </a:r>
            <a:endParaRPr lang="en-US" sz="1200" dirty="0"/>
          </a:p>
        </p:txBody>
      </p:sp>
      <p:pic>
        <p:nvPicPr>
          <p:cNvPr id="18" name="Image 10" descr="gen-dedup-6ffeb2c0ac7fd362dfee88431a04f70c.png"/>
          <p:cNvPicPr>
            <a:picLocks noChangeAspect="1"/>
          </p:cNvPicPr>
          <p:nvPr/>
        </p:nvPicPr>
        <p:blipFill>
          <a:blip r:embed="rId12"/>
          <a:srcRect/>
          <a:stretch/>
        </p:blipFill>
        <p:spPr>
          <a:xfrm>
            <a:off x="8757667" y="4400093"/>
            <a:ext cx="772211" cy="772211"/>
          </a:xfrm>
          <a:prstGeom prst="rect">
            <a:avLst/>
          </a:prstGeom>
        </p:spPr>
      </p:pic>
      <p:sp>
        <p:nvSpPr>
          <p:cNvPr id="19" name="Text 6"/>
          <p:cNvSpPr txBox="1"/>
          <p:nvPr/>
        </p:nvSpPr>
        <p:spPr>
          <a:xfrm>
            <a:off x="7786574" y="5257343"/>
            <a:ext cx="2715768" cy="714603"/>
          </a:xfrm>
          <a:prstGeom prst="rect">
            <a:avLst/>
          </a:prstGeom>
          <a:noFill/>
          <a:ln/>
        </p:spPr>
        <p:txBody>
          <a:bodyPr wrap="square" lIns="0" tIns="0" rIns="0" bIns="0" rtlCol="0" anchor="ctr"/>
          <a:lstStyle/>
          <a:p>
            <a:pPr algn="ctr"/>
            <a:r>
              <a:rPr lang="en-US" sz="2400" b="1" dirty="0">
                <a:solidFill>
                  <a:srgbClr val="FFFFFF"/>
                </a:solidFill>
                <a:latin typeface="Arial" pitchFamily="34" charset="0"/>
                <a:ea typeface="Arial" pitchFamily="34" charset="-122"/>
                <a:cs typeface="Arial" pitchFamily="34" charset="-120"/>
              </a:rPr>
              <a:t>Cath Lab</a:t>
            </a:r>
            <a:endParaRPr lang="en-US" sz="2250" dirty="0"/>
          </a:p>
          <a:p>
            <a:pPr algn="ctr"/>
            <a:r>
              <a:rPr lang="en-US" sz="2400" b="1" dirty="0">
                <a:solidFill>
                  <a:srgbClr val="FFFFFF"/>
                </a:solidFill>
                <a:latin typeface="Arial" pitchFamily="34" charset="0"/>
                <a:ea typeface="Arial" pitchFamily="34" charset="-122"/>
                <a:cs typeface="Arial" pitchFamily="34" charset="-120"/>
              </a:rPr>
              <a:t>Nurse</a:t>
            </a:r>
            <a:endParaRPr lang="en-US" sz="2250" dirty="0"/>
          </a:p>
        </p:txBody>
      </p:sp>
      <p:pic>
        <p:nvPicPr>
          <p:cNvPr id="20" name="Image 11" descr="gen-dedup-f22848b5ea3e148e0cfdf1bc003b67e5.png"/>
          <p:cNvPicPr>
            <a:picLocks noChangeAspect="1"/>
          </p:cNvPicPr>
          <p:nvPr/>
        </p:nvPicPr>
        <p:blipFill>
          <a:blip r:embed="rId13"/>
          <a:srcRect/>
          <a:stretch/>
        </p:blipFill>
        <p:spPr>
          <a:xfrm>
            <a:off x="8872881" y="1728216"/>
            <a:ext cx="543153" cy="543153"/>
          </a:xfrm>
          <a:prstGeom prst="rect">
            <a:avLst/>
          </a:prstGeom>
        </p:spPr>
      </p:pic>
      <p:sp>
        <p:nvSpPr>
          <p:cNvPr id="21" name="Text 7"/>
          <p:cNvSpPr txBox="1"/>
          <p:nvPr/>
        </p:nvSpPr>
        <p:spPr>
          <a:xfrm>
            <a:off x="7715251" y="857250"/>
            <a:ext cx="4000958" cy="342900"/>
          </a:xfrm>
          <a:prstGeom prst="rect">
            <a:avLst/>
          </a:prstGeom>
          <a:noFill/>
          <a:ln/>
        </p:spPr>
        <p:txBody>
          <a:bodyPr wrap="none" lIns="0" tIns="0" rIns="0" bIns="0" rtlCol="0" anchor="ctr"/>
          <a:lstStyle/>
          <a:p>
            <a:pPr algn="ctr"/>
            <a:r>
              <a:rPr lang="en-US" sz="2100" b="1" dirty="0">
                <a:solidFill>
                  <a:srgbClr val="F8F8F8"/>
                </a:solidFill>
                <a:latin typeface="Arial" pitchFamily="34" charset="0"/>
                <a:ea typeface="Arial" pitchFamily="34" charset="-122"/>
                <a:cs typeface="Arial" pitchFamily="34" charset="-120"/>
              </a:rPr>
              <a:t>1. Assessment &amp; Prep</a:t>
            </a:r>
            <a:endParaRPr lang="en-US" sz="2100" dirty="0"/>
          </a:p>
        </p:txBody>
      </p:sp>
      <p:pic>
        <p:nvPicPr>
          <p:cNvPr id="23" name="Image 12" descr="gen-dedup-4deaf10814d73b06c0acdb4d25abd66b.png"/>
          <p:cNvPicPr>
            <a:picLocks noChangeAspect="1"/>
          </p:cNvPicPr>
          <p:nvPr/>
        </p:nvPicPr>
        <p:blipFill>
          <a:blip r:embed="rId14"/>
          <a:srcRect/>
          <a:stretch/>
        </p:blipFill>
        <p:spPr>
          <a:xfrm>
            <a:off x="11500867" y="2972258"/>
            <a:ext cx="628193" cy="628193"/>
          </a:xfrm>
          <a:prstGeom prst="rect">
            <a:avLst/>
          </a:prstGeom>
        </p:spPr>
      </p:pic>
      <p:sp>
        <p:nvSpPr>
          <p:cNvPr id="24" name="Text 9"/>
          <p:cNvSpPr txBox="1"/>
          <p:nvPr/>
        </p:nvSpPr>
        <p:spPr>
          <a:xfrm>
            <a:off x="12573458" y="2600553"/>
            <a:ext cx="4858208" cy="315468"/>
          </a:xfrm>
          <a:prstGeom prst="rect">
            <a:avLst/>
          </a:prstGeom>
          <a:noFill/>
          <a:ln/>
        </p:spPr>
        <p:txBody>
          <a:bodyPr wrap="none" lIns="0" tIns="0" rIns="0" bIns="0" rtlCol="0" anchor="ctr"/>
          <a:lstStyle/>
          <a:p>
            <a:r>
              <a:rPr lang="en-US" sz="2100" b="1" dirty="0">
                <a:solidFill>
                  <a:srgbClr val="F8F8F8"/>
                </a:solidFill>
                <a:latin typeface="Arial" pitchFamily="34" charset="0"/>
                <a:ea typeface="Arial" pitchFamily="34" charset="-122"/>
                <a:cs typeface="Arial" pitchFamily="34" charset="-120"/>
              </a:rPr>
              <a:t>2. Scrub &amp; Assistant Role</a:t>
            </a:r>
            <a:endParaRPr lang="en-US" sz="2100" dirty="0"/>
          </a:p>
        </p:txBody>
      </p:sp>
      <p:sp>
        <p:nvSpPr>
          <p:cNvPr id="25" name="Text 10"/>
          <p:cNvSpPr txBox="1"/>
          <p:nvPr/>
        </p:nvSpPr>
        <p:spPr>
          <a:xfrm>
            <a:off x="12573458" y="2972258"/>
            <a:ext cx="4858208" cy="857250"/>
          </a:xfrm>
          <a:prstGeom prst="rect">
            <a:avLst/>
          </a:prstGeom>
          <a:noFill/>
          <a:ln/>
        </p:spPr>
        <p:txBody>
          <a:bodyPr wrap="square" lIns="0" tIns="0" rIns="0" bIns="0" rtlCol="0" anchor="ctr"/>
          <a:lstStyle/>
          <a:p>
            <a:endParaRPr lang="en-US" sz="1350" dirty="0"/>
          </a:p>
        </p:txBody>
      </p:sp>
      <p:pic>
        <p:nvPicPr>
          <p:cNvPr id="26" name="Image 13" descr="gen-dedup-6fa9b3de7dee89dbda27b1ec0b1e8867.png"/>
          <p:cNvPicPr>
            <a:picLocks noChangeAspect="1"/>
          </p:cNvPicPr>
          <p:nvPr/>
        </p:nvPicPr>
        <p:blipFill>
          <a:blip r:embed="rId15"/>
          <a:srcRect/>
          <a:stretch/>
        </p:blipFill>
        <p:spPr>
          <a:xfrm>
            <a:off x="12186667" y="5904914"/>
            <a:ext cx="600761" cy="600761"/>
          </a:xfrm>
          <a:prstGeom prst="rect">
            <a:avLst/>
          </a:prstGeom>
        </p:spPr>
      </p:pic>
      <p:sp>
        <p:nvSpPr>
          <p:cNvPr id="27" name="Text 11"/>
          <p:cNvSpPr txBox="1"/>
          <p:nvPr/>
        </p:nvSpPr>
        <p:spPr>
          <a:xfrm>
            <a:off x="13215366" y="5515203"/>
            <a:ext cx="4572915" cy="315468"/>
          </a:xfrm>
          <a:prstGeom prst="rect">
            <a:avLst/>
          </a:prstGeom>
          <a:noFill/>
          <a:ln/>
        </p:spPr>
        <p:txBody>
          <a:bodyPr wrap="none" lIns="0" tIns="0" rIns="0" bIns="0" rtlCol="0" anchor="ctr"/>
          <a:lstStyle/>
          <a:p>
            <a:r>
              <a:rPr lang="en-US" sz="2100" b="1" dirty="0">
                <a:solidFill>
                  <a:srgbClr val="F8F8F8"/>
                </a:solidFill>
                <a:latin typeface="Arial" pitchFamily="34" charset="0"/>
                <a:ea typeface="Arial" pitchFamily="34" charset="-122"/>
                <a:cs typeface="Arial" pitchFamily="34" charset="-120"/>
              </a:rPr>
              <a:t>3. Circulate or Runner Role</a:t>
            </a:r>
            <a:endParaRPr lang="en-US" sz="2100" dirty="0"/>
          </a:p>
        </p:txBody>
      </p:sp>
      <p:pic>
        <p:nvPicPr>
          <p:cNvPr id="29" name="Image 14" descr="gen-dedup-dd32b45962f93ab641a0b812d0444d16.png"/>
          <p:cNvPicPr>
            <a:picLocks noChangeAspect="1"/>
          </p:cNvPicPr>
          <p:nvPr/>
        </p:nvPicPr>
        <p:blipFill>
          <a:blip r:embed="rId16"/>
          <a:srcRect/>
          <a:stretch/>
        </p:blipFill>
        <p:spPr>
          <a:xfrm>
            <a:off x="10329520" y="8215885"/>
            <a:ext cx="600761" cy="600761"/>
          </a:xfrm>
          <a:prstGeom prst="rect">
            <a:avLst/>
          </a:prstGeom>
        </p:spPr>
      </p:pic>
      <p:sp>
        <p:nvSpPr>
          <p:cNvPr id="30" name="Text 13"/>
          <p:cNvSpPr txBox="1"/>
          <p:nvPr/>
        </p:nvSpPr>
        <p:spPr>
          <a:xfrm>
            <a:off x="11429543" y="8171993"/>
            <a:ext cx="4572915" cy="315468"/>
          </a:xfrm>
          <a:prstGeom prst="rect">
            <a:avLst/>
          </a:prstGeom>
          <a:noFill/>
          <a:ln/>
        </p:spPr>
        <p:txBody>
          <a:bodyPr wrap="none" lIns="0" tIns="0" rIns="0" bIns="0" rtlCol="0" anchor="ctr"/>
          <a:lstStyle/>
          <a:p>
            <a:r>
              <a:rPr lang="en-US" sz="2100" b="1" dirty="0">
                <a:solidFill>
                  <a:srgbClr val="F8F8F8"/>
                </a:solidFill>
                <a:latin typeface="Arial" pitchFamily="34" charset="0"/>
                <a:ea typeface="Arial" pitchFamily="34" charset="-122"/>
                <a:cs typeface="Arial" pitchFamily="34" charset="-120"/>
              </a:rPr>
              <a:t>4. Recovery &amp; Post-Care</a:t>
            </a:r>
            <a:endParaRPr lang="en-US" sz="2100" dirty="0"/>
          </a:p>
        </p:txBody>
      </p:sp>
      <p:pic>
        <p:nvPicPr>
          <p:cNvPr id="32" name="Image 15" descr="gen-dedup-f665654c0a4784cc0e9c63b47c56c4b2.png"/>
          <p:cNvPicPr>
            <a:picLocks noChangeAspect="1"/>
          </p:cNvPicPr>
          <p:nvPr/>
        </p:nvPicPr>
        <p:blipFill>
          <a:blip r:embed="rId17"/>
          <a:srcRect/>
          <a:stretch/>
        </p:blipFill>
        <p:spPr>
          <a:xfrm>
            <a:off x="7372351" y="8229601"/>
            <a:ext cx="571958" cy="571958"/>
          </a:xfrm>
          <a:prstGeom prst="rect">
            <a:avLst/>
          </a:prstGeom>
        </p:spPr>
      </p:pic>
      <p:sp>
        <p:nvSpPr>
          <p:cNvPr id="33" name="Text 15"/>
          <p:cNvSpPr txBox="1"/>
          <p:nvPr/>
        </p:nvSpPr>
        <p:spPr>
          <a:xfrm>
            <a:off x="5009084" y="9115653"/>
            <a:ext cx="5298491" cy="315468"/>
          </a:xfrm>
          <a:prstGeom prst="rect">
            <a:avLst/>
          </a:prstGeom>
          <a:noFill/>
          <a:ln/>
        </p:spPr>
        <p:txBody>
          <a:bodyPr wrap="none" lIns="0" tIns="0" rIns="0" bIns="0" rtlCol="0" anchor="ctr"/>
          <a:lstStyle/>
          <a:p>
            <a:pPr algn="ctr"/>
            <a:r>
              <a:rPr lang="en-US" sz="2100" b="1" dirty="0">
                <a:solidFill>
                  <a:srgbClr val="F8F8F8"/>
                </a:solidFill>
                <a:latin typeface="Arial" pitchFamily="34" charset="0"/>
                <a:ea typeface="Arial" pitchFamily="34" charset="-122"/>
                <a:cs typeface="Arial" pitchFamily="34" charset="-120"/>
              </a:rPr>
              <a:t>5. Radiation &amp; Equipment Safety</a:t>
            </a:r>
            <a:endParaRPr lang="en-US" sz="2100" dirty="0"/>
          </a:p>
        </p:txBody>
      </p:sp>
      <p:pic>
        <p:nvPicPr>
          <p:cNvPr id="35" name="Image 16" descr="gen-dedup-6e4a3e568307de1fa4e7aa6aa5103347.png"/>
          <p:cNvPicPr>
            <a:picLocks noChangeAspect="1"/>
          </p:cNvPicPr>
          <p:nvPr/>
        </p:nvPicPr>
        <p:blipFill>
          <a:blip r:embed="rId18"/>
          <a:srcRect/>
          <a:stretch/>
        </p:blipFill>
        <p:spPr>
          <a:xfrm>
            <a:off x="5515204" y="5915711"/>
            <a:ext cx="571958" cy="571958"/>
          </a:xfrm>
          <a:prstGeom prst="rect">
            <a:avLst/>
          </a:prstGeom>
        </p:spPr>
      </p:pic>
      <p:sp>
        <p:nvSpPr>
          <p:cNvPr id="36" name="Text 17"/>
          <p:cNvSpPr txBox="1"/>
          <p:nvPr/>
        </p:nvSpPr>
        <p:spPr>
          <a:xfrm>
            <a:off x="-334671" y="5572811"/>
            <a:ext cx="5364327" cy="315468"/>
          </a:xfrm>
          <a:prstGeom prst="rect">
            <a:avLst/>
          </a:prstGeom>
          <a:noFill/>
          <a:ln/>
        </p:spPr>
        <p:txBody>
          <a:bodyPr wrap="none" lIns="0" tIns="0" rIns="0" bIns="0" rtlCol="0" anchor="ctr"/>
          <a:lstStyle/>
          <a:p>
            <a:pPr algn="r"/>
            <a:r>
              <a:rPr lang="en-US" b="1" dirty="0">
                <a:solidFill>
                  <a:srgbClr val="F8F8F8"/>
                </a:solidFill>
                <a:latin typeface="Arial" pitchFamily="34" charset="0"/>
                <a:ea typeface="Arial" pitchFamily="34" charset="-122"/>
                <a:cs typeface="Arial" pitchFamily="34" charset="-120"/>
              </a:rPr>
              <a:t>6. Professional Practice &amp; Leadership</a:t>
            </a:r>
            <a:endParaRPr lang="en-US" dirty="0"/>
          </a:p>
        </p:txBody>
      </p:sp>
      <p:pic>
        <p:nvPicPr>
          <p:cNvPr id="38" name="Image 17" descr="gen-dedup-c98e7a69e08a29fdbce3a77b98f9816c.png"/>
          <p:cNvPicPr>
            <a:picLocks noChangeAspect="1"/>
          </p:cNvPicPr>
          <p:nvPr/>
        </p:nvPicPr>
        <p:blipFill>
          <a:blip r:embed="rId19"/>
          <a:srcRect/>
          <a:stretch/>
        </p:blipFill>
        <p:spPr>
          <a:xfrm>
            <a:off x="6172201" y="2985974"/>
            <a:ext cx="600761" cy="600761"/>
          </a:xfrm>
          <a:prstGeom prst="rect">
            <a:avLst/>
          </a:prstGeom>
        </p:spPr>
      </p:pic>
      <p:sp>
        <p:nvSpPr>
          <p:cNvPr id="39" name="Text 19"/>
          <p:cNvSpPr txBox="1"/>
          <p:nvPr/>
        </p:nvSpPr>
        <p:spPr>
          <a:xfrm>
            <a:off x="1391489" y="2473352"/>
            <a:ext cx="4515308" cy="749135"/>
          </a:xfrm>
          <a:prstGeom prst="rect">
            <a:avLst/>
          </a:prstGeom>
          <a:noFill/>
          <a:ln/>
        </p:spPr>
        <p:txBody>
          <a:bodyPr wrap="square" lIns="0" tIns="0" rIns="0" bIns="0" rtlCol="0" anchor="ctr"/>
          <a:lstStyle/>
          <a:p>
            <a:pPr algn="r"/>
            <a:r>
              <a:rPr lang="en-US" b="1" dirty="0">
                <a:solidFill>
                  <a:srgbClr val="D60D26"/>
                </a:solidFill>
                <a:latin typeface="Arial" pitchFamily="34" charset="0"/>
                <a:ea typeface="Arial" pitchFamily="34" charset="-122"/>
                <a:cs typeface="Arial" pitchFamily="34" charset="-120"/>
              </a:rPr>
              <a:t>7. Emergency &amp; Critical Care Response</a:t>
            </a:r>
            <a:endParaRPr lang="en-US" dirty="0"/>
          </a:p>
        </p:txBody>
      </p:sp>
      <p:sp>
        <p:nvSpPr>
          <p:cNvPr id="41" name="Text 21"/>
          <p:cNvSpPr txBox="1"/>
          <p:nvPr/>
        </p:nvSpPr>
        <p:spPr>
          <a:xfrm>
            <a:off x="13288061" y="9772651"/>
            <a:ext cx="4143603" cy="257861"/>
          </a:xfrm>
          <a:prstGeom prst="rect">
            <a:avLst/>
          </a:prstGeom>
          <a:noFill/>
          <a:ln/>
        </p:spPr>
        <p:txBody>
          <a:bodyPr wrap="none" lIns="0" tIns="0" rIns="0" bIns="0" rtlCol="0" anchor="ctr"/>
          <a:lstStyle/>
          <a:p>
            <a:r>
              <a:rPr lang="en-US" sz="1350" dirty="0">
                <a:solidFill>
                  <a:srgbClr val="F8F8F8"/>
                </a:solidFill>
                <a:latin typeface="Arial" pitchFamily="34" charset="0"/>
                <a:ea typeface="Arial" pitchFamily="34" charset="-122"/>
                <a:cs typeface="Arial" pitchFamily="34" charset="-120"/>
              </a:rPr>
              <a:t>Join the conversation using </a:t>
            </a:r>
            <a:r>
              <a:rPr lang="en-US" sz="1350" b="1" dirty="0">
                <a:solidFill>
                  <a:srgbClr val="F8F8F8"/>
                </a:solidFill>
                <a:latin typeface="Arial" pitchFamily="34" charset="0"/>
                <a:ea typeface="Arial" pitchFamily="34" charset="-122"/>
                <a:cs typeface="Arial" pitchFamily="34" charset="-120"/>
              </a:rPr>
              <a:t>#BCISAHP</a:t>
            </a:r>
            <a:endParaRPr lang="en-US" sz="1350" dirty="0"/>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1000"/>
                                        <p:tgtEl>
                                          <p:spTgt spid="20"/>
                                        </p:tgtEl>
                                      </p:cBhvr>
                                    </p:animEffect>
                                    <p:anim calcmode="lin" valueType="num">
                                      <p:cBhvr>
                                        <p:cTn id="13" dur="1000" fill="hold"/>
                                        <p:tgtEl>
                                          <p:spTgt spid="20"/>
                                        </p:tgtEl>
                                        <p:attrNameLst>
                                          <p:attrName>ppt_x</p:attrName>
                                        </p:attrNameLst>
                                      </p:cBhvr>
                                      <p:tavLst>
                                        <p:tav tm="0">
                                          <p:val>
                                            <p:strVal val="#ppt_x"/>
                                          </p:val>
                                        </p:tav>
                                        <p:tav tm="100000">
                                          <p:val>
                                            <p:strVal val="#ppt_x"/>
                                          </p:val>
                                        </p:tav>
                                      </p:tavLst>
                                    </p:anim>
                                    <p:anim calcmode="lin" valueType="num">
                                      <p:cBhvr>
                                        <p:cTn id="14" dur="1000" fill="hold"/>
                                        <p:tgtEl>
                                          <p:spTgt spid="20"/>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1000"/>
                                        <p:tgtEl>
                                          <p:spTgt spid="21"/>
                                        </p:tgtEl>
                                      </p:cBhvr>
                                    </p:animEffect>
                                    <p:anim calcmode="lin" valueType="num">
                                      <p:cBhvr>
                                        <p:cTn id="18" dur="1000" fill="hold"/>
                                        <p:tgtEl>
                                          <p:spTgt spid="21"/>
                                        </p:tgtEl>
                                        <p:attrNameLst>
                                          <p:attrName>ppt_x</p:attrName>
                                        </p:attrNameLst>
                                      </p:cBhvr>
                                      <p:tavLst>
                                        <p:tav tm="0">
                                          <p:val>
                                            <p:strVal val="#ppt_x"/>
                                          </p:val>
                                        </p:tav>
                                        <p:tav tm="100000">
                                          <p:val>
                                            <p:strVal val="#ppt_x"/>
                                          </p:val>
                                        </p:tav>
                                      </p:tavLst>
                                    </p:anim>
                                    <p:anim calcmode="lin" valueType="num">
                                      <p:cBhvr>
                                        <p:cTn id="1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23"/>
                                        </p:tgtEl>
                                        <p:attrNameLst>
                                          <p:attrName>style.visibility</p:attrName>
                                        </p:attrNameLst>
                                      </p:cBhvr>
                                      <p:to>
                                        <p:strVal val="visible"/>
                                      </p:to>
                                    </p:set>
                                    <p:anim calcmode="lin" valueType="num">
                                      <p:cBhvr additive="base">
                                        <p:cTn id="24" dur="500" fill="hold"/>
                                        <p:tgtEl>
                                          <p:spTgt spid="23"/>
                                        </p:tgtEl>
                                        <p:attrNameLst>
                                          <p:attrName>ppt_x</p:attrName>
                                        </p:attrNameLst>
                                      </p:cBhvr>
                                      <p:tavLst>
                                        <p:tav tm="0">
                                          <p:val>
                                            <p:strVal val="#ppt_x"/>
                                          </p:val>
                                        </p:tav>
                                        <p:tav tm="100000">
                                          <p:val>
                                            <p:strVal val="#ppt_x"/>
                                          </p:val>
                                        </p:tav>
                                      </p:tavLst>
                                    </p:anim>
                                    <p:anim calcmode="lin" valueType="num">
                                      <p:cBhvr additive="base">
                                        <p:cTn id="25" dur="500" fill="hold"/>
                                        <p:tgtEl>
                                          <p:spTgt spid="23"/>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500" fill="hold"/>
                                        <p:tgtEl>
                                          <p:spTgt spid="8"/>
                                        </p:tgtEl>
                                        <p:attrNameLst>
                                          <p:attrName>ppt_x</p:attrName>
                                        </p:attrNameLst>
                                      </p:cBhvr>
                                      <p:tavLst>
                                        <p:tav tm="0">
                                          <p:val>
                                            <p:strVal val="#ppt_x"/>
                                          </p:val>
                                        </p:tav>
                                        <p:tav tm="100000">
                                          <p:val>
                                            <p:strVal val="#ppt_x"/>
                                          </p:val>
                                        </p:tav>
                                      </p:tavLst>
                                    </p:anim>
                                    <p:anim calcmode="lin" valueType="num">
                                      <p:cBhvr additive="base">
                                        <p:cTn id="29" dur="500" fill="hold"/>
                                        <p:tgtEl>
                                          <p:spTgt spid="8"/>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cBhvr additive="base">
                                        <p:cTn id="32" dur="500" fill="hold"/>
                                        <p:tgtEl>
                                          <p:spTgt spid="24"/>
                                        </p:tgtEl>
                                        <p:attrNameLst>
                                          <p:attrName>ppt_x</p:attrName>
                                        </p:attrNameLst>
                                      </p:cBhvr>
                                      <p:tavLst>
                                        <p:tav tm="0">
                                          <p:val>
                                            <p:strVal val="#ppt_x"/>
                                          </p:val>
                                        </p:tav>
                                        <p:tav tm="100000">
                                          <p:val>
                                            <p:strVal val="#ppt_x"/>
                                          </p:val>
                                        </p:tav>
                                      </p:tavLst>
                                    </p:anim>
                                    <p:anim calcmode="lin" valueType="num">
                                      <p:cBhvr additive="base">
                                        <p:cTn id="33" dur="500" fill="hold"/>
                                        <p:tgtEl>
                                          <p:spTgt spid="24"/>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26"/>
                                        </p:tgtEl>
                                        <p:attrNameLst>
                                          <p:attrName>style.visibility</p:attrName>
                                        </p:attrNameLst>
                                      </p:cBhvr>
                                      <p:to>
                                        <p:strVal val="visible"/>
                                      </p:to>
                                    </p:set>
                                    <p:anim calcmode="lin" valueType="num">
                                      <p:cBhvr additive="base">
                                        <p:cTn id="36" dur="500" fill="hold"/>
                                        <p:tgtEl>
                                          <p:spTgt spid="26"/>
                                        </p:tgtEl>
                                        <p:attrNameLst>
                                          <p:attrName>ppt_x</p:attrName>
                                        </p:attrNameLst>
                                      </p:cBhvr>
                                      <p:tavLst>
                                        <p:tav tm="0">
                                          <p:val>
                                            <p:strVal val="#ppt_x"/>
                                          </p:val>
                                        </p:tav>
                                        <p:tav tm="100000">
                                          <p:val>
                                            <p:strVal val="#ppt_x"/>
                                          </p:val>
                                        </p:tav>
                                      </p:tavLst>
                                    </p:anim>
                                    <p:anim calcmode="lin" valueType="num">
                                      <p:cBhvr additive="base">
                                        <p:cTn id="37" dur="500" fill="hold"/>
                                        <p:tgtEl>
                                          <p:spTgt spid="26"/>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additive="base">
                                        <p:cTn id="40" dur="500" fill="hold"/>
                                        <p:tgtEl>
                                          <p:spTgt spid="9"/>
                                        </p:tgtEl>
                                        <p:attrNameLst>
                                          <p:attrName>ppt_x</p:attrName>
                                        </p:attrNameLst>
                                      </p:cBhvr>
                                      <p:tavLst>
                                        <p:tav tm="0">
                                          <p:val>
                                            <p:strVal val="#ppt_x"/>
                                          </p:val>
                                        </p:tav>
                                        <p:tav tm="100000">
                                          <p:val>
                                            <p:strVal val="#ppt_x"/>
                                          </p:val>
                                        </p:tav>
                                      </p:tavLst>
                                    </p:anim>
                                    <p:anim calcmode="lin" valueType="num">
                                      <p:cBhvr additive="base">
                                        <p:cTn id="41" dur="500" fill="hold"/>
                                        <p:tgtEl>
                                          <p:spTgt spid="9"/>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27"/>
                                        </p:tgtEl>
                                        <p:attrNameLst>
                                          <p:attrName>style.visibility</p:attrName>
                                        </p:attrNameLst>
                                      </p:cBhvr>
                                      <p:to>
                                        <p:strVal val="visible"/>
                                      </p:to>
                                    </p:set>
                                    <p:anim calcmode="lin" valueType="num">
                                      <p:cBhvr additive="base">
                                        <p:cTn id="44" dur="500" fill="hold"/>
                                        <p:tgtEl>
                                          <p:spTgt spid="27"/>
                                        </p:tgtEl>
                                        <p:attrNameLst>
                                          <p:attrName>ppt_x</p:attrName>
                                        </p:attrNameLst>
                                      </p:cBhvr>
                                      <p:tavLst>
                                        <p:tav tm="0">
                                          <p:val>
                                            <p:strVal val="#ppt_x"/>
                                          </p:val>
                                        </p:tav>
                                        <p:tav tm="100000">
                                          <p:val>
                                            <p:strVal val="#ppt_x"/>
                                          </p:val>
                                        </p:tav>
                                      </p:tavLst>
                                    </p:anim>
                                    <p:anim calcmode="lin" valueType="num">
                                      <p:cBhvr additive="base">
                                        <p:cTn id="45"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29"/>
                                        </p:tgtEl>
                                        <p:attrNameLst>
                                          <p:attrName>style.visibility</p:attrName>
                                        </p:attrNameLst>
                                      </p:cBhvr>
                                      <p:to>
                                        <p:strVal val="visible"/>
                                      </p:to>
                                    </p:set>
                                    <p:animEffect transition="in" filter="fade">
                                      <p:cBhvr>
                                        <p:cTn id="50" dur="1000"/>
                                        <p:tgtEl>
                                          <p:spTgt spid="29"/>
                                        </p:tgtEl>
                                      </p:cBhvr>
                                    </p:animEffect>
                                    <p:anim calcmode="lin" valueType="num">
                                      <p:cBhvr>
                                        <p:cTn id="51" dur="1000" fill="hold"/>
                                        <p:tgtEl>
                                          <p:spTgt spid="29"/>
                                        </p:tgtEl>
                                        <p:attrNameLst>
                                          <p:attrName>ppt_x</p:attrName>
                                        </p:attrNameLst>
                                      </p:cBhvr>
                                      <p:tavLst>
                                        <p:tav tm="0">
                                          <p:val>
                                            <p:strVal val="#ppt_x"/>
                                          </p:val>
                                        </p:tav>
                                        <p:tav tm="100000">
                                          <p:val>
                                            <p:strVal val="#ppt_x"/>
                                          </p:val>
                                        </p:tav>
                                      </p:tavLst>
                                    </p:anim>
                                    <p:anim calcmode="lin" valueType="num">
                                      <p:cBhvr>
                                        <p:cTn id="52" dur="1000" fill="hold"/>
                                        <p:tgtEl>
                                          <p:spTgt spid="29"/>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fade">
                                      <p:cBhvr>
                                        <p:cTn id="55" dur="1000"/>
                                        <p:tgtEl>
                                          <p:spTgt spid="10"/>
                                        </p:tgtEl>
                                      </p:cBhvr>
                                    </p:animEffect>
                                    <p:anim calcmode="lin" valueType="num">
                                      <p:cBhvr>
                                        <p:cTn id="56" dur="1000" fill="hold"/>
                                        <p:tgtEl>
                                          <p:spTgt spid="10"/>
                                        </p:tgtEl>
                                        <p:attrNameLst>
                                          <p:attrName>ppt_x</p:attrName>
                                        </p:attrNameLst>
                                      </p:cBhvr>
                                      <p:tavLst>
                                        <p:tav tm="0">
                                          <p:val>
                                            <p:strVal val="#ppt_x"/>
                                          </p:val>
                                        </p:tav>
                                        <p:tav tm="100000">
                                          <p:val>
                                            <p:strVal val="#ppt_x"/>
                                          </p:val>
                                        </p:tav>
                                      </p:tavLst>
                                    </p:anim>
                                    <p:anim calcmode="lin" valueType="num">
                                      <p:cBhvr>
                                        <p:cTn id="57" dur="1000" fill="hold"/>
                                        <p:tgtEl>
                                          <p:spTgt spid="10"/>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30"/>
                                        </p:tgtEl>
                                        <p:attrNameLst>
                                          <p:attrName>style.visibility</p:attrName>
                                        </p:attrNameLst>
                                      </p:cBhvr>
                                      <p:to>
                                        <p:strVal val="visible"/>
                                      </p:to>
                                    </p:set>
                                    <p:animEffect transition="in" filter="fade">
                                      <p:cBhvr>
                                        <p:cTn id="60" dur="1000"/>
                                        <p:tgtEl>
                                          <p:spTgt spid="30"/>
                                        </p:tgtEl>
                                      </p:cBhvr>
                                    </p:animEffect>
                                    <p:anim calcmode="lin" valueType="num">
                                      <p:cBhvr>
                                        <p:cTn id="61" dur="1000" fill="hold"/>
                                        <p:tgtEl>
                                          <p:spTgt spid="30"/>
                                        </p:tgtEl>
                                        <p:attrNameLst>
                                          <p:attrName>ppt_x</p:attrName>
                                        </p:attrNameLst>
                                      </p:cBhvr>
                                      <p:tavLst>
                                        <p:tav tm="0">
                                          <p:val>
                                            <p:strVal val="#ppt_x"/>
                                          </p:val>
                                        </p:tav>
                                        <p:tav tm="100000">
                                          <p:val>
                                            <p:strVal val="#ppt_x"/>
                                          </p:val>
                                        </p:tav>
                                      </p:tavLst>
                                    </p:anim>
                                    <p:anim calcmode="lin" valueType="num">
                                      <p:cBhvr>
                                        <p:cTn id="62"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nodeType="click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fade">
                                      <p:cBhvr>
                                        <p:cTn id="67" dur="1000"/>
                                        <p:tgtEl>
                                          <p:spTgt spid="11"/>
                                        </p:tgtEl>
                                      </p:cBhvr>
                                    </p:animEffect>
                                    <p:anim calcmode="lin" valueType="num">
                                      <p:cBhvr>
                                        <p:cTn id="68" dur="1000" fill="hold"/>
                                        <p:tgtEl>
                                          <p:spTgt spid="11"/>
                                        </p:tgtEl>
                                        <p:attrNameLst>
                                          <p:attrName>ppt_x</p:attrName>
                                        </p:attrNameLst>
                                      </p:cBhvr>
                                      <p:tavLst>
                                        <p:tav tm="0">
                                          <p:val>
                                            <p:strVal val="#ppt_x"/>
                                          </p:val>
                                        </p:tav>
                                        <p:tav tm="100000">
                                          <p:val>
                                            <p:strVal val="#ppt_x"/>
                                          </p:val>
                                        </p:tav>
                                      </p:tavLst>
                                    </p:anim>
                                    <p:anim calcmode="lin" valueType="num">
                                      <p:cBhvr>
                                        <p:cTn id="69" dur="1000" fill="hold"/>
                                        <p:tgtEl>
                                          <p:spTgt spid="11"/>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32"/>
                                        </p:tgtEl>
                                        <p:attrNameLst>
                                          <p:attrName>style.visibility</p:attrName>
                                        </p:attrNameLst>
                                      </p:cBhvr>
                                      <p:to>
                                        <p:strVal val="visible"/>
                                      </p:to>
                                    </p:set>
                                    <p:animEffect transition="in" filter="fade">
                                      <p:cBhvr>
                                        <p:cTn id="72" dur="1000"/>
                                        <p:tgtEl>
                                          <p:spTgt spid="32"/>
                                        </p:tgtEl>
                                      </p:cBhvr>
                                    </p:animEffect>
                                    <p:anim calcmode="lin" valueType="num">
                                      <p:cBhvr>
                                        <p:cTn id="73" dur="1000" fill="hold"/>
                                        <p:tgtEl>
                                          <p:spTgt spid="32"/>
                                        </p:tgtEl>
                                        <p:attrNameLst>
                                          <p:attrName>ppt_x</p:attrName>
                                        </p:attrNameLst>
                                      </p:cBhvr>
                                      <p:tavLst>
                                        <p:tav tm="0">
                                          <p:val>
                                            <p:strVal val="#ppt_x"/>
                                          </p:val>
                                        </p:tav>
                                        <p:tav tm="100000">
                                          <p:val>
                                            <p:strVal val="#ppt_x"/>
                                          </p:val>
                                        </p:tav>
                                      </p:tavLst>
                                    </p:anim>
                                    <p:anim calcmode="lin" valueType="num">
                                      <p:cBhvr>
                                        <p:cTn id="74" dur="1000" fill="hold"/>
                                        <p:tgtEl>
                                          <p:spTgt spid="32"/>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33"/>
                                        </p:tgtEl>
                                        <p:attrNameLst>
                                          <p:attrName>style.visibility</p:attrName>
                                        </p:attrNameLst>
                                      </p:cBhvr>
                                      <p:to>
                                        <p:strVal val="visible"/>
                                      </p:to>
                                    </p:set>
                                    <p:animEffect transition="in" filter="fade">
                                      <p:cBhvr>
                                        <p:cTn id="77" dur="1000"/>
                                        <p:tgtEl>
                                          <p:spTgt spid="33"/>
                                        </p:tgtEl>
                                      </p:cBhvr>
                                    </p:animEffect>
                                    <p:anim calcmode="lin" valueType="num">
                                      <p:cBhvr>
                                        <p:cTn id="78" dur="1000" fill="hold"/>
                                        <p:tgtEl>
                                          <p:spTgt spid="33"/>
                                        </p:tgtEl>
                                        <p:attrNameLst>
                                          <p:attrName>ppt_x</p:attrName>
                                        </p:attrNameLst>
                                      </p:cBhvr>
                                      <p:tavLst>
                                        <p:tav tm="0">
                                          <p:val>
                                            <p:strVal val="#ppt_x"/>
                                          </p:val>
                                        </p:tav>
                                        <p:tav tm="100000">
                                          <p:val>
                                            <p:strVal val="#ppt_x"/>
                                          </p:val>
                                        </p:tav>
                                      </p:tavLst>
                                    </p:anim>
                                    <p:anim calcmode="lin" valueType="num">
                                      <p:cBhvr>
                                        <p:cTn id="79"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nodeType="clickEffect">
                                  <p:stCondLst>
                                    <p:cond delay="0"/>
                                  </p:stCondLst>
                                  <p:childTnLst>
                                    <p:set>
                                      <p:cBhvr>
                                        <p:cTn id="83" dur="1" fill="hold">
                                          <p:stCondLst>
                                            <p:cond delay="0"/>
                                          </p:stCondLst>
                                        </p:cTn>
                                        <p:tgtEl>
                                          <p:spTgt spid="35"/>
                                        </p:tgtEl>
                                        <p:attrNameLst>
                                          <p:attrName>style.visibility</p:attrName>
                                        </p:attrNameLst>
                                      </p:cBhvr>
                                      <p:to>
                                        <p:strVal val="visible"/>
                                      </p:to>
                                    </p:set>
                                    <p:animEffect transition="in" filter="fade">
                                      <p:cBhvr>
                                        <p:cTn id="84" dur="1000"/>
                                        <p:tgtEl>
                                          <p:spTgt spid="35"/>
                                        </p:tgtEl>
                                      </p:cBhvr>
                                    </p:animEffect>
                                    <p:anim calcmode="lin" valueType="num">
                                      <p:cBhvr>
                                        <p:cTn id="85" dur="1000" fill="hold"/>
                                        <p:tgtEl>
                                          <p:spTgt spid="35"/>
                                        </p:tgtEl>
                                        <p:attrNameLst>
                                          <p:attrName>ppt_x</p:attrName>
                                        </p:attrNameLst>
                                      </p:cBhvr>
                                      <p:tavLst>
                                        <p:tav tm="0">
                                          <p:val>
                                            <p:strVal val="#ppt_x"/>
                                          </p:val>
                                        </p:tav>
                                        <p:tav tm="100000">
                                          <p:val>
                                            <p:strVal val="#ppt_x"/>
                                          </p:val>
                                        </p:tav>
                                      </p:tavLst>
                                    </p:anim>
                                    <p:anim calcmode="lin" valueType="num">
                                      <p:cBhvr>
                                        <p:cTn id="86" dur="1000" fill="hold"/>
                                        <p:tgtEl>
                                          <p:spTgt spid="35"/>
                                        </p:tgtEl>
                                        <p:attrNameLst>
                                          <p:attrName>ppt_y</p:attrName>
                                        </p:attrNameLst>
                                      </p:cBhvr>
                                      <p:tavLst>
                                        <p:tav tm="0">
                                          <p:val>
                                            <p:strVal val="#ppt_y+.1"/>
                                          </p:val>
                                        </p:tav>
                                        <p:tav tm="100000">
                                          <p:val>
                                            <p:strVal val="#ppt_y"/>
                                          </p:val>
                                        </p:tav>
                                      </p:tavLst>
                                    </p:anim>
                                  </p:childTnLst>
                                </p:cTn>
                              </p:par>
                              <p:par>
                                <p:cTn id="87" presetID="42" presetClass="entr" presetSubtype="0" fill="hold" nodeType="withEffect">
                                  <p:stCondLst>
                                    <p:cond delay="0"/>
                                  </p:stCondLst>
                                  <p:childTnLst>
                                    <p:set>
                                      <p:cBhvr>
                                        <p:cTn id="88" dur="1" fill="hold">
                                          <p:stCondLst>
                                            <p:cond delay="0"/>
                                          </p:stCondLst>
                                        </p:cTn>
                                        <p:tgtEl>
                                          <p:spTgt spid="12"/>
                                        </p:tgtEl>
                                        <p:attrNameLst>
                                          <p:attrName>style.visibility</p:attrName>
                                        </p:attrNameLst>
                                      </p:cBhvr>
                                      <p:to>
                                        <p:strVal val="visible"/>
                                      </p:to>
                                    </p:set>
                                    <p:animEffect transition="in" filter="fade">
                                      <p:cBhvr>
                                        <p:cTn id="89" dur="1000"/>
                                        <p:tgtEl>
                                          <p:spTgt spid="12"/>
                                        </p:tgtEl>
                                      </p:cBhvr>
                                    </p:animEffect>
                                    <p:anim calcmode="lin" valueType="num">
                                      <p:cBhvr>
                                        <p:cTn id="90" dur="1000" fill="hold"/>
                                        <p:tgtEl>
                                          <p:spTgt spid="12"/>
                                        </p:tgtEl>
                                        <p:attrNameLst>
                                          <p:attrName>ppt_x</p:attrName>
                                        </p:attrNameLst>
                                      </p:cBhvr>
                                      <p:tavLst>
                                        <p:tav tm="0">
                                          <p:val>
                                            <p:strVal val="#ppt_x"/>
                                          </p:val>
                                        </p:tav>
                                        <p:tav tm="100000">
                                          <p:val>
                                            <p:strVal val="#ppt_x"/>
                                          </p:val>
                                        </p:tav>
                                      </p:tavLst>
                                    </p:anim>
                                    <p:anim calcmode="lin" valueType="num">
                                      <p:cBhvr>
                                        <p:cTn id="91" dur="1000" fill="hold"/>
                                        <p:tgtEl>
                                          <p:spTgt spid="12"/>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36"/>
                                        </p:tgtEl>
                                        <p:attrNameLst>
                                          <p:attrName>style.visibility</p:attrName>
                                        </p:attrNameLst>
                                      </p:cBhvr>
                                      <p:to>
                                        <p:strVal val="visible"/>
                                      </p:to>
                                    </p:set>
                                    <p:animEffect transition="in" filter="fade">
                                      <p:cBhvr>
                                        <p:cTn id="94" dur="1000"/>
                                        <p:tgtEl>
                                          <p:spTgt spid="36"/>
                                        </p:tgtEl>
                                      </p:cBhvr>
                                    </p:animEffect>
                                    <p:anim calcmode="lin" valueType="num">
                                      <p:cBhvr>
                                        <p:cTn id="95" dur="1000" fill="hold"/>
                                        <p:tgtEl>
                                          <p:spTgt spid="36"/>
                                        </p:tgtEl>
                                        <p:attrNameLst>
                                          <p:attrName>ppt_x</p:attrName>
                                        </p:attrNameLst>
                                      </p:cBhvr>
                                      <p:tavLst>
                                        <p:tav tm="0">
                                          <p:val>
                                            <p:strVal val="#ppt_x"/>
                                          </p:val>
                                        </p:tav>
                                        <p:tav tm="100000">
                                          <p:val>
                                            <p:strVal val="#ppt_x"/>
                                          </p:val>
                                        </p:tav>
                                      </p:tavLst>
                                    </p:anim>
                                    <p:anim calcmode="lin" valueType="num">
                                      <p:cBhvr>
                                        <p:cTn id="96"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42" presetClass="entr" presetSubtype="0" fill="hold" nodeType="clickEffect">
                                  <p:stCondLst>
                                    <p:cond delay="0"/>
                                  </p:stCondLst>
                                  <p:childTnLst>
                                    <p:set>
                                      <p:cBhvr>
                                        <p:cTn id="100" dur="1" fill="hold">
                                          <p:stCondLst>
                                            <p:cond delay="0"/>
                                          </p:stCondLst>
                                        </p:cTn>
                                        <p:tgtEl>
                                          <p:spTgt spid="13"/>
                                        </p:tgtEl>
                                        <p:attrNameLst>
                                          <p:attrName>style.visibility</p:attrName>
                                        </p:attrNameLst>
                                      </p:cBhvr>
                                      <p:to>
                                        <p:strVal val="visible"/>
                                      </p:to>
                                    </p:set>
                                    <p:animEffect transition="in" filter="fade">
                                      <p:cBhvr>
                                        <p:cTn id="101" dur="1000"/>
                                        <p:tgtEl>
                                          <p:spTgt spid="13"/>
                                        </p:tgtEl>
                                      </p:cBhvr>
                                    </p:animEffect>
                                    <p:anim calcmode="lin" valueType="num">
                                      <p:cBhvr>
                                        <p:cTn id="102" dur="1000" fill="hold"/>
                                        <p:tgtEl>
                                          <p:spTgt spid="13"/>
                                        </p:tgtEl>
                                        <p:attrNameLst>
                                          <p:attrName>ppt_x</p:attrName>
                                        </p:attrNameLst>
                                      </p:cBhvr>
                                      <p:tavLst>
                                        <p:tav tm="0">
                                          <p:val>
                                            <p:strVal val="#ppt_x"/>
                                          </p:val>
                                        </p:tav>
                                        <p:tav tm="100000">
                                          <p:val>
                                            <p:strVal val="#ppt_x"/>
                                          </p:val>
                                        </p:tav>
                                      </p:tavLst>
                                    </p:anim>
                                    <p:anim calcmode="lin" valueType="num">
                                      <p:cBhvr>
                                        <p:cTn id="103" dur="1000" fill="hold"/>
                                        <p:tgtEl>
                                          <p:spTgt spid="13"/>
                                        </p:tgtEl>
                                        <p:attrNameLst>
                                          <p:attrName>ppt_y</p:attrName>
                                        </p:attrNameLst>
                                      </p:cBhvr>
                                      <p:tavLst>
                                        <p:tav tm="0">
                                          <p:val>
                                            <p:strVal val="#ppt_y+.1"/>
                                          </p:val>
                                        </p:tav>
                                        <p:tav tm="100000">
                                          <p:val>
                                            <p:strVal val="#ppt_y"/>
                                          </p:val>
                                        </p:tav>
                                      </p:tavLst>
                                    </p:anim>
                                  </p:childTnLst>
                                </p:cTn>
                              </p:par>
                              <p:par>
                                <p:cTn id="104" presetID="42" presetClass="entr" presetSubtype="0" fill="hold" nodeType="withEffect">
                                  <p:stCondLst>
                                    <p:cond delay="0"/>
                                  </p:stCondLst>
                                  <p:childTnLst>
                                    <p:set>
                                      <p:cBhvr>
                                        <p:cTn id="105" dur="1" fill="hold">
                                          <p:stCondLst>
                                            <p:cond delay="0"/>
                                          </p:stCondLst>
                                        </p:cTn>
                                        <p:tgtEl>
                                          <p:spTgt spid="38"/>
                                        </p:tgtEl>
                                        <p:attrNameLst>
                                          <p:attrName>style.visibility</p:attrName>
                                        </p:attrNameLst>
                                      </p:cBhvr>
                                      <p:to>
                                        <p:strVal val="visible"/>
                                      </p:to>
                                    </p:set>
                                    <p:animEffect transition="in" filter="fade">
                                      <p:cBhvr>
                                        <p:cTn id="106" dur="1000"/>
                                        <p:tgtEl>
                                          <p:spTgt spid="38"/>
                                        </p:tgtEl>
                                      </p:cBhvr>
                                    </p:animEffect>
                                    <p:anim calcmode="lin" valueType="num">
                                      <p:cBhvr>
                                        <p:cTn id="107" dur="1000" fill="hold"/>
                                        <p:tgtEl>
                                          <p:spTgt spid="38"/>
                                        </p:tgtEl>
                                        <p:attrNameLst>
                                          <p:attrName>ppt_x</p:attrName>
                                        </p:attrNameLst>
                                      </p:cBhvr>
                                      <p:tavLst>
                                        <p:tav tm="0">
                                          <p:val>
                                            <p:strVal val="#ppt_x"/>
                                          </p:val>
                                        </p:tav>
                                        <p:tav tm="100000">
                                          <p:val>
                                            <p:strVal val="#ppt_x"/>
                                          </p:val>
                                        </p:tav>
                                      </p:tavLst>
                                    </p:anim>
                                    <p:anim calcmode="lin" valueType="num">
                                      <p:cBhvr>
                                        <p:cTn id="108" dur="1000" fill="hold"/>
                                        <p:tgtEl>
                                          <p:spTgt spid="38"/>
                                        </p:tgtEl>
                                        <p:attrNameLst>
                                          <p:attrName>ppt_y</p:attrName>
                                        </p:attrNameLst>
                                      </p:cBhvr>
                                      <p:tavLst>
                                        <p:tav tm="0">
                                          <p:val>
                                            <p:strVal val="#ppt_y+.1"/>
                                          </p:val>
                                        </p:tav>
                                        <p:tav tm="100000">
                                          <p:val>
                                            <p:strVal val="#ppt_y"/>
                                          </p:val>
                                        </p:tav>
                                      </p:tavLst>
                                    </p:anim>
                                  </p:childTnLst>
                                </p:cTn>
                              </p:par>
                              <p:par>
                                <p:cTn id="109" presetID="42" presetClass="entr" presetSubtype="0" fill="hold" grpId="0" nodeType="withEffect">
                                  <p:stCondLst>
                                    <p:cond delay="0"/>
                                  </p:stCondLst>
                                  <p:childTnLst>
                                    <p:set>
                                      <p:cBhvr>
                                        <p:cTn id="110" dur="1" fill="hold">
                                          <p:stCondLst>
                                            <p:cond delay="0"/>
                                          </p:stCondLst>
                                        </p:cTn>
                                        <p:tgtEl>
                                          <p:spTgt spid="39"/>
                                        </p:tgtEl>
                                        <p:attrNameLst>
                                          <p:attrName>style.visibility</p:attrName>
                                        </p:attrNameLst>
                                      </p:cBhvr>
                                      <p:to>
                                        <p:strVal val="visible"/>
                                      </p:to>
                                    </p:set>
                                    <p:animEffect transition="in" filter="fade">
                                      <p:cBhvr>
                                        <p:cTn id="111" dur="1000"/>
                                        <p:tgtEl>
                                          <p:spTgt spid="39"/>
                                        </p:tgtEl>
                                      </p:cBhvr>
                                    </p:animEffect>
                                    <p:anim calcmode="lin" valueType="num">
                                      <p:cBhvr>
                                        <p:cTn id="112" dur="1000" fill="hold"/>
                                        <p:tgtEl>
                                          <p:spTgt spid="39"/>
                                        </p:tgtEl>
                                        <p:attrNameLst>
                                          <p:attrName>ppt_x</p:attrName>
                                        </p:attrNameLst>
                                      </p:cBhvr>
                                      <p:tavLst>
                                        <p:tav tm="0">
                                          <p:val>
                                            <p:strVal val="#ppt_x"/>
                                          </p:val>
                                        </p:tav>
                                        <p:tav tm="100000">
                                          <p:val>
                                            <p:strVal val="#ppt_x"/>
                                          </p:val>
                                        </p:tav>
                                      </p:tavLst>
                                    </p:anim>
                                    <p:anim calcmode="lin" valueType="num">
                                      <p:cBhvr>
                                        <p:cTn id="113"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P spid="27" grpId="0" animBg="1"/>
      <p:bldP spid="30" grpId="0" animBg="1"/>
      <p:bldP spid="33" grpId="0" animBg="1"/>
      <p:bldP spid="36" grpId="0" animBg="1"/>
      <p:bldP spid="39" grpId="0" animBg="1"/>
    </p:bldLst>
  </p:timing>
  <p:extLst>
    <p:ext uri="{6950BFC3-D8DA-4A85-94F7-54DA5524770B}">
      <p188:commentRel xmlns:p188="http://schemas.microsoft.com/office/powerpoint/2018/8/main" r:id="rId3"/>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 y="0"/>
            <a:ext cx="18287543" cy="10287000"/>
          </a:xfrm>
          <a:prstGeom prst="rect">
            <a:avLst/>
          </a:prstGeom>
          <a:solidFill>
            <a:srgbClr val="030D27"/>
          </a:solidFill>
          <a:ln w="12700">
            <a:solidFill>
              <a:srgbClr val="FFFFFF">
                <a:alpha val="0"/>
              </a:srgbClr>
            </a:solidFill>
            <a:prstDash val="solid"/>
          </a:ln>
        </p:spPr>
        <p:txBody>
          <a:bodyPr/>
          <a:lstStyle/>
          <a:p>
            <a:endParaRPr lang="en-GB" sz="2700"/>
          </a:p>
        </p:txBody>
      </p:sp>
      <p:sp>
        <p:nvSpPr>
          <p:cNvPr id="3" name="Shape 1"/>
          <p:cNvSpPr/>
          <p:nvPr/>
        </p:nvSpPr>
        <p:spPr>
          <a:xfrm>
            <a:off x="1" y="0"/>
            <a:ext cx="18287543" cy="10287000"/>
          </a:xfrm>
          <a:prstGeom prst="rect">
            <a:avLst/>
          </a:prstGeom>
          <a:solidFill>
            <a:srgbClr val="030D27"/>
          </a:solidFill>
          <a:ln w="12700">
            <a:solidFill>
              <a:srgbClr val="FFFFFF">
                <a:alpha val="0"/>
              </a:srgbClr>
            </a:solidFill>
            <a:prstDash val="solid"/>
          </a:ln>
        </p:spPr>
        <p:txBody>
          <a:bodyPr/>
          <a:lstStyle/>
          <a:p>
            <a:endParaRPr lang="en-GB" sz="2700"/>
          </a:p>
        </p:txBody>
      </p:sp>
      <p:pic>
        <p:nvPicPr>
          <p:cNvPr id="4" name="Image 0" descr="gen-dedup-3ef551c2a46001de03a1548349d73d93.png"/>
          <p:cNvPicPr>
            <a:picLocks noChangeAspect="1"/>
          </p:cNvPicPr>
          <p:nvPr/>
        </p:nvPicPr>
        <p:blipFill>
          <a:blip r:embed="rId4"/>
          <a:srcRect l="-404" r="-404"/>
          <a:stretch/>
        </p:blipFill>
        <p:spPr>
          <a:xfrm>
            <a:off x="857250" y="1828343"/>
            <a:ext cx="857250" cy="42519"/>
          </a:xfrm>
          <a:prstGeom prst="rect">
            <a:avLst/>
          </a:prstGeom>
        </p:spPr>
      </p:pic>
      <p:sp>
        <p:nvSpPr>
          <p:cNvPr id="5" name="Shape 2"/>
          <p:cNvSpPr/>
          <p:nvPr/>
        </p:nvSpPr>
        <p:spPr>
          <a:xfrm>
            <a:off x="7287311" y="3829508"/>
            <a:ext cx="3714293" cy="4858208"/>
          </a:xfrm>
          <a:prstGeom prst="rect">
            <a:avLst/>
          </a:prstGeom>
          <a:solidFill>
            <a:srgbClr val="0A1638"/>
          </a:solidFill>
          <a:ln w="12700">
            <a:solidFill>
              <a:srgbClr val="FFFFFF">
                <a:alpha val="0"/>
              </a:srgbClr>
            </a:solidFill>
            <a:prstDash val="solid"/>
          </a:ln>
        </p:spPr>
        <p:txBody>
          <a:bodyPr/>
          <a:lstStyle/>
          <a:p>
            <a:endParaRPr lang="en-GB" sz="2700"/>
          </a:p>
        </p:txBody>
      </p:sp>
      <p:sp>
        <p:nvSpPr>
          <p:cNvPr id="6" name="Shape 3"/>
          <p:cNvSpPr/>
          <p:nvPr/>
        </p:nvSpPr>
        <p:spPr>
          <a:xfrm>
            <a:off x="857251" y="3829508"/>
            <a:ext cx="16573043" cy="685800"/>
          </a:xfrm>
          <a:prstGeom prst="rect">
            <a:avLst/>
          </a:prstGeom>
          <a:solidFill>
            <a:srgbClr val="0F1D45"/>
          </a:solidFill>
          <a:ln/>
        </p:spPr>
        <p:txBody>
          <a:bodyPr/>
          <a:lstStyle/>
          <a:p>
            <a:endParaRPr lang="en-GB" sz="2700"/>
          </a:p>
        </p:txBody>
      </p:sp>
      <p:sp>
        <p:nvSpPr>
          <p:cNvPr id="7" name="Shape 4"/>
          <p:cNvSpPr/>
          <p:nvPr/>
        </p:nvSpPr>
        <p:spPr>
          <a:xfrm>
            <a:off x="857251" y="3829508"/>
            <a:ext cx="16573043" cy="28803"/>
          </a:xfrm>
          <a:prstGeom prst="rect">
            <a:avLst/>
          </a:prstGeom>
          <a:solidFill>
            <a:srgbClr val="D60D26"/>
          </a:solidFill>
          <a:ln w="12700">
            <a:solidFill>
              <a:srgbClr val="D60D26">
                <a:alpha val="0"/>
              </a:srgbClr>
            </a:solidFill>
            <a:prstDash val="solid"/>
          </a:ln>
        </p:spPr>
        <p:txBody>
          <a:bodyPr/>
          <a:lstStyle/>
          <a:p>
            <a:endParaRPr lang="en-GB" sz="2700"/>
          </a:p>
        </p:txBody>
      </p:sp>
      <p:sp>
        <p:nvSpPr>
          <p:cNvPr id="8" name="Shape 5"/>
          <p:cNvSpPr/>
          <p:nvPr/>
        </p:nvSpPr>
        <p:spPr>
          <a:xfrm>
            <a:off x="7287311" y="3829508"/>
            <a:ext cx="3714293" cy="685800"/>
          </a:xfrm>
          <a:prstGeom prst="rect">
            <a:avLst/>
          </a:prstGeom>
          <a:solidFill>
            <a:srgbClr val="142654"/>
          </a:solidFill>
          <a:ln/>
        </p:spPr>
        <p:txBody>
          <a:bodyPr/>
          <a:lstStyle/>
          <a:p>
            <a:endParaRPr lang="en-GB" sz="2700"/>
          </a:p>
        </p:txBody>
      </p:sp>
      <p:sp>
        <p:nvSpPr>
          <p:cNvPr id="9" name="Shape 6"/>
          <p:cNvSpPr/>
          <p:nvPr/>
        </p:nvSpPr>
        <p:spPr>
          <a:xfrm>
            <a:off x="7287311" y="3829508"/>
            <a:ext cx="3714293" cy="28803"/>
          </a:xfrm>
          <a:prstGeom prst="rect">
            <a:avLst/>
          </a:prstGeom>
          <a:solidFill>
            <a:srgbClr val="D60D26"/>
          </a:solidFill>
          <a:ln w="12700">
            <a:solidFill>
              <a:srgbClr val="D60D26">
                <a:alpha val="0"/>
              </a:srgbClr>
            </a:solidFill>
            <a:prstDash val="solid"/>
          </a:ln>
        </p:spPr>
        <p:txBody>
          <a:bodyPr/>
          <a:lstStyle/>
          <a:p>
            <a:endParaRPr lang="en-GB" sz="2700"/>
          </a:p>
        </p:txBody>
      </p:sp>
      <p:pic>
        <p:nvPicPr>
          <p:cNvPr id="10" name="Image 1" descr="gen-dedup-be2e56e44f0635130953a8b1bb0cc55a.png"/>
          <p:cNvPicPr>
            <a:picLocks noChangeAspect="1"/>
          </p:cNvPicPr>
          <p:nvPr/>
        </p:nvPicPr>
        <p:blipFill>
          <a:blip r:embed="rId5"/>
          <a:srcRect l="-2083" r="-2083"/>
          <a:stretch/>
        </p:blipFill>
        <p:spPr>
          <a:xfrm>
            <a:off x="857251" y="4642866"/>
            <a:ext cx="16573043" cy="13716"/>
          </a:xfrm>
          <a:prstGeom prst="rect">
            <a:avLst/>
          </a:prstGeom>
        </p:spPr>
      </p:pic>
      <p:pic>
        <p:nvPicPr>
          <p:cNvPr id="11" name="Image 2" descr="gen-dedup-be2e56e44f0635130953a8b1bb0cc55a.png"/>
          <p:cNvPicPr>
            <a:picLocks noChangeAspect="1"/>
          </p:cNvPicPr>
          <p:nvPr/>
        </p:nvPicPr>
        <p:blipFill>
          <a:blip r:embed="rId5"/>
          <a:srcRect l="-2083" r="-2083"/>
          <a:stretch/>
        </p:blipFill>
        <p:spPr>
          <a:xfrm>
            <a:off x="857251" y="5314950"/>
            <a:ext cx="16573043" cy="13716"/>
          </a:xfrm>
          <a:prstGeom prst="rect">
            <a:avLst/>
          </a:prstGeom>
        </p:spPr>
      </p:pic>
      <p:pic>
        <p:nvPicPr>
          <p:cNvPr id="12" name="Image 3" descr="gen-dedup-be2e56e44f0635130953a8b1bb0cc55a.png"/>
          <p:cNvPicPr>
            <a:picLocks noChangeAspect="1"/>
          </p:cNvPicPr>
          <p:nvPr/>
        </p:nvPicPr>
        <p:blipFill>
          <a:blip r:embed="rId5"/>
          <a:srcRect l="-2083" r="-2083"/>
          <a:stretch/>
        </p:blipFill>
        <p:spPr>
          <a:xfrm>
            <a:off x="857251" y="5987034"/>
            <a:ext cx="16573043" cy="13716"/>
          </a:xfrm>
          <a:prstGeom prst="rect">
            <a:avLst/>
          </a:prstGeom>
        </p:spPr>
      </p:pic>
      <p:pic>
        <p:nvPicPr>
          <p:cNvPr id="13" name="Image 4" descr="gen-dedup-be2e56e44f0635130953a8b1bb0cc55a.png"/>
          <p:cNvPicPr>
            <a:picLocks noChangeAspect="1"/>
          </p:cNvPicPr>
          <p:nvPr/>
        </p:nvPicPr>
        <p:blipFill>
          <a:blip r:embed="rId5"/>
          <a:srcRect l="-2083" r="-2083"/>
          <a:stretch/>
        </p:blipFill>
        <p:spPr>
          <a:xfrm>
            <a:off x="857251" y="6657747"/>
            <a:ext cx="16573043" cy="13716"/>
          </a:xfrm>
          <a:prstGeom prst="rect">
            <a:avLst/>
          </a:prstGeom>
        </p:spPr>
      </p:pic>
      <p:pic>
        <p:nvPicPr>
          <p:cNvPr id="14" name="Image 5" descr="gen-dedup-be2e56e44f0635130953a8b1bb0cc55a.png"/>
          <p:cNvPicPr>
            <a:picLocks noChangeAspect="1"/>
          </p:cNvPicPr>
          <p:nvPr/>
        </p:nvPicPr>
        <p:blipFill>
          <a:blip r:embed="rId5"/>
          <a:srcRect l="-2083" r="-2083"/>
          <a:stretch/>
        </p:blipFill>
        <p:spPr>
          <a:xfrm>
            <a:off x="857251" y="7329831"/>
            <a:ext cx="16573043" cy="13716"/>
          </a:xfrm>
          <a:prstGeom prst="rect">
            <a:avLst/>
          </a:prstGeom>
        </p:spPr>
      </p:pic>
      <p:pic>
        <p:nvPicPr>
          <p:cNvPr id="15" name="Image 6" descr="gen-dedup-be2e56e44f0635130953a8b1bb0cc55a.png"/>
          <p:cNvPicPr>
            <a:picLocks noChangeAspect="1"/>
          </p:cNvPicPr>
          <p:nvPr/>
        </p:nvPicPr>
        <p:blipFill>
          <a:blip r:embed="rId5"/>
          <a:srcRect l="-2083" r="-2083"/>
          <a:stretch/>
        </p:blipFill>
        <p:spPr>
          <a:xfrm>
            <a:off x="857251" y="8000543"/>
            <a:ext cx="16573043" cy="13716"/>
          </a:xfrm>
          <a:prstGeom prst="rect">
            <a:avLst/>
          </a:prstGeom>
        </p:spPr>
      </p:pic>
      <p:pic>
        <p:nvPicPr>
          <p:cNvPr id="16" name="Image 7" descr="gen-dedup-be2e56e44f0635130953a8b1bb0cc55a.png"/>
          <p:cNvPicPr>
            <a:picLocks noChangeAspect="1"/>
          </p:cNvPicPr>
          <p:nvPr/>
        </p:nvPicPr>
        <p:blipFill>
          <a:blip r:embed="rId5"/>
          <a:srcRect l="-2083" r="-2083"/>
          <a:stretch/>
        </p:blipFill>
        <p:spPr>
          <a:xfrm>
            <a:off x="857251" y="8672627"/>
            <a:ext cx="16573043" cy="13716"/>
          </a:xfrm>
          <a:prstGeom prst="rect">
            <a:avLst/>
          </a:prstGeom>
        </p:spPr>
      </p:pic>
      <p:pic>
        <p:nvPicPr>
          <p:cNvPr id="17" name="Image 8" descr="gen-dedup-e1b568055df0145752470fb1e65657b2.png"/>
          <p:cNvPicPr>
            <a:picLocks noChangeAspect="1"/>
          </p:cNvPicPr>
          <p:nvPr/>
        </p:nvPicPr>
        <p:blipFill>
          <a:blip r:embed="rId6"/>
          <a:stretch>
            <a:fillRect/>
          </a:stretch>
        </p:blipFill>
        <p:spPr>
          <a:xfrm>
            <a:off x="857251" y="514350"/>
            <a:ext cx="2286458" cy="445515"/>
          </a:xfrm>
          <a:prstGeom prst="rect">
            <a:avLst/>
          </a:prstGeom>
        </p:spPr>
      </p:pic>
      <p:pic>
        <p:nvPicPr>
          <p:cNvPr id="18" name="Image 9" descr="gen-dedup-bae3d7051c9695437ff85d480ff3680c.png"/>
          <p:cNvPicPr>
            <a:picLocks noChangeAspect="1"/>
          </p:cNvPicPr>
          <p:nvPr/>
        </p:nvPicPr>
        <p:blipFill>
          <a:blip r:embed="rId7"/>
          <a:stretch>
            <a:fillRect/>
          </a:stretch>
        </p:blipFill>
        <p:spPr>
          <a:xfrm>
            <a:off x="12901270" y="9715043"/>
            <a:ext cx="285293" cy="285293"/>
          </a:xfrm>
          <a:prstGeom prst="rect">
            <a:avLst/>
          </a:prstGeom>
        </p:spPr>
      </p:pic>
      <p:sp>
        <p:nvSpPr>
          <p:cNvPr id="19" name="Text 7"/>
          <p:cNvSpPr txBox="1"/>
          <p:nvPr/>
        </p:nvSpPr>
        <p:spPr>
          <a:xfrm>
            <a:off x="857251" y="1115111"/>
            <a:ext cx="10001708" cy="200253"/>
          </a:xfrm>
          <a:prstGeom prst="rect">
            <a:avLst/>
          </a:prstGeom>
          <a:noFill/>
          <a:ln/>
        </p:spPr>
        <p:txBody>
          <a:bodyPr wrap="none" lIns="0" tIns="0" rIns="0" bIns="0" rtlCol="0" anchor="ctr"/>
          <a:lstStyle/>
          <a:p>
            <a:r>
              <a:rPr lang="en-US" sz="1200" b="1" kern="0" spc="210" dirty="0">
                <a:solidFill>
                  <a:srgbClr val="F8F8F8"/>
                </a:solidFill>
                <a:latin typeface="Arial" pitchFamily="34" charset="0"/>
                <a:ea typeface="Arial" pitchFamily="34" charset="-122"/>
                <a:cs typeface="Arial" pitchFamily="34" charset="-120"/>
              </a:rPr>
              <a:t>BRITISH CARDIOVASCULAR INTERVENTION SOCIETY</a:t>
            </a:r>
            <a:endParaRPr lang="en-US" sz="1200" dirty="0"/>
          </a:p>
        </p:txBody>
      </p:sp>
      <p:sp>
        <p:nvSpPr>
          <p:cNvPr id="22" name="Text 10"/>
          <p:cNvSpPr txBox="1"/>
          <p:nvPr/>
        </p:nvSpPr>
        <p:spPr>
          <a:xfrm>
            <a:off x="857250" y="2086204"/>
            <a:ext cx="15717165" cy="772211"/>
          </a:xfrm>
          <a:prstGeom prst="rect">
            <a:avLst/>
          </a:prstGeom>
          <a:noFill/>
          <a:ln/>
        </p:spPr>
        <p:txBody>
          <a:bodyPr wrap="none" lIns="0" tIns="0" rIns="0" bIns="0" rtlCol="0" anchor="ctr"/>
          <a:lstStyle/>
          <a:p>
            <a:r>
              <a:rPr lang="en-US" sz="4500" b="1" dirty="0">
                <a:solidFill>
                  <a:srgbClr val="F8F8F8"/>
                </a:solidFill>
                <a:latin typeface="Arial" pitchFamily="34" charset="0"/>
                <a:ea typeface="Arial" pitchFamily="34" charset="-122"/>
                <a:cs typeface="Arial" pitchFamily="34" charset="-120"/>
              </a:rPr>
              <a:t>Band 5 vs Band 6: Clinical Responsibility</a:t>
            </a:r>
            <a:endParaRPr lang="en-US" sz="4500" dirty="0"/>
          </a:p>
        </p:txBody>
      </p:sp>
      <p:sp>
        <p:nvSpPr>
          <p:cNvPr id="24" name="Text 12"/>
          <p:cNvSpPr txBox="1"/>
          <p:nvPr/>
        </p:nvSpPr>
        <p:spPr>
          <a:xfrm>
            <a:off x="1142543" y="3929635"/>
            <a:ext cx="5858103" cy="257861"/>
          </a:xfrm>
          <a:prstGeom prst="rect">
            <a:avLst/>
          </a:prstGeom>
          <a:noFill/>
          <a:ln/>
        </p:spPr>
        <p:txBody>
          <a:bodyPr wrap="square" lIns="0" tIns="0" rIns="0" bIns="0" rtlCol="0" anchor="ctr"/>
          <a:lstStyle/>
          <a:p>
            <a:r>
              <a:rPr lang="en-US" sz="1200" b="1" kern="0" spc="210" dirty="0">
                <a:solidFill>
                  <a:srgbClr val="9AA3B8"/>
                </a:solidFill>
                <a:latin typeface="Arial" pitchFamily="34" charset="0"/>
                <a:ea typeface="Arial" pitchFamily="34" charset="-122"/>
                <a:cs typeface="Arial" pitchFamily="34" charset="-120"/>
              </a:rPr>
              <a:t>Entry Level</a:t>
            </a:r>
            <a:endParaRPr lang="en-US" sz="1200" dirty="0"/>
          </a:p>
        </p:txBody>
      </p:sp>
      <p:sp>
        <p:nvSpPr>
          <p:cNvPr id="25" name="Text 13"/>
          <p:cNvSpPr txBox="1"/>
          <p:nvPr/>
        </p:nvSpPr>
        <p:spPr>
          <a:xfrm>
            <a:off x="1142543" y="4201211"/>
            <a:ext cx="5858103" cy="286665"/>
          </a:xfrm>
          <a:prstGeom prst="rect">
            <a:avLst/>
          </a:prstGeom>
          <a:noFill/>
          <a:ln/>
        </p:spPr>
        <p:txBody>
          <a:bodyPr wrap="none" lIns="0" tIns="0" rIns="0" bIns="0" rtlCol="0" anchor="ctr"/>
          <a:lstStyle/>
          <a:p>
            <a:r>
              <a:rPr lang="en-US" b="1" dirty="0">
                <a:solidFill>
                  <a:srgbClr val="F8F8F8"/>
                </a:solidFill>
                <a:latin typeface="Arial" pitchFamily="34" charset="0"/>
                <a:ea typeface="Arial" pitchFamily="34" charset="-122"/>
                <a:cs typeface="Arial" pitchFamily="34" charset="-120"/>
              </a:rPr>
              <a:t>Band 5 Role</a:t>
            </a:r>
            <a:endParaRPr lang="en-US" dirty="0"/>
          </a:p>
        </p:txBody>
      </p:sp>
      <p:sp>
        <p:nvSpPr>
          <p:cNvPr id="26" name="Text 14"/>
          <p:cNvSpPr txBox="1"/>
          <p:nvPr/>
        </p:nvSpPr>
        <p:spPr>
          <a:xfrm>
            <a:off x="7287311" y="4014674"/>
            <a:ext cx="3715665" cy="286665"/>
          </a:xfrm>
          <a:prstGeom prst="rect">
            <a:avLst/>
          </a:prstGeom>
          <a:noFill/>
          <a:ln/>
        </p:spPr>
        <p:txBody>
          <a:bodyPr wrap="none" lIns="0" tIns="0" rIns="0" bIns="0" rtlCol="0" anchor="ctr"/>
          <a:lstStyle/>
          <a:p>
            <a:pPr algn="ctr"/>
            <a:r>
              <a:rPr lang="en-US" sz="1650" b="1" kern="0" spc="210" dirty="0">
                <a:solidFill>
                  <a:srgbClr val="FFFFFF"/>
                </a:solidFill>
                <a:latin typeface="Arial" pitchFamily="34" charset="0"/>
                <a:ea typeface="Arial" pitchFamily="34" charset="-122"/>
                <a:cs typeface="Arial" pitchFamily="34" charset="-120"/>
              </a:rPr>
              <a:t>Category</a:t>
            </a:r>
            <a:endParaRPr lang="en-US" sz="1650" dirty="0"/>
          </a:p>
        </p:txBody>
      </p:sp>
      <p:sp>
        <p:nvSpPr>
          <p:cNvPr id="27" name="Text 15"/>
          <p:cNvSpPr txBox="1"/>
          <p:nvPr/>
        </p:nvSpPr>
        <p:spPr>
          <a:xfrm>
            <a:off x="11286897" y="3929635"/>
            <a:ext cx="5858103" cy="257861"/>
          </a:xfrm>
          <a:prstGeom prst="rect">
            <a:avLst/>
          </a:prstGeom>
          <a:noFill/>
          <a:ln/>
        </p:spPr>
        <p:txBody>
          <a:bodyPr wrap="square" lIns="0" tIns="0" rIns="0" bIns="0" rtlCol="0" anchor="ctr"/>
          <a:lstStyle/>
          <a:p>
            <a:r>
              <a:rPr lang="en-US" sz="1200" b="1" kern="0" spc="210" dirty="0">
                <a:solidFill>
                  <a:srgbClr val="41B6E6"/>
                </a:solidFill>
                <a:latin typeface="Arial" pitchFamily="34" charset="0"/>
                <a:ea typeface="Arial" pitchFamily="34" charset="-122"/>
                <a:cs typeface="Arial" pitchFamily="34" charset="-120"/>
              </a:rPr>
              <a:t>Specialist</a:t>
            </a:r>
            <a:endParaRPr lang="en-US" sz="1200" dirty="0"/>
          </a:p>
        </p:txBody>
      </p:sp>
      <p:sp>
        <p:nvSpPr>
          <p:cNvPr id="28" name="Text 16"/>
          <p:cNvSpPr txBox="1"/>
          <p:nvPr/>
        </p:nvSpPr>
        <p:spPr>
          <a:xfrm>
            <a:off x="11286897" y="4201211"/>
            <a:ext cx="5858103" cy="286665"/>
          </a:xfrm>
          <a:prstGeom prst="rect">
            <a:avLst/>
          </a:prstGeom>
          <a:noFill/>
          <a:ln/>
        </p:spPr>
        <p:txBody>
          <a:bodyPr wrap="none" lIns="0" tIns="0" rIns="0" bIns="0" rtlCol="0" anchor="ctr"/>
          <a:lstStyle/>
          <a:p>
            <a:r>
              <a:rPr lang="en-US" b="1" dirty="0">
                <a:solidFill>
                  <a:srgbClr val="F8F8F8"/>
                </a:solidFill>
                <a:latin typeface="Arial" pitchFamily="34" charset="0"/>
                <a:ea typeface="Arial" pitchFamily="34" charset="-122"/>
                <a:cs typeface="Arial" pitchFamily="34" charset="-120"/>
              </a:rPr>
              <a:t>Band 6 Role</a:t>
            </a:r>
            <a:endParaRPr lang="en-US" dirty="0"/>
          </a:p>
        </p:txBody>
      </p:sp>
      <p:sp>
        <p:nvSpPr>
          <p:cNvPr id="29" name="Text 17"/>
          <p:cNvSpPr txBox="1"/>
          <p:nvPr/>
        </p:nvSpPr>
        <p:spPr>
          <a:xfrm>
            <a:off x="1142543" y="4829403"/>
            <a:ext cx="5858103" cy="342900"/>
          </a:xfrm>
          <a:prstGeom prst="rect">
            <a:avLst/>
          </a:prstGeom>
          <a:noFill/>
          <a:ln/>
        </p:spPr>
        <p:txBody>
          <a:bodyPr wrap="none" lIns="0" tIns="0" rIns="0" bIns="0" rtlCol="0" anchor="ctr"/>
          <a:lstStyle/>
          <a:p>
            <a:pPr algn="ctr"/>
            <a:r>
              <a:rPr lang="en-US" b="1" dirty="0">
                <a:solidFill>
                  <a:srgbClr val="9AA3B8"/>
                </a:solidFill>
                <a:latin typeface="Arial" pitchFamily="34" charset="0"/>
                <a:ea typeface="Arial" pitchFamily="34" charset="-122"/>
                <a:cs typeface="Arial" pitchFamily="34" charset="-120"/>
              </a:rPr>
              <a:t>Developing foundational knowledge</a:t>
            </a:r>
            <a:endParaRPr lang="en-US" dirty="0"/>
          </a:p>
        </p:txBody>
      </p:sp>
      <p:sp>
        <p:nvSpPr>
          <p:cNvPr id="30" name="Text 18"/>
          <p:cNvSpPr txBox="1"/>
          <p:nvPr/>
        </p:nvSpPr>
        <p:spPr>
          <a:xfrm>
            <a:off x="7287311" y="4829403"/>
            <a:ext cx="3715665" cy="342900"/>
          </a:xfrm>
          <a:prstGeom prst="rect">
            <a:avLst/>
          </a:prstGeom>
          <a:noFill/>
          <a:ln/>
        </p:spPr>
        <p:txBody>
          <a:bodyPr wrap="square" lIns="0" tIns="0" rIns="0" bIns="0" rtlCol="0" anchor="ctr"/>
          <a:lstStyle/>
          <a:p>
            <a:pPr algn="ctr"/>
            <a:r>
              <a:rPr lang="en-US" sz="1650" b="1" kern="0" spc="150" dirty="0">
                <a:solidFill>
                  <a:srgbClr val="D60D26"/>
                </a:solidFill>
                <a:latin typeface="Arial" pitchFamily="34" charset="0"/>
                <a:ea typeface="Arial" pitchFamily="34" charset="-122"/>
                <a:cs typeface="Arial" pitchFamily="34" charset="-120"/>
              </a:rPr>
              <a:t>Knowledge</a:t>
            </a:r>
            <a:endParaRPr lang="en-US" sz="1650" dirty="0"/>
          </a:p>
        </p:txBody>
      </p:sp>
      <p:sp>
        <p:nvSpPr>
          <p:cNvPr id="31" name="Text 19"/>
          <p:cNvSpPr txBox="1"/>
          <p:nvPr/>
        </p:nvSpPr>
        <p:spPr>
          <a:xfrm>
            <a:off x="11286897" y="4829403"/>
            <a:ext cx="5858103" cy="342900"/>
          </a:xfrm>
          <a:prstGeom prst="rect">
            <a:avLst/>
          </a:prstGeom>
          <a:noFill/>
          <a:ln/>
        </p:spPr>
        <p:txBody>
          <a:bodyPr wrap="none" lIns="0" tIns="0" rIns="0" bIns="0" rtlCol="0" anchor="ctr"/>
          <a:lstStyle/>
          <a:p>
            <a:pPr algn="ctr"/>
            <a:r>
              <a:rPr lang="en-US" b="1" dirty="0">
                <a:solidFill>
                  <a:srgbClr val="F8F8F8"/>
                </a:solidFill>
                <a:latin typeface="Arial" pitchFamily="34" charset="0"/>
                <a:ea typeface="Arial" pitchFamily="34" charset="-122"/>
                <a:cs typeface="Arial" pitchFamily="34" charset="-120"/>
              </a:rPr>
              <a:t>Specialist cardiology knowledge</a:t>
            </a:r>
            <a:endParaRPr lang="en-US" dirty="0"/>
          </a:p>
        </p:txBody>
      </p:sp>
      <p:sp>
        <p:nvSpPr>
          <p:cNvPr id="32" name="Text 20"/>
          <p:cNvSpPr txBox="1"/>
          <p:nvPr/>
        </p:nvSpPr>
        <p:spPr>
          <a:xfrm>
            <a:off x="1142543" y="5500116"/>
            <a:ext cx="5858103" cy="342900"/>
          </a:xfrm>
          <a:prstGeom prst="rect">
            <a:avLst/>
          </a:prstGeom>
          <a:noFill/>
          <a:ln/>
        </p:spPr>
        <p:txBody>
          <a:bodyPr wrap="none" lIns="0" tIns="0" rIns="0" bIns="0" rtlCol="0" anchor="ctr"/>
          <a:lstStyle/>
          <a:p>
            <a:pPr algn="ctr"/>
            <a:r>
              <a:rPr lang="en-US" b="1" dirty="0">
                <a:solidFill>
                  <a:srgbClr val="9AA3B8"/>
                </a:solidFill>
                <a:latin typeface="Arial" pitchFamily="34" charset="0"/>
                <a:ea typeface="Arial" pitchFamily="34" charset="-122"/>
                <a:cs typeface="Arial" pitchFamily="34" charset="-120"/>
              </a:rPr>
              <a:t>Assists during standard cases</a:t>
            </a:r>
            <a:endParaRPr lang="en-US" dirty="0"/>
          </a:p>
        </p:txBody>
      </p:sp>
      <p:sp>
        <p:nvSpPr>
          <p:cNvPr id="33" name="Text 21"/>
          <p:cNvSpPr txBox="1"/>
          <p:nvPr/>
        </p:nvSpPr>
        <p:spPr>
          <a:xfrm>
            <a:off x="7287311" y="5500116"/>
            <a:ext cx="3715665" cy="342900"/>
          </a:xfrm>
          <a:prstGeom prst="rect">
            <a:avLst/>
          </a:prstGeom>
          <a:noFill/>
          <a:ln/>
        </p:spPr>
        <p:txBody>
          <a:bodyPr wrap="square" lIns="0" tIns="0" rIns="0" bIns="0" rtlCol="0" anchor="ctr"/>
          <a:lstStyle/>
          <a:p>
            <a:pPr algn="ctr"/>
            <a:r>
              <a:rPr lang="en-US" sz="1650" b="1" kern="0" spc="150" dirty="0">
                <a:solidFill>
                  <a:srgbClr val="D60D26"/>
                </a:solidFill>
                <a:latin typeface="Arial" pitchFamily="34" charset="0"/>
                <a:ea typeface="Arial" pitchFamily="34" charset="-122"/>
                <a:cs typeface="Arial" pitchFamily="34" charset="-120"/>
              </a:rPr>
              <a:t>Procedures</a:t>
            </a:r>
            <a:endParaRPr lang="en-US" sz="1650" dirty="0"/>
          </a:p>
        </p:txBody>
      </p:sp>
      <p:sp>
        <p:nvSpPr>
          <p:cNvPr id="34" name="Text 22"/>
          <p:cNvSpPr txBox="1"/>
          <p:nvPr/>
        </p:nvSpPr>
        <p:spPr>
          <a:xfrm>
            <a:off x="11286897" y="5500116"/>
            <a:ext cx="5858103" cy="342900"/>
          </a:xfrm>
          <a:prstGeom prst="rect">
            <a:avLst/>
          </a:prstGeom>
          <a:noFill/>
          <a:ln/>
        </p:spPr>
        <p:txBody>
          <a:bodyPr wrap="none" lIns="0" tIns="0" rIns="0" bIns="0" rtlCol="0" anchor="ctr"/>
          <a:lstStyle/>
          <a:p>
            <a:pPr algn="ctr"/>
            <a:r>
              <a:rPr lang="en-US" b="1" dirty="0">
                <a:solidFill>
                  <a:srgbClr val="F8F8F8"/>
                </a:solidFill>
                <a:latin typeface="Arial" pitchFamily="34" charset="0"/>
                <a:ea typeface="Arial" pitchFamily="34" charset="-122"/>
                <a:cs typeface="Arial" pitchFamily="34" charset="-120"/>
              </a:rPr>
              <a:t>Independent practitioner</a:t>
            </a:r>
            <a:endParaRPr lang="en-US" dirty="0"/>
          </a:p>
        </p:txBody>
      </p:sp>
      <p:sp>
        <p:nvSpPr>
          <p:cNvPr id="35" name="Text 23"/>
          <p:cNvSpPr txBox="1"/>
          <p:nvPr/>
        </p:nvSpPr>
        <p:spPr>
          <a:xfrm>
            <a:off x="1142543" y="6172200"/>
            <a:ext cx="5858103" cy="342900"/>
          </a:xfrm>
          <a:prstGeom prst="rect">
            <a:avLst/>
          </a:prstGeom>
          <a:noFill/>
          <a:ln/>
        </p:spPr>
        <p:txBody>
          <a:bodyPr wrap="none" lIns="0" tIns="0" rIns="0" bIns="0" rtlCol="0" anchor="ctr"/>
          <a:lstStyle/>
          <a:p>
            <a:pPr algn="ctr"/>
            <a:r>
              <a:rPr lang="en-US" b="1" dirty="0">
                <a:solidFill>
                  <a:srgbClr val="9AA3B8"/>
                </a:solidFill>
                <a:latin typeface="Arial" pitchFamily="34" charset="0"/>
                <a:ea typeface="Arial" pitchFamily="34" charset="-122"/>
                <a:cs typeface="Arial" pitchFamily="34" charset="-120"/>
              </a:rPr>
              <a:t>Standard daytime hours only</a:t>
            </a:r>
            <a:endParaRPr lang="en-US" dirty="0"/>
          </a:p>
        </p:txBody>
      </p:sp>
      <p:sp>
        <p:nvSpPr>
          <p:cNvPr id="36" name="Text 24"/>
          <p:cNvSpPr txBox="1"/>
          <p:nvPr/>
        </p:nvSpPr>
        <p:spPr>
          <a:xfrm>
            <a:off x="7287311" y="6172200"/>
            <a:ext cx="3715665" cy="342900"/>
          </a:xfrm>
          <a:prstGeom prst="rect">
            <a:avLst/>
          </a:prstGeom>
          <a:noFill/>
          <a:ln/>
        </p:spPr>
        <p:txBody>
          <a:bodyPr wrap="square" lIns="0" tIns="0" rIns="0" bIns="0" rtlCol="0" anchor="ctr"/>
          <a:lstStyle/>
          <a:p>
            <a:pPr algn="ctr"/>
            <a:r>
              <a:rPr lang="en-US" sz="1650" b="1" kern="0" spc="150" dirty="0">
                <a:solidFill>
                  <a:srgbClr val="D60D26"/>
                </a:solidFill>
                <a:latin typeface="Arial" pitchFamily="34" charset="0"/>
                <a:ea typeface="Arial" pitchFamily="34" charset="-122"/>
                <a:cs typeface="Arial" pitchFamily="34" charset="-120"/>
              </a:rPr>
              <a:t>On-Call</a:t>
            </a:r>
            <a:endParaRPr lang="en-US" sz="1650" dirty="0"/>
          </a:p>
        </p:txBody>
      </p:sp>
      <p:sp>
        <p:nvSpPr>
          <p:cNvPr id="37" name="Text 25"/>
          <p:cNvSpPr txBox="1"/>
          <p:nvPr/>
        </p:nvSpPr>
        <p:spPr>
          <a:xfrm>
            <a:off x="11286897" y="6172200"/>
            <a:ext cx="5858103" cy="342900"/>
          </a:xfrm>
          <a:prstGeom prst="rect">
            <a:avLst/>
          </a:prstGeom>
          <a:noFill/>
          <a:ln/>
        </p:spPr>
        <p:txBody>
          <a:bodyPr wrap="none" lIns="0" tIns="0" rIns="0" bIns="0" rtlCol="0" anchor="ctr"/>
          <a:lstStyle/>
          <a:p>
            <a:pPr algn="ctr"/>
            <a:r>
              <a:rPr lang="en-US" b="1" dirty="0">
                <a:solidFill>
                  <a:srgbClr val="F8F8F8"/>
                </a:solidFill>
                <a:latin typeface="Arial" pitchFamily="34" charset="0"/>
                <a:ea typeface="Arial" pitchFamily="34" charset="-122"/>
                <a:cs typeface="Arial" pitchFamily="34" charset="-120"/>
              </a:rPr>
              <a:t>24/7 pPCI on-call service</a:t>
            </a:r>
            <a:endParaRPr lang="en-US" dirty="0"/>
          </a:p>
        </p:txBody>
      </p:sp>
      <p:sp>
        <p:nvSpPr>
          <p:cNvPr id="38" name="Text 26"/>
          <p:cNvSpPr txBox="1"/>
          <p:nvPr/>
        </p:nvSpPr>
        <p:spPr>
          <a:xfrm>
            <a:off x="309981" y="6844284"/>
            <a:ext cx="6692037" cy="342900"/>
          </a:xfrm>
          <a:prstGeom prst="rect">
            <a:avLst/>
          </a:prstGeom>
          <a:noFill/>
          <a:ln/>
        </p:spPr>
        <p:txBody>
          <a:bodyPr wrap="none" lIns="0" tIns="0" rIns="0" bIns="0" rtlCol="0" anchor="ctr"/>
          <a:lstStyle/>
          <a:p>
            <a:pPr algn="ctr"/>
            <a:r>
              <a:rPr lang="en-US" b="1" dirty="0">
                <a:solidFill>
                  <a:srgbClr val="9AA3B8"/>
                </a:solidFill>
                <a:latin typeface="Arial" pitchFamily="34" charset="0"/>
                <a:ea typeface="Arial" pitchFamily="34" charset="-122"/>
                <a:cs typeface="Arial" pitchFamily="34" charset="-120"/>
              </a:rPr>
              <a:t>Limited participation with specialised clinics</a:t>
            </a:r>
            <a:endParaRPr lang="en-US" dirty="0"/>
          </a:p>
        </p:txBody>
      </p:sp>
      <p:sp>
        <p:nvSpPr>
          <p:cNvPr id="39" name="Text 27"/>
          <p:cNvSpPr txBox="1"/>
          <p:nvPr/>
        </p:nvSpPr>
        <p:spPr>
          <a:xfrm>
            <a:off x="7287311" y="6844284"/>
            <a:ext cx="3715665" cy="342900"/>
          </a:xfrm>
          <a:prstGeom prst="rect">
            <a:avLst/>
          </a:prstGeom>
          <a:noFill/>
          <a:ln/>
        </p:spPr>
        <p:txBody>
          <a:bodyPr wrap="square" lIns="0" tIns="0" rIns="0" bIns="0" rtlCol="0" anchor="ctr"/>
          <a:lstStyle/>
          <a:p>
            <a:pPr algn="ctr"/>
            <a:r>
              <a:rPr lang="en-US" sz="1650" b="1" kern="0" spc="150" dirty="0">
                <a:solidFill>
                  <a:srgbClr val="D60D26"/>
                </a:solidFill>
                <a:latin typeface="Arial" pitchFamily="34" charset="0"/>
                <a:ea typeface="Arial" pitchFamily="34" charset="-122"/>
                <a:cs typeface="Arial" pitchFamily="34" charset="-120"/>
              </a:rPr>
              <a:t>Other Clinics</a:t>
            </a:r>
            <a:endParaRPr lang="en-US" sz="1650" dirty="0"/>
          </a:p>
        </p:txBody>
      </p:sp>
      <p:sp>
        <p:nvSpPr>
          <p:cNvPr id="40" name="Text 28"/>
          <p:cNvSpPr txBox="1"/>
          <p:nvPr/>
        </p:nvSpPr>
        <p:spPr>
          <a:xfrm>
            <a:off x="11286897" y="6844284"/>
            <a:ext cx="5858103" cy="342900"/>
          </a:xfrm>
          <a:prstGeom prst="rect">
            <a:avLst/>
          </a:prstGeom>
          <a:noFill/>
          <a:ln/>
        </p:spPr>
        <p:txBody>
          <a:bodyPr wrap="none" lIns="0" tIns="0" rIns="0" bIns="0" rtlCol="0" anchor="ctr"/>
          <a:lstStyle/>
          <a:p>
            <a:pPr algn="ctr"/>
            <a:r>
              <a:rPr lang="en-US" b="1" dirty="0">
                <a:solidFill>
                  <a:srgbClr val="F8F8F8"/>
                </a:solidFill>
                <a:latin typeface="Arial" pitchFamily="34" charset="0"/>
                <a:ea typeface="Arial" pitchFamily="34" charset="-122"/>
                <a:cs typeface="Arial" pitchFamily="34" charset="-120"/>
              </a:rPr>
              <a:t>Advanced recovery &amp; clinics</a:t>
            </a:r>
            <a:endParaRPr lang="en-US" dirty="0"/>
          </a:p>
        </p:txBody>
      </p:sp>
      <p:sp>
        <p:nvSpPr>
          <p:cNvPr id="41" name="Text 29"/>
          <p:cNvSpPr txBox="1"/>
          <p:nvPr/>
        </p:nvSpPr>
        <p:spPr>
          <a:xfrm>
            <a:off x="1142543" y="7514997"/>
            <a:ext cx="5858103" cy="342900"/>
          </a:xfrm>
          <a:prstGeom prst="rect">
            <a:avLst/>
          </a:prstGeom>
          <a:noFill/>
          <a:ln/>
        </p:spPr>
        <p:txBody>
          <a:bodyPr wrap="none" lIns="0" tIns="0" rIns="0" bIns="0" rtlCol="0" anchor="ctr"/>
          <a:lstStyle/>
          <a:p>
            <a:pPr algn="ctr"/>
            <a:r>
              <a:rPr lang="en-US" b="1" dirty="0">
                <a:solidFill>
                  <a:srgbClr val="9AA3B8"/>
                </a:solidFill>
                <a:latin typeface="Arial" pitchFamily="34" charset="0"/>
                <a:ea typeface="Arial" pitchFamily="34" charset="-122"/>
                <a:cs typeface="Arial" pitchFamily="34" charset="-120"/>
              </a:rPr>
              <a:t>Participates as directed</a:t>
            </a:r>
            <a:endParaRPr lang="en-US" dirty="0"/>
          </a:p>
        </p:txBody>
      </p:sp>
      <p:sp>
        <p:nvSpPr>
          <p:cNvPr id="42" name="Text 30"/>
          <p:cNvSpPr txBox="1"/>
          <p:nvPr/>
        </p:nvSpPr>
        <p:spPr>
          <a:xfrm>
            <a:off x="7287311" y="7514997"/>
            <a:ext cx="3715665" cy="342900"/>
          </a:xfrm>
          <a:prstGeom prst="rect">
            <a:avLst/>
          </a:prstGeom>
          <a:noFill/>
          <a:ln/>
        </p:spPr>
        <p:txBody>
          <a:bodyPr wrap="square" lIns="0" tIns="0" rIns="0" bIns="0" rtlCol="0" anchor="ctr"/>
          <a:lstStyle/>
          <a:p>
            <a:pPr algn="ctr"/>
            <a:r>
              <a:rPr lang="en-US" sz="1650" b="1" kern="0" spc="150" dirty="0">
                <a:solidFill>
                  <a:srgbClr val="D60D26"/>
                </a:solidFill>
                <a:latin typeface="Arial" pitchFamily="34" charset="0"/>
                <a:ea typeface="Arial" pitchFamily="34" charset="-122"/>
                <a:cs typeface="Arial" pitchFamily="34" charset="-120"/>
              </a:rPr>
              <a:t>Emergency</a:t>
            </a:r>
            <a:endParaRPr lang="en-US" sz="1650" dirty="0"/>
          </a:p>
        </p:txBody>
      </p:sp>
      <p:sp>
        <p:nvSpPr>
          <p:cNvPr id="43" name="Text 31"/>
          <p:cNvSpPr txBox="1"/>
          <p:nvPr/>
        </p:nvSpPr>
        <p:spPr>
          <a:xfrm>
            <a:off x="11286897" y="7514997"/>
            <a:ext cx="5858103" cy="342900"/>
          </a:xfrm>
          <a:prstGeom prst="rect">
            <a:avLst/>
          </a:prstGeom>
          <a:noFill/>
          <a:ln/>
        </p:spPr>
        <p:txBody>
          <a:bodyPr wrap="none" lIns="0" tIns="0" rIns="0" bIns="0" rtlCol="0" anchor="ctr"/>
          <a:lstStyle/>
          <a:p>
            <a:pPr algn="ctr"/>
            <a:r>
              <a:rPr lang="en-US" b="1" dirty="0">
                <a:solidFill>
                  <a:srgbClr val="F8F8F8"/>
                </a:solidFill>
                <a:latin typeface="Arial" pitchFamily="34" charset="0"/>
                <a:ea typeface="Arial" pitchFamily="34" charset="-122"/>
                <a:cs typeface="Arial" pitchFamily="34" charset="-120"/>
              </a:rPr>
              <a:t>Leads clinical response</a:t>
            </a:r>
            <a:endParaRPr lang="en-US" dirty="0"/>
          </a:p>
        </p:txBody>
      </p:sp>
      <p:sp>
        <p:nvSpPr>
          <p:cNvPr id="44" name="Text 32"/>
          <p:cNvSpPr txBox="1"/>
          <p:nvPr/>
        </p:nvSpPr>
        <p:spPr>
          <a:xfrm>
            <a:off x="1142543" y="8187081"/>
            <a:ext cx="5858103" cy="342900"/>
          </a:xfrm>
          <a:prstGeom prst="rect">
            <a:avLst/>
          </a:prstGeom>
          <a:noFill/>
          <a:ln/>
        </p:spPr>
        <p:txBody>
          <a:bodyPr wrap="none" lIns="0" tIns="0" rIns="0" bIns="0" rtlCol="0" anchor="ctr"/>
          <a:lstStyle/>
          <a:p>
            <a:pPr algn="ctr"/>
            <a:r>
              <a:rPr lang="en-US" b="1" dirty="0">
                <a:solidFill>
                  <a:srgbClr val="9AA3B8"/>
                </a:solidFill>
                <a:latin typeface="Arial" pitchFamily="34" charset="0"/>
                <a:ea typeface="Arial" pitchFamily="34" charset="-122"/>
                <a:cs typeface="Arial" pitchFamily="34" charset="-120"/>
              </a:rPr>
              <a:t>Informal peer support</a:t>
            </a:r>
            <a:endParaRPr lang="en-US" dirty="0"/>
          </a:p>
        </p:txBody>
      </p:sp>
      <p:sp>
        <p:nvSpPr>
          <p:cNvPr id="45" name="Text 33"/>
          <p:cNvSpPr txBox="1"/>
          <p:nvPr/>
        </p:nvSpPr>
        <p:spPr>
          <a:xfrm>
            <a:off x="7287311" y="8187081"/>
            <a:ext cx="3715665" cy="342900"/>
          </a:xfrm>
          <a:prstGeom prst="rect">
            <a:avLst/>
          </a:prstGeom>
          <a:noFill/>
          <a:ln/>
        </p:spPr>
        <p:txBody>
          <a:bodyPr wrap="square" lIns="0" tIns="0" rIns="0" bIns="0" rtlCol="0" anchor="ctr"/>
          <a:lstStyle/>
          <a:p>
            <a:pPr algn="ctr"/>
            <a:r>
              <a:rPr lang="en-US" sz="1650" b="1" kern="0" spc="150" dirty="0">
                <a:solidFill>
                  <a:srgbClr val="D60D26"/>
                </a:solidFill>
                <a:latin typeface="Arial" pitchFamily="34" charset="0"/>
                <a:ea typeface="Arial" pitchFamily="34" charset="-122"/>
                <a:cs typeface="Arial" pitchFamily="34" charset="-120"/>
              </a:rPr>
              <a:t>Leadership</a:t>
            </a:r>
            <a:endParaRPr lang="en-US" sz="1650" dirty="0"/>
          </a:p>
        </p:txBody>
      </p:sp>
      <p:sp>
        <p:nvSpPr>
          <p:cNvPr id="46" name="Text 34"/>
          <p:cNvSpPr txBox="1"/>
          <p:nvPr/>
        </p:nvSpPr>
        <p:spPr>
          <a:xfrm>
            <a:off x="11286897" y="8187081"/>
            <a:ext cx="5858103" cy="342900"/>
          </a:xfrm>
          <a:prstGeom prst="rect">
            <a:avLst/>
          </a:prstGeom>
          <a:noFill/>
          <a:ln/>
        </p:spPr>
        <p:txBody>
          <a:bodyPr wrap="none" lIns="0" tIns="0" rIns="0" bIns="0" rtlCol="0" anchor="ctr"/>
          <a:lstStyle/>
          <a:p>
            <a:pPr algn="ctr"/>
            <a:r>
              <a:rPr lang="en-US" b="1" dirty="0">
                <a:solidFill>
                  <a:srgbClr val="F8F8F8"/>
                </a:solidFill>
                <a:latin typeface="Arial" pitchFamily="34" charset="0"/>
                <a:ea typeface="Arial" pitchFamily="34" charset="-122"/>
                <a:cs typeface="Arial" pitchFamily="34" charset="-120"/>
              </a:rPr>
              <a:t>Shift coordination &amp; education</a:t>
            </a:r>
            <a:endParaRPr lang="en-US" dirty="0"/>
          </a:p>
        </p:txBody>
      </p:sp>
      <p:sp>
        <p:nvSpPr>
          <p:cNvPr id="47" name="Text 35"/>
          <p:cNvSpPr txBox="1"/>
          <p:nvPr/>
        </p:nvSpPr>
        <p:spPr>
          <a:xfrm>
            <a:off x="857250" y="8944204"/>
            <a:ext cx="8572500" cy="229058"/>
          </a:xfrm>
          <a:prstGeom prst="rect">
            <a:avLst/>
          </a:prstGeom>
          <a:noFill/>
          <a:ln/>
        </p:spPr>
        <p:txBody>
          <a:bodyPr wrap="none" lIns="0" tIns="0" rIns="0" bIns="0" rtlCol="0" anchor="ctr"/>
          <a:lstStyle/>
          <a:p>
            <a:r>
              <a:rPr lang="en-US" sz="1350" b="1" kern="0" spc="240" dirty="0">
                <a:solidFill>
                  <a:srgbClr val="41B6E6"/>
                </a:solidFill>
                <a:latin typeface="Arial" pitchFamily="34" charset="0"/>
                <a:ea typeface="Arial" pitchFamily="34" charset="-122"/>
                <a:cs typeface="Arial" pitchFamily="34" charset="-120"/>
              </a:rPr>
              <a:t>Current Reality</a:t>
            </a:r>
            <a:endParaRPr lang="en-US" sz="1350" dirty="0"/>
          </a:p>
        </p:txBody>
      </p:sp>
      <p:sp>
        <p:nvSpPr>
          <p:cNvPr id="48" name="Text 36"/>
          <p:cNvSpPr txBox="1"/>
          <p:nvPr/>
        </p:nvSpPr>
        <p:spPr>
          <a:xfrm>
            <a:off x="857251" y="9200693"/>
            <a:ext cx="10001708" cy="286665"/>
          </a:xfrm>
          <a:prstGeom prst="rect">
            <a:avLst/>
          </a:prstGeom>
          <a:noFill/>
          <a:ln/>
        </p:spPr>
        <p:txBody>
          <a:bodyPr wrap="none" lIns="0" tIns="0" rIns="0" bIns="0" rtlCol="0" anchor="ctr"/>
          <a:lstStyle/>
          <a:p>
            <a:r>
              <a:rPr lang="en-US" sz="1650" dirty="0">
                <a:solidFill>
                  <a:srgbClr val="C9D0DD"/>
                </a:solidFill>
                <a:latin typeface="Arial" pitchFamily="34" charset="0"/>
                <a:ea typeface="Arial" pitchFamily="34" charset="-122"/>
                <a:cs typeface="Arial" pitchFamily="34" charset="-120"/>
              </a:rPr>
              <a:t>These are established duties at Torbay, not future proposals.</a:t>
            </a:r>
            <a:endParaRPr lang="en-US" sz="1650" dirty="0"/>
          </a:p>
        </p:txBody>
      </p:sp>
      <p:sp>
        <p:nvSpPr>
          <p:cNvPr id="49" name="Text 37"/>
          <p:cNvSpPr txBox="1"/>
          <p:nvPr/>
        </p:nvSpPr>
        <p:spPr>
          <a:xfrm>
            <a:off x="13288061" y="9772651"/>
            <a:ext cx="4143603" cy="257861"/>
          </a:xfrm>
          <a:prstGeom prst="rect">
            <a:avLst/>
          </a:prstGeom>
          <a:noFill/>
          <a:ln/>
        </p:spPr>
        <p:txBody>
          <a:bodyPr wrap="none" lIns="0" tIns="0" rIns="0" bIns="0" rtlCol="0" anchor="ctr"/>
          <a:lstStyle/>
          <a:p>
            <a:r>
              <a:rPr lang="en-US" sz="1350" dirty="0">
                <a:solidFill>
                  <a:srgbClr val="F8F8F8"/>
                </a:solidFill>
                <a:latin typeface="Arial" pitchFamily="34" charset="0"/>
                <a:ea typeface="Arial" pitchFamily="34" charset="-122"/>
                <a:cs typeface="Arial" pitchFamily="34" charset="-120"/>
              </a:rPr>
              <a:t>Join the conversation using </a:t>
            </a:r>
            <a:r>
              <a:rPr lang="en-US" sz="1350" b="1" dirty="0">
                <a:solidFill>
                  <a:srgbClr val="F8F8F8"/>
                </a:solidFill>
                <a:latin typeface="Arial" pitchFamily="34" charset="0"/>
                <a:ea typeface="Arial" pitchFamily="34" charset="-122"/>
                <a:cs typeface="Arial" pitchFamily="34" charset="-120"/>
              </a:rPr>
              <a:t>#BCISAHP</a:t>
            </a:r>
            <a:endParaRPr lang="en-US" sz="1350" dirty="0"/>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000"/>
                                        <p:tgtEl>
                                          <p:spTgt spid="29"/>
                                        </p:tgtEl>
                                      </p:cBhvr>
                                    </p:animEffect>
                                    <p:anim calcmode="lin" valueType="num">
                                      <p:cBhvr>
                                        <p:cTn id="8" dur="1000" fill="hold"/>
                                        <p:tgtEl>
                                          <p:spTgt spid="29"/>
                                        </p:tgtEl>
                                        <p:attrNameLst>
                                          <p:attrName>ppt_x</p:attrName>
                                        </p:attrNameLst>
                                      </p:cBhvr>
                                      <p:tavLst>
                                        <p:tav tm="0">
                                          <p:val>
                                            <p:strVal val="#ppt_x"/>
                                          </p:val>
                                        </p:tav>
                                        <p:tav tm="100000">
                                          <p:val>
                                            <p:strVal val="#ppt_x"/>
                                          </p:val>
                                        </p:tav>
                                      </p:tavLst>
                                    </p:anim>
                                    <p:anim calcmode="lin" valueType="num">
                                      <p:cBhvr>
                                        <p:cTn id="9" dur="1000" fill="hold"/>
                                        <p:tgtEl>
                                          <p:spTgt spid="2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1000"/>
                                        <p:tgtEl>
                                          <p:spTgt spid="32"/>
                                        </p:tgtEl>
                                      </p:cBhvr>
                                    </p:animEffect>
                                    <p:anim calcmode="lin" valueType="num">
                                      <p:cBhvr>
                                        <p:cTn id="13" dur="1000" fill="hold"/>
                                        <p:tgtEl>
                                          <p:spTgt spid="32"/>
                                        </p:tgtEl>
                                        <p:attrNameLst>
                                          <p:attrName>ppt_x</p:attrName>
                                        </p:attrNameLst>
                                      </p:cBhvr>
                                      <p:tavLst>
                                        <p:tav tm="0">
                                          <p:val>
                                            <p:strVal val="#ppt_x"/>
                                          </p:val>
                                        </p:tav>
                                        <p:tav tm="100000">
                                          <p:val>
                                            <p:strVal val="#ppt_x"/>
                                          </p:val>
                                        </p:tav>
                                      </p:tavLst>
                                    </p:anim>
                                    <p:anim calcmode="lin" valueType="num">
                                      <p:cBhvr>
                                        <p:cTn id="14" dur="1000" fill="hold"/>
                                        <p:tgtEl>
                                          <p:spTgt spid="3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1000"/>
                                        <p:tgtEl>
                                          <p:spTgt spid="35"/>
                                        </p:tgtEl>
                                      </p:cBhvr>
                                    </p:animEffect>
                                    <p:anim calcmode="lin" valueType="num">
                                      <p:cBhvr>
                                        <p:cTn id="18" dur="1000" fill="hold"/>
                                        <p:tgtEl>
                                          <p:spTgt spid="35"/>
                                        </p:tgtEl>
                                        <p:attrNameLst>
                                          <p:attrName>ppt_x</p:attrName>
                                        </p:attrNameLst>
                                      </p:cBhvr>
                                      <p:tavLst>
                                        <p:tav tm="0">
                                          <p:val>
                                            <p:strVal val="#ppt_x"/>
                                          </p:val>
                                        </p:tav>
                                        <p:tav tm="100000">
                                          <p:val>
                                            <p:strVal val="#ppt_x"/>
                                          </p:val>
                                        </p:tav>
                                      </p:tavLst>
                                    </p:anim>
                                    <p:anim calcmode="lin" valueType="num">
                                      <p:cBhvr>
                                        <p:cTn id="19" dur="1000" fill="hold"/>
                                        <p:tgtEl>
                                          <p:spTgt spid="35"/>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fade">
                                      <p:cBhvr>
                                        <p:cTn id="22" dur="1000"/>
                                        <p:tgtEl>
                                          <p:spTgt spid="38"/>
                                        </p:tgtEl>
                                      </p:cBhvr>
                                    </p:animEffect>
                                    <p:anim calcmode="lin" valueType="num">
                                      <p:cBhvr>
                                        <p:cTn id="23" dur="1000" fill="hold"/>
                                        <p:tgtEl>
                                          <p:spTgt spid="38"/>
                                        </p:tgtEl>
                                        <p:attrNameLst>
                                          <p:attrName>ppt_x</p:attrName>
                                        </p:attrNameLst>
                                      </p:cBhvr>
                                      <p:tavLst>
                                        <p:tav tm="0">
                                          <p:val>
                                            <p:strVal val="#ppt_x"/>
                                          </p:val>
                                        </p:tav>
                                        <p:tav tm="100000">
                                          <p:val>
                                            <p:strVal val="#ppt_x"/>
                                          </p:val>
                                        </p:tav>
                                      </p:tavLst>
                                    </p:anim>
                                    <p:anim calcmode="lin" valueType="num">
                                      <p:cBhvr>
                                        <p:cTn id="24" dur="1000" fill="hold"/>
                                        <p:tgtEl>
                                          <p:spTgt spid="38"/>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41"/>
                                        </p:tgtEl>
                                        <p:attrNameLst>
                                          <p:attrName>style.visibility</p:attrName>
                                        </p:attrNameLst>
                                      </p:cBhvr>
                                      <p:to>
                                        <p:strVal val="visible"/>
                                      </p:to>
                                    </p:set>
                                    <p:animEffect transition="in" filter="fade">
                                      <p:cBhvr>
                                        <p:cTn id="27" dur="1000"/>
                                        <p:tgtEl>
                                          <p:spTgt spid="41"/>
                                        </p:tgtEl>
                                      </p:cBhvr>
                                    </p:animEffect>
                                    <p:anim calcmode="lin" valueType="num">
                                      <p:cBhvr>
                                        <p:cTn id="28" dur="1000" fill="hold"/>
                                        <p:tgtEl>
                                          <p:spTgt spid="41"/>
                                        </p:tgtEl>
                                        <p:attrNameLst>
                                          <p:attrName>ppt_x</p:attrName>
                                        </p:attrNameLst>
                                      </p:cBhvr>
                                      <p:tavLst>
                                        <p:tav tm="0">
                                          <p:val>
                                            <p:strVal val="#ppt_x"/>
                                          </p:val>
                                        </p:tav>
                                        <p:tav tm="100000">
                                          <p:val>
                                            <p:strVal val="#ppt_x"/>
                                          </p:val>
                                        </p:tav>
                                      </p:tavLst>
                                    </p:anim>
                                    <p:anim calcmode="lin" valueType="num">
                                      <p:cBhvr>
                                        <p:cTn id="29" dur="1000" fill="hold"/>
                                        <p:tgtEl>
                                          <p:spTgt spid="41"/>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44"/>
                                        </p:tgtEl>
                                        <p:attrNameLst>
                                          <p:attrName>style.visibility</p:attrName>
                                        </p:attrNameLst>
                                      </p:cBhvr>
                                      <p:to>
                                        <p:strVal val="visible"/>
                                      </p:to>
                                    </p:set>
                                    <p:animEffect transition="in" filter="fade">
                                      <p:cBhvr>
                                        <p:cTn id="32" dur="1000"/>
                                        <p:tgtEl>
                                          <p:spTgt spid="44"/>
                                        </p:tgtEl>
                                      </p:cBhvr>
                                    </p:animEffect>
                                    <p:anim calcmode="lin" valueType="num">
                                      <p:cBhvr>
                                        <p:cTn id="33" dur="1000" fill="hold"/>
                                        <p:tgtEl>
                                          <p:spTgt spid="44"/>
                                        </p:tgtEl>
                                        <p:attrNameLst>
                                          <p:attrName>ppt_x</p:attrName>
                                        </p:attrNameLst>
                                      </p:cBhvr>
                                      <p:tavLst>
                                        <p:tav tm="0">
                                          <p:val>
                                            <p:strVal val="#ppt_x"/>
                                          </p:val>
                                        </p:tav>
                                        <p:tav tm="100000">
                                          <p:val>
                                            <p:strVal val="#ppt_x"/>
                                          </p:val>
                                        </p:tav>
                                      </p:tavLst>
                                    </p:anim>
                                    <p:anim calcmode="lin" valueType="num">
                                      <p:cBhvr>
                                        <p:cTn id="34"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fade">
                                      <p:cBhvr>
                                        <p:cTn id="39" dur="1000"/>
                                        <p:tgtEl>
                                          <p:spTgt spid="31"/>
                                        </p:tgtEl>
                                      </p:cBhvr>
                                    </p:animEffect>
                                    <p:anim calcmode="lin" valueType="num">
                                      <p:cBhvr>
                                        <p:cTn id="40" dur="1000" fill="hold"/>
                                        <p:tgtEl>
                                          <p:spTgt spid="31"/>
                                        </p:tgtEl>
                                        <p:attrNameLst>
                                          <p:attrName>ppt_x</p:attrName>
                                        </p:attrNameLst>
                                      </p:cBhvr>
                                      <p:tavLst>
                                        <p:tav tm="0">
                                          <p:val>
                                            <p:strVal val="#ppt_x"/>
                                          </p:val>
                                        </p:tav>
                                        <p:tav tm="100000">
                                          <p:val>
                                            <p:strVal val="#ppt_x"/>
                                          </p:val>
                                        </p:tav>
                                      </p:tavLst>
                                    </p:anim>
                                    <p:anim calcmode="lin" valueType="num">
                                      <p:cBhvr>
                                        <p:cTn id="41" dur="1000" fill="hold"/>
                                        <p:tgtEl>
                                          <p:spTgt spid="31"/>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34"/>
                                        </p:tgtEl>
                                        <p:attrNameLst>
                                          <p:attrName>style.visibility</p:attrName>
                                        </p:attrNameLst>
                                      </p:cBhvr>
                                      <p:to>
                                        <p:strVal val="visible"/>
                                      </p:to>
                                    </p:set>
                                    <p:animEffect transition="in" filter="fade">
                                      <p:cBhvr>
                                        <p:cTn id="44" dur="1000"/>
                                        <p:tgtEl>
                                          <p:spTgt spid="34"/>
                                        </p:tgtEl>
                                      </p:cBhvr>
                                    </p:animEffect>
                                    <p:anim calcmode="lin" valueType="num">
                                      <p:cBhvr>
                                        <p:cTn id="45" dur="1000" fill="hold"/>
                                        <p:tgtEl>
                                          <p:spTgt spid="34"/>
                                        </p:tgtEl>
                                        <p:attrNameLst>
                                          <p:attrName>ppt_x</p:attrName>
                                        </p:attrNameLst>
                                      </p:cBhvr>
                                      <p:tavLst>
                                        <p:tav tm="0">
                                          <p:val>
                                            <p:strVal val="#ppt_x"/>
                                          </p:val>
                                        </p:tav>
                                        <p:tav tm="100000">
                                          <p:val>
                                            <p:strVal val="#ppt_x"/>
                                          </p:val>
                                        </p:tav>
                                      </p:tavLst>
                                    </p:anim>
                                    <p:anim calcmode="lin" valueType="num">
                                      <p:cBhvr>
                                        <p:cTn id="46" dur="1000" fill="hold"/>
                                        <p:tgtEl>
                                          <p:spTgt spid="34"/>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37"/>
                                        </p:tgtEl>
                                        <p:attrNameLst>
                                          <p:attrName>style.visibility</p:attrName>
                                        </p:attrNameLst>
                                      </p:cBhvr>
                                      <p:to>
                                        <p:strVal val="visible"/>
                                      </p:to>
                                    </p:set>
                                    <p:animEffect transition="in" filter="fade">
                                      <p:cBhvr>
                                        <p:cTn id="49" dur="1000"/>
                                        <p:tgtEl>
                                          <p:spTgt spid="37"/>
                                        </p:tgtEl>
                                      </p:cBhvr>
                                    </p:animEffect>
                                    <p:anim calcmode="lin" valueType="num">
                                      <p:cBhvr>
                                        <p:cTn id="50" dur="1000" fill="hold"/>
                                        <p:tgtEl>
                                          <p:spTgt spid="37"/>
                                        </p:tgtEl>
                                        <p:attrNameLst>
                                          <p:attrName>ppt_x</p:attrName>
                                        </p:attrNameLst>
                                      </p:cBhvr>
                                      <p:tavLst>
                                        <p:tav tm="0">
                                          <p:val>
                                            <p:strVal val="#ppt_x"/>
                                          </p:val>
                                        </p:tav>
                                        <p:tav tm="100000">
                                          <p:val>
                                            <p:strVal val="#ppt_x"/>
                                          </p:val>
                                        </p:tav>
                                      </p:tavLst>
                                    </p:anim>
                                    <p:anim calcmode="lin" valueType="num">
                                      <p:cBhvr>
                                        <p:cTn id="51" dur="1000" fill="hold"/>
                                        <p:tgtEl>
                                          <p:spTgt spid="37"/>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40"/>
                                        </p:tgtEl>
                                        <p:attrNameLst>
                                          <p:attrName>style.visibility</p:attrName>
                                        </p:attrNameLst>
                                      </p:cBhvr>
                                      <p:to>
                                        <p:strVal val="visible"/>
                                      </p:to>
                                    </p:set>
                                    <p:animEffect transition="in" filter="fade">
                                      <p:cBhvr>
                                        <p:cTn id="54" dur="1000"/>
                                        <p:tgtEl>
                                          <p:spTgt spid="40"/>
                                        </p:tgtEl>
                                      </p:cBhvr>
                                    </p:animEffect>
                                    <p:anim calcmode="lin" valueType="num">
                                      <p:cBhvr>
                                        <p:cTn id="55" dur="1000" fill="hold"/>
                                        <p:tgtEl>
                                          <p:spTgt spid="40"/>
                                        </p:tgtEl>
                                        <p:attrNameLst>
                                          <p:attrName>ppt_x</p:attrName>
                                        </p:attrNameLst>
                                      </p:cBhvr>
                                      <p:tavLst>
                                        <p:tav tm="0">
                                          <p:val>
                                            <p:strVal val="#ppt_x"/>
                                          </p:val>
                                        </p:tav>
                                        <p:tav tm="100000">
                                          <p:val>
                                            <p:strVal val="#ppt_x"/>
                                          </p:val>
                                        </p:tav>
                                      </p:tavLst>
                                    </p:anim>
                                    <p:anim calcmode="lin" valueType="num">
                                      <p:cBhvr>
                                        <p:cTn id="56" dur="1000" fill="hold"/>
                                        <p:tgtEl>
                                          <p:spTgt spid="40"/>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43"/>
                                        </p:tgtEl>
                                        <p:attrNameLst>
                                          <p:attrName>style.visibility</p:attrName>
                                        </p:attrNameLst>
                                      </p:cBhvr>
                                      <p:to>
                                        <p:strVal val="visible"/>
                                      </p:to>
                                    </p:set>
                                    <p:animEffect transition="in" filter="fade">
                                      <p:cBhvr>
                                        <p:cTn id="59" dur="1000"/>
                                        <p:tgtEl>
                                          <p:spTgt spid="43"/>
                                        </p:tgtEl>
                                      </p:cBhvr>
                                    </p:animEffect>
                                    <p:anim calcmode="lin" valueType="num">
                                      <p:cBhvr>
                                        <p:cTn id="60" dur="1000" fill="hold"/>
                                        <p:tgtEl>
                                          <p:spTgt spid="43"/>
                                        </p:tgtEl>
                                        <p:attrNameLst>
                                          <p:attrName>ppt_x</p:attrName>
                                        </p:attrNameLst>
                                      </p:cBhvr>
                                      <p:tavLst>
                                        <p:tav tm="0">
                                          <p:val>
                                            <p:strVal val="#ppt_x"/>
                                          </p:val>
                                        </p:tav>
                                        <p:tav tm="100000">
                                          <p:val>
                                            <p:strVal val="#ppt_x"/>
                                          </p:val>
                                        </p:tav>
                                      </p:tavLst>
                                    </p:anim>
                                    <p:anim calcmode="lin" valueType="num">
                                      <p:cBhvr>
                                        <p:cTn id="61" dur="1000" fill="hold"/>
                                        <p:tgtEl>
                                          <p:spTgt spid="43"/>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46"/>
                                        </p:tgtEl>
                                        <p:attrNameLst>
                                          <p:attrName>style.visibility</p:attrName>
                                        </p:attrNameLst>
                                      </p:cBhvr>
                                      <p:to>
                                        <p:strVal val="visible"/>
                                      </p:to>
                                    </p:set>
                                    <p:animEffect transition="in" filter="fade">
                                      <p:cBhvr>
                                        <p:cTn id="64" dur="1000"/>
                                        <p:tgtEl>
                                          <p:spTgt spid="46"/>
                                        </p:tgtEl>
                                      </p:cBhvr>
                                    </p:animEffect>
                                    <p:anim calcmode="lin" valueType="num">
                                      <p:cBhvr>
                                        <p:cTn id="65" dur="1000" fill="hold"/>
                                        <p:tgtEl>
                                          <p:spTgt spid="46"/>
                                        </p:tgtEl>
                                        <p:attrNameLst>
                                          <p:attrName>ppt_x</p:attrName>
                                        </p:attrNameLst>
                                      </p:cBhvr>
                                      <p:tavLst>
                                        <p:tav tm="0">
                                          <p:val>
                                            <p:strVal val="#ppt_x"/>
                                          </p:val>
                                        </p:tav>
                                        <p:tav tm="100000">
                                          <p:val>
                                            <p:strVal val="#ppt_x"/>
                                          </p:val>
                                        </p:tav>
                                      </p:tavLst>
                                    </p:anim>
                                    <p:anim calcmode="lin" valueType="num">
                                      <p:cBhvr>
                                        <p:cTn id="66"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1" grpId="0" animBg="1"/>
      <p:bldP spid="32" grpId="0" animBg="1"/>
      <p:bldP spid="34" grpId="0" animBg="1"/>
      <p:bldP spid="35" grpId="0" animBg="1"/>
      <p:bldP spid="37" grpId="0" animBg="1"/>
      <p:bldP spid="38" grpId="0" animBg="1"/>
      <p:bldP spid="40" grpId="0" animBg="1"/>
      <p:bldP spid="41" grpId="0" animBg="1"/>
      <p:bldP spid="43" grpId="0" animBg="1"/>
      <p:bldP spid="44" grpId="0" animBg="1"/>
      <p:bldP spid="46" grpId="0" animBg="1"/>
    </p:bldLst>
  </p:timing>
  <p:extLst>
    <p:ext uri="{6950BFC3-D8DA-4A85-94F7-54DA5524770B}">
      <p188:commentRel xmlns:p188="http://schemas.microsoft.com/office/powerpoint/2018/8/main" r:id="rId3"/>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 y="0"/>
            <a:ext cx="18287543" cy="10287000"/>
          </a:xfrm>
          <a:prstGeom prst="rect">
            <a:avLst/>
          </a:prstGeom>
          <a:solidFill>
            <a:srgbClr val="030D27"/>
          </a:solidFill>
          <a:ln w="12700">
            <a:solidFill>
              <a:srgbClr val="FFFFFF">
                <a:alpha val="0"/>
              </a:srgbClr>
            </a:solidFill>
            <a:prstDash val="solid"/>
          </a:ln>
        </p:spPr>
        <p:txBody>
          <a:bodyPr/>
          <a:lstStyle/>
          <a:p>
            <a:endParaRPr lang="en-GB" sz="2700"/>
          </a:p>
        </p:txBody>
      </p:sp>
      <p:sp>
        <p:nvSpPr>
          <p:cNvPr id="3" name="Shape 1"/>
          <p:cNvSpPr/>
          <p:nvPr/>
        </p:nvSpPr>
        <p:spPr>
          <a:xfrm>
            <a:off x="1" y="0"/>
            <a:ext cx="18287543" cy="10287000"/>
          </a:xfrm>
          <a:prstGeom prst="rect">
            <a:avLst/>
          </a:prstGeom>
          <a:solidFill>
            <a:srgbClr val="030D27"/>
          </a:solidFill>
          <a:ln w="12700">
            <a:solidFill>
              <a:srgbClr val="FFFFFF">
                <a:alpha val="0"/>
              </a:srgbClr>
            </a:solidFill>
            <a:prstDash val="solid"/>
          </a:ln>
        </p:spPr>
        <p:txBody>
          <a:bodyPr/>
          <a:lstStyle/>
          <a:p>
            <a:endParaRPr lang="en-GB" sz="2700"/>
          </a:p>
        </p:txBody>
      </p:sp>
      <p:pic>
        <p:nvPicPr>
          <p:cNvPr id="4" name="Image 0" descr="gen-dedup-6bd392c00c24b54bb0a7d238460ec893.png"/>
          <p:cNvPicPr>
            <a:picLocks noChangeAspect="1"/>
          </p:cNvPicPr>
          <p:nvPr/>
        </p:nvPicPr>
        <p:blipFill>
          <a:blip r:embed="rId4"/>
          <a:srcRect l="-3" r="-3"/>
          <a:stretch/>
        </p:blipFill>
        <p:spPr>
          <a:xfrm>
            <a:off x="10858958" y="0"/>
            <a:ext cx="7429958" cy="10287000"/>
          </a:xfrm>
          <a:prstGeom prst="rect">
            <a:avLst/>
          </a:prstGeom>
        </p:spPr>
      </p:pic>
      <p:pic>
        <p:nvPicPr>
          <p:cNvPr id="5" name="Image 1" descr="gen-dedup-3ef551c2a46001de03a1548349d73d93.png"/>
          <p:cNvPicPr>
            <a:picLocks noChangeAspect="1"/>
          </p:cNvPicPr>
          <p:nvPr/>
        </p:nvPicPr>
        <p:blipFill>
          <a:blip r:embed="rId5"/>
          <a:srcRect l="-404" r="-404"/>
          <a:stretch/>
        </p:blipFill>
        <p:spPr>
          <a:xfrm>
            <a:off x="857250" y="3429000"/>
            <a:ext cx="857250" cy="42519"/>
          </a:xfrm>
          <a:prstGeom prst="rect">
            <a:avLst/>
          </a:prstGeom>
        </p:spPr>
      </p:pic>
      <p:pic>
        <p:nvPicPr>
          <p:cNvPr id="6" name="Image 2" descr="gen-dedup-f1003c93fe3b61e9242a0638c04e5da4.png"/>
          <p:cNvPicPr>
            <a:picLocks noChangeAspect="1"/>
          </p:cNvPicPr>
          <p:nvPr/>
        </p:nvPicPr>
        <p:blipFill>
          <a:blip r:embed="rId6"/>
          <a:srcRect l="-2083" r="-2083"/>
          <a:stretch/>
        </p:blipFill>
        <p:spPr>
          <a:xfrm>
            <a:off x="857251" y="9572397"/>
            <a:ext cx="9715043" cy="13716"/>
          </a:xfrm>
          <a:prstGeom prst="rect">
            <a:avLst/>
          </a:prstGeom>
        </p:spPr>
      </p:pic>
      <p:pic>
        <p:nvPicPr>
          <p:cNvPr id="7" name="Image 3" descr="gen-dedup-e1b568055df0145752470fb1e65657b2.png"/>
          <p:cNvPicPr>
            <a:picLocks noChangeAspect="1"/>
          </p:cNvPicPr>
          <p:nvPr/>
        </p:nvPicPr>
        <p:blipFill>
          <a:blip r:embed="rId7"/>
          <a:stretch>
            <a:fillRect/>
          </a:stretch>
        </p:blipFill>
        <p:spPr>
          <a:xfrm>
            <a:off x="857251" y="514350"/>
            <a:ext cx="2286458" cy="445515"/>
          </a:xfrm>
          <a:prstGeom prst="rect">
            <a:avLst/>
          </a:prstGeom>
        </p:spPr>
      </p:pic>
      <p:pic>
        <p:nvPicPr>
          <p:cNvPr id="8" name="Image 4" descr="gen-dedup-bae3d7051c9695437ff85d480ff3680c.png"/>
          <p:cNvPicPr>
            <a:picLocks noChangeAspect="1"/>
          </p:cNvPicPr>
          <p:nvPr/>
        </p:nvPicPr>
        <p:blipFill>
          <a:blip r:embed="rId8"/>
          <a:stretch>
            <a:fillRect/>
          </a:stretch>
        </p:blipFill>
        <p:spPr>
          <a:xfrm>
            <a:off x="12901270" y="9715043"/>
            <a:ext cx="285293" cy="285293"/>
          </a:xfrm>
          <a:prstGeom prst="rect">
            <a:avLst/>
          </a:prstGeom>
        </p:spPr>
      </p:pic>
      <p:sp>
        <p:nvSpPr>
          <p:cNvPr id="9" name="Text 2"/>
          <p:cNvSpPr txBox="1"/>
          <p:nvPr/>
        </p:nvSpPr>
        <p:spPr>
          <a:xfrm>
            <a:off x="857251" y="1115111"/>
            <a:ext cx="10001708" cy="200253"/>
          </a:xfrm>
          <a:prstGeom prst="rect">
            <a:avLst/>
          </a:prstGeom>
          <a:noFill/>
          <a:ln/>
        </p:spPr>
        <p:txBody>
          <a:bodyPr wrap="none" lIns="0" tIns="0" rIns="0" bIns="0" rtlCol="0" anchor="ctr"/>
          <a:lstStyle/>
          <a:p>
            <a:r>
              <a:rPr lang="en-US" sz="1200" b="1" kern="0" spc="210" dirty="0">
                <a:solidFill>
                  <a:srgbClr val="F8F8F8"/>
                </a:solidFill>
                <a:latin typeface="Arial" pitchFamily="34" charset="0"/>
                <a:ea typeface="Arial" pitchFamily="34" charset="-122"/>
                <a:cs typeface="Arial" pitchFamily="34" charset="-120"/>
              </a:rPr>
              <a:t>BRITISH CARDIOVASCULAR INTERVENTION SOCIETY</a:t>
            </a:r>
            <a:endParaRPr lang="en-US" sz="1200" dirty="0"/>
          </a:p>
        </p:txBody>
      </p:sp>
      <p:sp>
        <p:nvSpPr>
          <p:cNvPr id="11" name="Text 4"/>
          <p:cNvSpPr txBox="1"/>
          <p:nvPr/>
        </p:nvSpPr>
        <p:spPr>
          <a:xfrm>
            <a:off x="857251" y="3686861"/>
            <a:ext cx="10001708" cy="2286458"/>
          </a:xfrm>
          <a:prstGeom prst="rect">
            <a:avLst/>
          </a:prstGeom>
          <a:noFill/>
          <a:ln/>
        </p:spPr>
        <p:txBody>
          <a:bodyPr wrap="square" lIns="0" tIns="0" rIns="0" bIns="0" rtlCol="0" anchor="ctr"/>
          <a:lstStyle/>
          <a:p>
            <a:r>
              <a:rPr lang="en-US" sz="8100" b="1" kern="0" spc="-75" dirty="0">
                <a:solidFill>
                  <a:srgbClr val="F8F8F8"/>
                </a:solidFill>
                <a:latin typeface="Arial" pitchFamily="34" charset="0"/>
                <a:ea typeface="Arial" pitchFamily="34" charset="-122"/>
                <a:cs typeface="Arial" pitchFamily="34" charset="-120"/>
              </a:rPr>
              <a:t>Why this</a:t>
            </a:r>
            <a:endParaRPr lang="en-US" sz="8100" dirty="0"/>
          </a:p>
          <a:p>
            <a:r>
              <a:rPr lang="en-US" sz="8100" b="1" kern="0" spc="-75" dirty="0">
                <a:solidFill>
                  <a:srgbClr val="F8F8F8"/>
                </a:solidFill>
                <a:latin typeface="Arial" pitchFamily="34" charset="0"/>
                <a:ea typeface="Arial" pitchFamily="34" charset="-122"/>
                <a:cs typeface="Arial" pitchFamily="34" charset="-120"/>
              </a:rPr>
              <a:t>topic matters?</a:t>
            </a:r>
            <a:endParaRPr lang="en-US" sz="8100" dirty="0"/>
          </a:p>
        </p:txBody>
      </p:sp>
      <p:sp>
        <p:nvSpPr>
          <p:cNvPr id="18" name="Text 11"/>
          <p:cNvSpPr txBox="1"/>
          <p:nvPr/>
        </p:nvSpPr>
        <p:spPr>
          <a:xfrm>
            <a:off x="13288061" y="9772651"/>
            <a:ext cx="4143603" cy="257861"/>
          </a:xfrm>
          <a:prstGeom prst="rect">
            <a:avLst/>
          </a:prstGeom>
          <a:noFill/>
          <a:ln/>
        </p:spPr>
        <p:txBody>
          <a:bodyPr wrap="none" lIns="0" tIns="0" rIns="0" bIns="0" rtlCol="0" anchor="ctr"/>
          <a:lstStyle/>
          <a:p>
            <a:r>
              <a:rPr lang="en-US" sz="1350" dirty="0">
                <a:solidFill>
                  <a:srgbClr val="F8F8F8"/>
                </a:solidFill>
                <a:latin typeface="Arial" pitchFamily="34" charset="0"/>
                <a:ea typeface="Arial" pitchFamily="34" charset="-122"/>
                <a:cs typeface="Arial" pitchFamily="34" charset="-120"/>
              </a:rPr>
              <a:t>Join the conversation using </a:t>
            </a:r>
            <a:r>
              <a:rPr lang="en-US" sz="1350" b="1" dirty="0">
                <a:solidFill>
                  <a:srgbClr val="F8F8F8"/>
                </a:solidFill>
                <a:latin typeface="Arial" pitchFamily="34" charset="0"/>
                <a:ea typeface="Arial" pitchFamily="34" charset="-122"/>
                <a:cs typeface="Arial" pitchFamily="34" charset="-120"/>
              </a:rPr>
              <a:t>#BCISAHP</a:t>
            </a:r>
            <a:endParaRPr lang="en-US" sz="1350" dirty="0"/>
          </a:p>
        </p:txBody>
      </p:sp>
    </p:spTree>
  </p:cSld>
  <p:clrMapOvr>
    <a:masterClrMapping/>
  </p:clrMapOvr>
  <p:transition spd="slow">
    <p:push dir="u"/>
  </p:transition>
  <p:extLst>
    <p:ext uri="{6950BFC3-D8DA-4A85-94F7-54DA5524770B}">
      <p188:commentRel xmlns:p188="http://schemas.microsoft.com/office/powerpoint/2018/8/main" r:id="rId3"/>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 y="0"/>
            <a:ext cx="18287543" cy="10287000"/>
          </a:xfrm>
          <a:prstGeom prst="rect">
            <a:avLst/>
          </a:prstGeom>
          <a:solidFill>
            <a:srgbClr val="030D27"/>
          </a:solidFill>
          <a:ln w="12700">
            <a:solidFill>
              <a:srgbClr val="FFFFFF">
                <a:alpha val="0"/>
              </a:srgbClr>
            </a:solidFill>
            <a:prstDash val="solid"/>
          </a:ln>
        </p:spPr>
        <p:txBody>
          <a:bodyPr/>
          <a:lstStyle/>
          <a:p>
            <a:endParaRPr lang="en-GB" sz="2700"/>
          </a:p>
        </p:txBody>
      </p:sp>
      <p:sp>
        <p:nvSpPr>
          <p:cNvPr id="3" name="Shape 1"/>
          <p:cNvSpPr/>
          <p:nvPr/>
        </p:nvSpPr>
        <p:spPr>
          <a:xfrm>
            <a:off x="1" y="0"/>
            <a:ext cx="18287543" cy="10287000"/>
          </a:xfrm>
          <a:prstGeom prst="rect">
            <a:avLst/>
          </a:prstGeom>
          <a:solidFill>
            <a:srgbClr val="030D27"/>
          </a:solidFill>
          <a:ln w="12700">
            <a:solidFill>
              <a:srgbClr val="FFFFFF">
                <a:alpha val="0"/>
              </a:srgbClr>
            </a:solidFill>
            <a:prstDash val="solid"/>
          </a:ln>
        </p:spPr>
        <p:txBody>
          <a:bodyPr/>
          <a:lstStyle/>
          <a:p>
            <a:endParaRPr lang="en-GB" sz="2700"/>
          </a:p>
        </p:txBody>
      </p:sp>
      <p:pic>
        <p:nvPicPr>
          <p:cNvPr id="4" name="Image 0" descr="gen-dedup-3ef551c2a46001de03a1548349d73d93.png"/>
          <p:cNvPicPr>
            <a:picLocks noChangeAspect="1"/>
          </p:cNvPicPr>
          <p:nvPr/>
        </p:nvPicPr>
        <p:blipFill>
          <a:blip r:embed="rId4"/>
          <a:srcRect l="-404" r="-404"/>
          <a:stretch/>
        </p:blipFill>
        <p:spPr>
          <a:xfrm>
            <a:off x="857250" y="1828343"/>
            <a:ext cx="857250" cy="42519"/>
          </a:xfrm>
          <a:prstGeom prst="rect">
            <a:avLst/>
          </a:prstGeom>
        </p:spPr>
      </p:pic>
      <p:pic>
        <p:nvPicPr>
          <p:cNvPr id="5" name="Image 1" descr="gen-dedup-acde156985f64660af091245eee74a94.png"/>
          <p:cNvPicPr>
            <a:picLocks noChangeAspect="1"/>
          </p:cNvPicPr>
          <p:nvPr/>
        </p:nvPicPr>
        <p:blipFill>
          <a:blip r:embed="rId5"/>
          <a:srcRect l="-2" r="-2"/>
          <a:stretch/>
        </p:blipFill>
        <p:spPr>
          <a:xfrm>
            <a:off x="11286897" y="3429000"/>
            <a:ext cx="6172200" cy="5457597"/>
          </a:xfrm>
          <a:prstGeom prst="rect">
            <a:avLst/>
          </a:prstGeom>
        </p:spPr>
      </p:pic>
      <p:sp>
        <p:nvSpPr>
          <p:cNvPr id="6" name="Shape 2"/>
          <p:cNvSpPr/>
          <p:nvPr/>
        </p:nvSpPr>
        <p:spPr>
          <a:xfrm>
            <a:off x="11858854" y="6229808"/>
            <a:ext cx="1999793" cy="1999793"/>
          </a:xfrm>
          <a:prstGeom prst="rect">
            <a:avLst/>
          </a:prstGeom>
          <a:solidFill>
            <a:srgbClr val="D60D26"/>
          </a:solidFill>
          <a:ln w="12700">
            <a:solidFill>
              <a:srgbClr val="FFFFFF">
                <a:alpha val="0"/>
              </a:srgbClr>
            </a:solidFill>
            <a:prstDash val="solid"/>
          </a:ln>
        </p:spPr>
        <p:txBody>
          <a:bodyPr/>
          <a:lstStyle/>
          <a:p>
            <a:endParaRPr lang="en-GB" sz="2700"/>
          </a:p>
        </p:txBody>
      </p:sp>
      <p:sp>
        <p:nvSpPr>
          <p:cNvPr id="7" name="Shape 3"/>
          <p:cNvSpPr/>
          <p:nvPr/>
        </p:nvSpPr>
        <p:spPr>
          <a:xfrm>
            <a:off x="14858543" y="7543801"/>
            <a:ext cx="1999793" cy="685800"/>
          </a:xfrm>
          <a:prstGeom prst="rect">
            <a:avLst/>
          </a:prstGeom>
          <a:solidFill>
            <a:srgbClr val="9AA3B8"/>
          </a:solidFill>
          <a:ln w="12700">
            <a:solidFill>
              <a:srgbClr val="FFFFFF">
                <a:alpha val="0"/>
              </a:srgbClr>
            </a:solidFill>
            <a:prstDash val="solid"/>
          </a:ln>
        </p:spPr>
        <p:txBody>
          <a:bodyPr/>
          <a:lstStyle/>
          <a:p>
            <a:endParaRPr lang="en-GB" sz="2700"/>
          </a:p>
        </p:txBody>
      </p:sp>
      <p:pic>
        <p:nvPicPr>
          <p:cNvPr id="8" name="Image 2" descr="gen-dedup-e1b568055df0145752470fb1e65657b2.png"/>
          <p:cNvPicPr>
            <a:picLocks noChangeAspect="1"/>
          </p:cNvPicPr>
          <p:nvPr/>
        </p:nvPicPr>
        <p:blipFill>
          <a:blip r:embed="rId6"/>
          <a:stretch>
            <a:fillRect/>
          </a:stretch>
        </p:blipFill>
        <p:spPr>
          <a:xfrm>
            <a:off x="857251" y="514350"/>
            <a:ext cx="2286458" cy="445515"/>
          </a:xfrm>
          <a:prstGeom prst="rect">
            <a:avLst/>
          </a:prstGeom>
        </p:spPr>
      </p:pic>
      <p:pic>
        <p:nvPicPr>
          <p:cNvPr id="9" name="Image 3" descr="gen-dedup-bae3d7051c9695437ff85d480ff3680c.png"/>
          <p:cNvPicPr>
            <a:picLocks noChangeAspect="1"/>
          </p:cNvPicPr>
          <p:nvPr/>
        </p:nvPicPr>
        <p:blipFill>
          <a:blip r:embed="rId7"/>
          <a:stretch>
            <a:fillRect/>
          </a:stretch>
        </p:blipFill>
        <p:spPr>
          <a:xfrm>
            <a:off x="12901270" y="9715043"/>
            <a:ext cx="285293" cy="285293"/>
          </a:xfrm>
          <a:prstGeom prst="rect">
            <a:avLst/>
          </a:prstGeom>
        </p:spPr>
      </p:pic>
      <p:sp>
        <p:nvSpPr>
          <p:cNvPr id="10" name="Text 4"/>
          <p:cNvSpPr txBox="1"/>
          <p:nvPr/>
        </p:nvSpPr>
        <p:spPr>
          <a:xfrm>
            <a:off x="857251" y="1115111"/>
            <a:ext cx="10001708" cy="200253"/>
          </a:xfrm>
          <a:prstGeom prst="rect">
            <a:avLst/>
          </a:prstGeom>
          <a:noFill/>
          <a:ln/>
        </p:spPr>
        <p:txBody>
          <a:bodyPr wrap="none" lIns="0" tIns="0" rIns="0" bIns="0" rtlCol="0" anchor="ctr"/>
          <a:lstStyle/>
          <a:p>
            <a:r>
              <a:rPr lang="en-US" sz="1200" b="1" kern="0" spc="210" dirty="0">
                <a:solidFill>
                  <a:srgbClr val="F8F8F8"/>
                </a:solidFill>
                <a:latin typeface="Arial" pitchFamily="34" charset="0"/>
                <a:ea typeface="Arial" pitchFamily="34" charset="-122"/>
                <a:cs typeface="Arial" pitchFamily="34" charset="-120"/>
              </a:rPr>
              <a:t>BRITISH CARDIOVASCULAR INTERVENTION SOCIETY</a:t>
            </a:r>
            <a:endParaRPr lang="en-US" sz="1200" dirty="0"/>
          </a:p>
        </p:txBody>
      </p:sp>
      <p:sp>
        <p:nvSpPr>
          <p:cNvPr id="12" name="Text 6"/>
          <p:cNvSpPr txBox="1"/>
          <p:nvPr/>
        </p:nvSpPr>
        <p:spPr>
          <a:xfrm>
            <a:off x="857250" y="2086203"/>
            <a:ext cx="15717165" cy="658368"/>
          </a:xfrm>
          <a:prstGeom prst="rect">
            <a:avLst/>
          </a:prstGeom>
          <a:noFill/>
          <a:ln/>
        </p:spPr>
        <p:txBody>
          <a:bodyPr wrap="none" lIns="0" tIns="0" rIns="0" bIns="0" rtlCol="0" anchor="ctr"/>
          <a:lstStyle/>
          <a:p>
            <a:r>
              <a:rPr lang="en-US" sz="4050" b="1" dirty="0">
                <a:solidFill>
                  <a:srgbClr val="F8F8F8"/>
                </a:solidFill>
                <a:latin typeface="Arial" pitchFamily="34" charset="0"/>
                <a:ea typeface="Arial" pitchFamily="34" charset="-122"/>
                <a:cs typeface="Arial" pitchFamily="34" charset="-120"/>
              </a:rPr>
              <a:t>Why This Topic Matters</a:t>
            </a:r>
            <a:endParaRPr lang="en-US" sz="4050" dirty="0"/>
          </a:p>
        </p:txBody>
      </p:sp>
      <p:sp>
        <p:nvSpPr>
          <p:cNvPr id="14" name="Shape 8"/>
          <p:cNvSpPr/>
          <p:nvPr/>
        </p:nvSpPr>
        <p:spPr>
          <a:xfrm>
            <a:off x="857250" y="3542843"/>
            <a:ext cx="514350" cy="514350"/>
          </a:xfrm>
          <a:prstGeom prst="ellipse">
            <a:avLst/>
          </a:prstGeom>
          <a:solidFill>
            <a:srgbClr val="D60D26"/>
          </a:solidFill>
          <a:ln w="12700">
            <a:solidFill>
              <a:srgbClr val="FFFFFF">
                <a:alpha val="0"/>
              </a:srgbClr>
            </a:solidFill>
            <a:prstDash val="solid"/>
          </a:ln>
        </p:spPr>
        <p:txBody>
          <a:bodyPr/>
          <a:lstStyle/>
          <a:p>
            <a:endParaRPr lang="en-GB" sz="2700"/>
          </a:p>
        </p:txBody>
      </p:sp>
      <p:sp>
        <p:nvSpPr>
          <p:cNvPr id="15" name="Text 9"/>
          <p:cNvSpPr/>
          <p:nvPr/>
        </p:nvSpPr>
        <p:spPr>
          <a:xfrm>
            <a:off x="857250" y="3542843"/>
            <a:ext cx="514350" cy="514350"/>
          </a:xfrm>
          <a:prstGeom prst="rect">
            <a:avLst/>
          </a:prstGeom>
          <a:solidFill>
            <a:srgbClr val="FFFFFF">
              <a:alpha val="0"/>
            </a:srgbClr>
          </a:solidFill>
          <a:ln>
            <a:solidFill>
              <a:srgbClr val="FFFFFF">
                <a:alpha val="0"/>
              </a:srgbClr>
            </a:solidFill>
          </a:ln>
        </p:spPr>
        <p:txBody>
          <a:bodyPr wrap="none" lIns="0" tIns="0" rIns="0" bIns="0" rtlCol="0" anchor="ctr"/>
          <a:lstStyle/>
          <a:p>
            <a:pPr algn="ctr"/>
            <a:r>
              <a:rPr lang="en-US" b="1" dirty="0">
                <a:solidFill>
                  <a:srgbClr val="FFFFFF"/>
                </a:solidFill>
                <a:latin typeface="Arial" pitchFamily="34" charset="0"/>
                <a:ea typeface="Arial" pitchFamily="34" charset="-122"/>
                <a:cs typeface="Arial" pitchFamily="34" charset="-120"/>
              </a:rPr>
              <a:t>1</a:t>
            </a:r>
            <a:endParaRPr lang="en-US" dirty="0"/>
          </a:p>
        </p:txBody>
      </p:sp>
      <p:sp>
        <p:nvSpPr>
          <p:cNvPr id="16" name="Text 10"/>
          <p:cNvSpPr txBox="1"/>
          <p:nvPr/>
        </p:nvSpPr>
        <p:spPr>
          <a:xfrm>
            <a:off x="1543050" y="3542843"/>
            <a:ext cx="8572500" cy="342900"/>
          </a:xfrm>
          <a:prstGeom prst="rect">
            <a:avLst/>
          </a:prstGeom>
          <a:noFill/>
          <a:ln/>
        </p:spPr>
        <p:txBody>
          <a:bodyPr wrap="none" lIns="0" tIns="0" rIns="0" bIns="0" rtlCol="0" anchor="ctr"/>
          <a:lstStyle/>
          <a:p>
            <a:r>
              <a:rPr lang="en-US" sz="2100" b="1" dirty="0">
                <a:solidFill>
                  <a:srgbClr val="F8F8F8"/>
                </a:solidFill>
                <a:latin typeface="Arial" pitchFamily="34" charset="0"/>
                <a:ea typeface="Arial" pitchFamily="34" charset="-122"/>
                <a:cs typeface="Arial" pitchFamily="34" charset="-120"/>
              </a:rPr>
              <a:t>Significant Role Evolution</a:t>
            </a:r>
            <a:endParaRPr lang="en-US" sz="2100" dirty="0"/>
          </a:p>
        </p:txBody>
      </p:sp>
      <p:sp>
        <p:nvSpPr>
          <p:cNvPr id="18" name="Shape 12"/>
          <p:cNvSpPr/>
          <p:nvPr/>
        </p:nvSpPr>
        <p:spPr>
          <a:xfrm>
            <a:off x="857250" y="4686758"/>
            <a:ext cx="514350" cy="514350"/>
          </a:xfrm>
          <a:prstGeom prst="ellipse">
            <a:avLst/>
          </a:prstGeom>
          <a:solidFill>
            <a:srgbClr val="D60D26"/>
          </a:solidFill>
          <a:ln w="12700">
            <a:solidFill>
              <a:srgbClr val="FFFFFF">
                <a:alpha val="0"/>
              </a:srgbClr>
            </a:solidFill>
            <a:prstDash val="solid"/>
          </a:ln>
        </p:spPr>
        <p:txBody>
          <a:bodyPr/>
          <a:lstStyle/>
          <a:p>
            <a:endParaRPr lang="en-GB" sz="2700"/>
          </a:p>
        </p:txBody>
      </p:sp>
      <p:sp>
        <p:nvSpPr>
          <p:cNvPr id="19" name="Text 13"/>
          <p:cNvSpPr/>
          <p:nvPr/>
        </p:nvSpPr>
        <p:spPr>
          <a:xfrm>
            <a:off x="857250" y="4686758"/>
            <a:ext cx="514350" cy="514350"/>
          </a:xfrm>
          <a:prstGeom prst="rect">
            <a:avLst/>
          </a:prstGeom>
          <a:solidFill>
            <a:srgbClr val="FFFFFF">
              <a:alpha val="0"/>
            </a:srgbClr>
          </a:solidFill>
          <a:ln>
            <a:solidFill>
              <a:srgbClr val="FFFFFF">
                <a:alpha val="0"/>
              </a:srgbClr>
            </a:solidFill>
          </a:ln>
        </p:spPr>
        <p:txBody>
          <a:bodyPr wrap="none" lIns="0" tIns="0" rIns="0" bIns="0" rtlCol="0" anchor="ctr"/>
          <a:lstStyle/>
          <a:p>
            <a:pPr algn="ctr"/>
            <a:r>
              <a:rPr lang="en-US" b="1" dirty="0">
                <a:solidFill>
                  <a:srgbClr val="FFFFFF"/>
                </a:solidFill>
                <a:latin typeface="Arial" pitchFamily="34" charset="0"/>
                <a:ea typeface="Arial" pitchFamily="34" charset="-122"/>
                <a:cs typeface="Arial" pitchFamily="34" charset="-120"/>
              </a:rPr>
              <a:t>2</a:t>
            </a:r>
            <a:endParaRPr lang="en-US" dirty="0"/>
          </a:p>
        </p:txBody>
      </p:sp>
      <p:sp>
        <p:nvSpPr>
          <p:cNvPr id="20" name="Text 14"/>
          <p:cNvSpPr txBox="1"/>
          <p:nvPr/>
        </p:nvSpPr>
        <p:spPr>
          <a:xfrm>
            <a:off x="1571855" y="7070599"/>
            <a:ext cx="8572500" cy="342900"/>
          </a:xfrm>
          <a:prstGeom prst="rect">
            <a:avLst/>
          </a:prstGeom>
          <a:noFill/>
          <a:ln/>
        </p:spPr>
        <p:txBody>
          <a:bodyPr wrap="none" lIns="0" tIns="0" rIns="0" bIns="0" rtlCol="0" anchor="ctr"/>
          <a:lstStyle/>
          <a:p>
            <a:r>
              <a:rPr lang="en-US" sz="2100" b="1" dirty="0">
                <a:solidFill>
                  <a:srgbClr val="F8F8F8"/>
                </a:solidFill>
                <a:latin typeface="Arial" pitchFamily="34" charset="0"/>
                <a:ea typeface="Arial" pitchFamily="34" charset="-122"/>
                <a:cs typeface="Arial" pitchFamily="34" charset="-120"/>
              </a:rPr>
              <a:t>Increasingly Complex Procedures</a:t>
            </a:r>
            <a:endParaRPr lang="en-US" sz="2100" dirty="0"/>
          </a:p>
        </p:txBody>
      </p:sp>
      <p:sp>
        <p:nvSpPr>
          <p:cNvPr id="22" name="Shape 16"/>
          <p:cNvSpPr/>
          <p:nvPr/>
        </p:nvSpPr>
        <p:spPr>
          <a:xfrm>
            <a:off x="857250" y="5829300"/>
            <a:ext cx="514350" cy="514350"/>
          </a:xfrm>
          <a:prstGeom prst="ellipse">
            <a:avLst/>
          </a:prstGeom>
          <a:solidFill>
            <a:srgbClr val="D60D26"/>
          </a:solidFill>
          <a:ln w="12700">
            <a:solidFill>
              <a:srgbClr val="FFFFFF">
                <a:alpha val="0"/>
              </a:srgbClr>
            </a:solidFill>
            <a:prstDash val="solid"/>
          </a:ln>
        </p:spPr>
        <p:txBody>
          <a:bodyPr/>
          <a:lstStyle/>
          <a:p>
            <a:endParaRPr lang="en-GB" sz="2700"/>
          </a:p>
        </p:txBody>
      </p:sp>
      <p:sp>
        <p:nvSpPr>
          <p:cNvPr id="23" name="Text 17"/>
          <p:cNvSpPr/>
          <p:nvPr/>
        </p:nvSpPr>
        <p:spPr>
          <a:xfrm>
            <a:off x="857250" y="5829300"/>
            <a:ext cx="514350" cy="514350"/>
          </a:xfrm>
          <a:prstGeom prst="rect">
            <a:avLst/>
          </a:prstGeom>
          <a:solidFill>
            <a:srgbClr val="FFFFFF">
              <a:alpha val="0"/>
            </a:srgbClr>
          </a:solidFill>
          <a:ln>
            <a:solidFill>
              <a:srgbClr val="FFFFFF">
                <a:alpha val="0"/>
              </a:srgbClr>
            </a:solidFill>
          </a:ln>
        </p:spPr>
        <p:txBody>
          <a:bodyPr wrap="none" lIns="0" tIns="0" rIns="0" bIns="0" rtlCol="0" anchor="ctr"/>
          <a:lstStyle/>
          <a:p>
            <a:pPr algn="ctr"/>
            <a:r>
              <a:rPr lang="en-US" b="1" dirty="0">
                <a:solidFill>
                  <a:srgbClr val="FFFFFF"/>
                </a:solidFill>
                <a:latin typeface="Arial" pitchFamily="34" charset="0"/>
                <a:ea typeface="Arial" pitchFamily="34" charset="-122"/>
                <a:cs typeface="Arial" pitchFamily="34" charset="-120"/>
              </a:rPr>
              <a:t>3</a:t>
            </a:r>
            <a:endParaRPr lang="en-US" dirty="0"/>
          </a:p>
        </p:txBody>
      </p:sp>
      <p:sp>
        <p:nvSpPr>
          <p:cNvPr id="24" name="Text 18"/>
          <p:cNvSpPr txBox="1"/>
          <p:nvPr/>
        </p:nvSpPr>
        <p:spPr>
          <a:xfrm>
            <a:off x="1571855" y="5944513"/>
            <a:ext cx="8572500" cy="342900"/>
          </a:xfrm>
          <a:prstGeom prst="rect">
            <a:avLst/>
          </a:prstGeom>
          <a:noFill/>
          <a:ln/>
        </p:spPr>
        <p:txBody>
          <a:bodyPr wrap="none" lIns="0" tIns="0" rIns="0" bIns="0" rtlCol="0" anchor="ctr"/>
          <a:lstStyle/>
          <a:p>
            <a:r>
              <a:rPr lang="en-US" sz="2100" b="1" dirty="0">
                <a:solidFill>
                  <a:srgbClr val="F8F8F8"/>
                </a:solidFill>
                <a:latin typeface="Arial" pitchFamily="34" charset="0"/>
                <a:ea typeface="Arial" pitchFamily="34" charset="-122"/>
                <a:cs typeface="Arial" pitchFamily="34" charset="-120"/>
              </a:rPr>
              <a:t>Higher Patient Acuity</a:t>
            </a:r>
            <a:endParaRPr lang="en-US" sz="2100" dirty="0"/>
          </a:p>
        </p:txBody>
      </p:sp>
      <p:sp>
        <p:nvSpPr>
          <p:cNvPr id="26" name="Shape 20"/>
          <p:cNvSpPr/>
          <p:nvPr/>
        </p:nvSpPr>
        <p:spPr>
          <a:xfrm>
            <a:off x="857250" y="6971843"/>
            <a:ext cx="514350" cy="514350"/>
          </a:xfrm>
          <a:prstGeom prst="ellipse">
            <a:avLst/>
          </a:prstGeom>
          <a:solidFill>
            <a:srgbClr val="D60D26"/>
          </a:solidFill>
          <a:ln w="12700">
            <a:solidFill>
              <a:srgbClr val="FFFFFF">
                <a:alpha val="0"/>
              </a:srgbClr>
            </a:solidFill>
            <a:prstDash val="solid"/>
          </a:ln>
        </p:spPr>
        <p:txBody>
          <a:bodyPr/>
          <a:lstStyle/>
          <a:p>
            <a:endParaRPr lang="en-GB" sz="2700"/>
          </a:p>
        </p:txBody>
      </p:sp>
      <p:sp>
        <p:nvSpPr>
          <p:cNvPr id="27" name="Text 21"/>
          <p:cNvSpPr/>
          <p:nvPr/>
        </p:nvSpPr>
        <p:spPr>
          <a:xfrm>
            <a:off x="857250" y="6971843"/>
            <a:ext cx="514350" cy="514350"/>
          </a:xfrm>
          <a:prstGeom prst="rect">
            <a:avLst/>
          </a:prstGeom>
          <a:solidFill>
            <a:srgbClr val="FFFFFF">
              <a:alpha val="0"/>
            </a:srgbClr>
          </a:solidFill>
          <a:ln>
            <a:solidFill>
              <a:srgbClr val="FFFFFF">
                <a:alpha val="0"/>
              </a:srgbClr>
            </a:solidFill>
          </a:ln>
        </p:spPr>
        <p:txBody>
          <a:bodyPr wrap="none" lIns="0" tIns="0" rIns="0" bIns="0" rtlCol="0" anchor="ctr"/>
          <a:lstStyle/>
          <a:p>
            <a:pPr algn="ctr"/>
            <a:r>
              <a:rPr lang="en-US" b="1" dirty="0">
                <a:solidFill>
                  <a:srgbClr val="FFFFFF"/>
                </a:solidFill>
                <a:latin typeface="Arial" pitchFamily="34" charset="0"/>
                <a:ea typeface="Arial" pitchFamily="34" charset="-122"/>
                <a:cs typeface="Arial" pitchFamily="34" charset="-120"/>
              </a:rPr>
              <a:t>4</a:t>
            </a:r>
            <a:endParaRPr lang="en-US" dirty="0"/>
          </a:p>
        </p:txBody>
      </p:sp>
      <p:sp>
        <p:nvSpPr>
          <p:cNvPr id="28" name="Text 22"/>
          <p:cNvSpPr txBox="1"/>
          <p:nvPr/>
        </p:nvSpPr>
        <p:spPr>
          <a:xfrm>
            <a:off x="1499845" y="8231277"/>
            <a:ext cx="8572500" cy="342900"/>
          </a:xfrm>
          <a:prstGeom prst="rect">
            <a:avLst/>
          </a:prstGeom>
          <a:noFill/>
          <a:ln/>
        </p:spPr>
        <p:txBody>
          <a:bodyPr wrap="none" lIns="0" tIns="0" rIns="0" bIns="0" rtlCol="0" anchor="ctr"/>
          <a:lstStyle/>
          <a:p>
            <a:r>
              <a:rPr lang="en-US" sz="2100" b="1" dirty="0">
                <a:solidFill>
                  <a:srgbClr val="F8F8F8"/>
                </a:solidFill>
                <a:latin typeface="Arial" pitchFamily="34" charset="0"/>
                <a:ea typeface="Arial" pitchFamily="34" charset="-122"/>
                <a:cs typeface="Arial" pitchFamily="34" charset="-120"/>
              </a:rPr>
              <a:t>24/7 Emergency Services</a:t>
            </a:r>
            <a:endParaRPr lang="en-US" sz="2100" dirty="0"/>
          </a:p>
        </p:txBody>
      </p:sp>
      <p:sp>
        <p:nvSpPr>
          <p:cNvPr id="30" name="Shape 24"/>
          <p:cNvSpPr/>
          <p:nvPr/>
        </p:nvSpPr>
        <p:spPr>
          <a:xfrm>
            <a:off x="857250" y="8115758"/>
            <a:ext cx="514350" cy="514350"/>
          </a:xfrm>
          <a:prstGeom prst="ellipse">
            <a:avLst/>
          </a:prstGeom>
          <a:solidFill>
            <a:srgbClr val="D60D26"/>
          </a:solidFill>
          <a:ln w="12700">
            <a:solidFill>
              <a:srgbClr val="FFFFFF">
                <a:alpha val="0"/>
              </a:srgbClr>
            </a:solidFill>
            <a:prstDash val="solid"/>
          </a:ln>
        </p:spPr>
        <p:txBody>
          <a:bodyPr/>
          <a:lstStyle/>
          <a:p>
            <a:endParaRPr lang="en-GB" sz="2700"/>
          </a:p>
        </p:txBody>
      </p:sp>
      <p:sp>
        <p:nvSpPr>
          <p:cNvPr id="31" name="Text 25"/>
          <p:cNvSpPr/>
          <p:nvPr/>
        </p:nvSpPr>
        <p:spPr>
          <a:xfrm>
            <a:off x="857250" y="8115758"/>
            <a:ext cx="514350" cy="514350"/>
          </a:xfrm>
          <a:prstGeom prst="rect">
            <a:avLst/>
          </a:prstGeom>
          <a:solidFill>
            <a:srgbClr val="FFFFFF">
              <a:alpha val="0"/>
            </a:srgbClr>
          </a:solidFill>
          <a:ln>
            <a:solidFill>
              <a:srgbClr val="FFFFFF">
                <a:alpha val="0"/>
              </a:srgbClr>
            </a:solidFill>
          </a:ln>
        </p:spPr>
        <p:txBody>
          <a:bodyPr wrap="none" lIns="0" tIns="0" rIns="0" bIns="0" rtlCol="0" anchor="ctr"/>
          <a:lstStyle/>
          <a:p>
            <a:pPr algn="ctr"/>
            <a:r>
              <a:rPr lang="en-US" b="1" dirty="0">
                <a:solidFill>
                  <a:srgbClr val="FFFFFF"/>
                </a:solidFill>
                <a:latin typeface="Arial" pitchFamily="34" charset="0"/>
                <a:ea typeface="Arial" pitchFamily="34" charset="-122"/>
                <a:cs typeface="Arial" pitchFamily="34" charset="-120"/>
              </a:rPr>
              <a:t>5</a:t>
            </a:r>
            <a:endParaRPr lang="en-US" dirty="0"/>
          </a:p>
        </p:txBody>
      </p:sp>
      <p:sp>
        <p:nvSpPr>
          <p:cNvPr id="32" name="Text 26"/>
          <p:cNvSpPr txBox="1"/>
          <p:nvPr/>
        </p:nvSpPr>
        <p:spPr>
          <a:xfrm>
            <a:off x="1543050" y="4743678"/>
            <a:ext cx="8572500" cy="342900"/>
          </a:xfrm>
          <a:prstGeom prst="rect">
            <a:avLst/>
          </a:prstGeom>
          <a:noFill/>
          <a:ln/>
        </p:spPr>
        <p:txBody>
          <a:bodyPr wrap="none" lIns="0" tIns="0" rIns="0" bIns="0" rtlCol="0" anchor="ctr"/>
          <a:lstStyle/>
          <a:p>
            <a:r>
              <a:rPr lang="en-US" sz="2100" b="1" dirty="0">
                <a:solidFill>
                  <a:srgbClr val="F8F8F8"/>
                </a:solidFill>
                <a:latin typeface="Arial" pitchFamily="34" charset="0"/>
                <a:ea typeface="Arial" pitchFamily="34" charset="-122"/>
                <a:cs typeface="Arial" pitchFamily="34" charset="-120"/>
              </a:rPr>
              <a:t>National Banding Variation</a:t>
            </a:r>
            <a:endParaRPr lang="en-US" sz="2100" dirty="0"/>
          </a:p>
        </p:txBody>
      </p:sp>
      <p:sp>
        <p:nvSpPr>
          <p:cNvPr id="35" name="Text 29"/>
          <p:cNvSpPr txBox="1"/>
          <p:nvPr/>
        </p:nvSpPr>
        <p:spPr>
          <a:xfrm>
            <a:off x="11286897" y="4228643"/>
            <a:ext cx="6144768" cy="857250"/>
          </a:xfrm>
          <a:prstGeom prst="rect">
            <a:avLst/>
          </a:prstGeom>
          <a:noFill/>
          <a:ln/>
        </p:spPr>
        <p:txBody>
          <a:bodyPr wrap="square" lIns="0" tIns="0" rIns="0" bIns="0" rtlCol="0" anchor="ctr"/>
          <a:lstStyle/>
          <a:p>
            <a:pPr algn="ctr"/>
            <a:r>
              <a:rPr lang="en-US" sz="4500" b="1" dirty="0">
                <a:solidFill>
                  <a:srgbClr val="F8F8F8"/>
                </a:solidFill>
                <a:latin typeface="Arial" pitchFamily="34" charset="0"/>
                <a:ea typeface="Arial" pitchFamily="34" charset="-122"/>
                <a:cs typeface="Arial" pitchFamily="34" charset="-120"/>
              </a:rPr>
              <a:t>The Mismatch</a:t>
            </a:r>
            <a:endParaRPr lang="en-US" sz="4500" dirty="0"/>
          </a:p>
        </p:txBody>
      </p:sp>
      <p:sp>
        <p:nvSpPr>
          <p:cNvPr id="36" name="Text 30"/>
          <p:cNvSpPr txBox="1"/>
          <p:nvPr/>
        </p:nvSpPr>
        <p:spPr>
          <a:xfrm>
            <a:off x="11286897" y="5172303"/>
            <a:ext cx="6144768" cy="342900"/>
          </a:xfrm>
          <a:prstGeom prst="rect">
            <a:avLst/>
          </a:prstGeom>
          <a:noFill/>
          <a:ln/>
        </p:spPr>
        <p:txBody>
          <a:bodyPr wrap="none" lIns="0" tIns="0" rIns="0" bIns="0" rtlCol="0" anchor="ctr"/>
          <a:lstStyle/>
          <a:p>
            <a:pPr algn="ctr"/>
            <a:r>
              <a:rPr lang="en-US" i="1" dirty="0">
                <a:solidFill>
                  <a:srgbClr val="9AA3B8"/>
                </a:solidFill>
                <a:latin typeface="Arial" pitchFamily="34" charset="0"/>
                <a:ea typeface="Arial" pitchFamily="34" charset="-122"/>
                <a:cs typeface="Arial" pitchFamily="34" charset="-120"/>
              </a:rPr>
              <a:t>"Doing more for the same band"</a:t>
            </a:r>
            <a:endParaRPr lang="en-US" dirty="0"/>
          </a:p>
        </p:txBody>
      </p:sp>
      <p:sp>
        <p:nvSpPr>
          <p:cNvPr id="37" name="Text 31"/>
          <p:cNvSpPr txBox="1"/>
          <p:nvPr/>
        </p:nvSpPr>
        <p:spPr>
          <a:xfrm>
            <a:off x="11573561" y="5858103"/>
            <a:ext cx="2571750" cy="315468"/>
          </a:xfrm>
          <a:prstGeom prst="rect">
            <a:avLst/>
          </a:prstGeom>
          <a:noFill/>
          <a:ln/>
        </p:spPr>
        <p:txBody>
          <a:bodyPr wrap="none" lIns="0" tIns="0" rIns="0" bIns="0" rtlCol="0" anchor="ctr"/>
          <a:lstStyle/>
          <a:p>
            <a:pPr algn="ctr"/>
            <a:r>
              <a:rPr lang="en-US" sz="1650" b="1" kern="0" spc="150" dirty="0">
                <a:solidFill>
                  <a:srgbClr val="41B6E6"/>
                </a:solidFill>
                <a:latin typeface="Arial" pitchFamily="34" charset="0"/>
                <a:ea typeface="Arial" pitchFamily="34" charset="-122"/>
                <a:cs typeface="Arial" pitchFamily="34" charset="-120"/>
              </a:rPr>
              <a:t>Responsibility</a:t>
            </a:r>
            <a:endParaRPr lang="en-US" sz="1650" dirty="0"/>
          </a:p>
        </p:txBody>
      </p:sp>
      <p:sp>
        <p:nvSpPr>
          <p:cNvPr id="38" name="Text 32"/>
          <p:cNvSpPr txBox="1"/>
          <p:nvPr/>
        </p:nvSpPr>
        <p:spPr>
          <a:xfrm>
            <a:off x="11858853" y="6944411"/>
            <a:ext cx="2001165" cy="571958"/>
          </a:xfrm>
          <a:prstGeom prst="rect">
            <a:avLst/>
          </a:prstGeom>
          <a:noFill/>
          <a:ln/>
        </p:spPr>
        <p:txBody>
          <a:bodyPr wrap="none" lIns="0" tIns="0" rIns="0" bIns="0" rtlCol="0" anchor="ctr"/>
          <a:lstStyle/>
          <a:p>
            <a:pPr algn="ctr"/>
            <a:r>
              <a:rPr lang="en-US" sz="3000" b="1" dirty="0">
                <a:solidFill>
                  <a:srgbClr val="FFFFFF"/>
                </a:solidFill>
                <a:latin typeface="Arial" pitchFamily="34" charset="0"/>
                <a:ea typeface="Arial" pitchFamily="34" charset="-122"/>
                <a:cs typeface="Arial" pitchFamily="34" charset="-120"/>
              </a:rPr>
              <a:t>HIGH</a:t>
            </a:r>
            <a:endParaRPr lang="en-US" sz="3000" dirty="0"/>
          </a:p>
        </p:txBody>
      </p:sp>
      <p:sp>
        <p:nvSpPr>
          <p:cNvPr id="39" name="Text 33"/>
          <p:cNvSpPr txBox="1"/>
          <p:nvPr/>
        </p:nvSpPr>
        <p:spPr>
          <a:xfrm>
            <a:off x="11858853" y="8372247"/>
            <a:ext cx="2001165" cy="342900"/>
          </a:xfrm>
          <a:prstGeom prst="rect">
            <a:avLst/>
          </a:prstGeom>
          <a:noFill/>
          <a:ln/>
        </p:spPr>
        <p:txBody>
          <a:bodyPr wrap="square" lIns="0" tIns="0" rIns="0" bIns="0" rtlCol="0" anchor="ctr"/>
          <a:lstStyle/>
          <a:p>
            <a:pPr algn="ctr"/>
            <a:r>
              <a:rPr lang="en-US" sz="1650" dirty="0">
                <a:solidFill>
                  <a:srgbClr val="9AA3B8"/>
                </a:solidFill>
                <a:latin typeface="Arial" pitchFamily="34" charset="0"/>
                <a:ea typeface="Arial" pitchFamily="34" charset="-122"/>
                <a:cs typeface="Arial" pitchFamily="34" charset="-120"/>
              </a:rPr>
              <a:t>Band 6+ workload</a:t>
            </a:r>
            <a:endParaRPr lang="en-US" sz="1650" dirty="0"/>
          </a:p>
        </p:txBody>
      </p:sp>
      <p:sp>
        <p:nvSpPr>
          <p:cNvPr id="40" name="Text 34"/>
          <p:cNvSpPr txBox="1"/>
          <p:nvPr/>
        </p:nvSpPr>
        <p:spPr>
          <a:xfrm>
            <a:off x="14573250" y="5858103"/>
            <a:ext cx="2571750" cy="315468"/>
          </a:xfrm>
          <a:prstGeom prst="rect">
            <a:avLst/>
          </a:prstGeom>
          <a:noFill/>
          <a:ln/>
        </p:spPr>
        <p:txBody>
          <a:bodyPr wrap="none" lIns="0" tIns="0" rIns="0" bIns="0" rtlCol="0" anchor="ctr"/>
          <a:lstStyle/>
          <a:p>
            <a:pPr algn="ctr"/>
            <a:r>
              <a:rPr lang="en-US" sz="1650" b="1" kern="0" spc="150" dirty="0">
                <a:solidFill>
                  <a:srgbClr val="41B6E6"/>
                </a:solidFill>
                <a:latin typeface="Arial" pitchFamily="34" charset="0"/>
                <a:ea typeface="Arial" pitchFamily="34" charset="-122"/>
                <a:cs typeface="Arial" pitchFamily="34" charset="-120"/>
              </a:rPr>
              <a:t>Recognition</a:t>
            </a:r>
            <a:endParaRPr lang="en-US" sz="1650" dirty="0"/>
          </a:p>
        </p:txBody>
      </p:sp>
      <p:sp>
        <p:nvSpPr>
          <p:cNvPr id="41" name="Text 35"/>
          <p:cNvSpPr txBox="1"/>
          <p:nvPr/>
        </p:nvSpPr>
        <p:spPr>
          <a:xfrm>
            <a:off x="14858542" y="7627466"/>
            <a:ext cx="1999793" cy="458115"/>
          </a:xfrm>
          <a:prstGeom prst="rect">
            <a:avLst/>
          </a:prstGeom>
          <a:noFill/>
          <a:ln/>
        </p:spPr>
        <p:txBody>
          <a:bodyPr wrap="none" lIns="0" tIns="0" rIns="0" bIns="0" rtlCol="0" anchor="ctr"/>
          <a:lstStyle/>
          <a:p>
            <a:pPr algn="ctr"/>
            <a:r>
              <a:rPr lang="en-US" sz="2700" b="1" dirty="0">
                <a:solidFill>
                  <a:srgbClr val="030D27"/>
                </a:solidFill>
                <a:latin typeface="Arial" pitchFamily="34" charset="0"/>
                <a:ea typeface="Arial" pitchFamily="34" charset="-122"/>
                <a:cs typeface="Arial" pitchFamily="34" charset="-120"/>
              </a:rPr>
              <a:t>LOW</a:t>
            </a:r>
            <a:endParaRPr lang="en-US" sz="2700" dirty="0"/>
          </a:p>
        </p:txBody>
      </p:sp>
      <p:sp>
        <p:nvSpPr>
          <p:cNvPr id="42" name="Text 36"/>
          <p:cNvSpPr txBox="1"/>
          <p:nvPr/>
        </p:nvSpPr>
        <p:spPr>
          <a:xfrm>
            <a:off x="14573250" y="8372247"/>
            <a:ext cx="2571750" cy="342900"/>
          </a:xfrm>
          <a:prstGeom prst="rect">
            <a:avLst/>
          </a:prstGeom>
          <a:noFill/>
          <a:ln/>
        </p:spPr>
        <p:txBody>
          <a:bodyPr wrap="square" lIns="0" tIns="0" rIns="0" bIns="0" rtlCol="0" anchor="ctr"/>
          <a:lstStyle/>
          <a:p>
            <a:pPr algn="ctr"/>
            <a:r>
              <a:rPr lang="en-US" sz="1650" dirty="0">
                <a:solidFill>
                  <a:srgbClr val="9AA3B8"/>
                </a:solidFill>
                <a:latin typeface="Arial" pitchFamily="34" charset="0"/>
                <a:ea typeface="Arial" pitchFamily="34" charset="-122"/>
                <a:cs typeface="Arial" pitchFamily="34" charset="-120"/>
              </a:rPr>
              <a:t>Band 5 pay</a:t>
            </a:r>
            <a:endParaRPr lang="en-US" sz="1650" dirty="0"/>
          </a:p>
        </p:txBody>
      </p:sp>
      <p:sp>
        <p:nvSpPr>
          <p:cNvPr id="43" name="Text 37"/>
          <p:cNvSpPr txBox="1"/>
          <p:nvPr/>
        </p:nvSpPr>
        <p:spPr>
          <a:xfrm>
            <a:off x="13288061" y="9772651"/>
            <a:ext cx="4143603" cy="257861"/>
          </a:xfrm>
          <a:prstGeom prst="rect">
            <a:avLst/>
          </a:prstGeom>
          <a:noFill/>
          <a:ln/>
        </p:spPr>
        <p:txBody>
          <a:bodyPr wrap="none" lIns="0" tIns="0" rIns="0" bIns="0" rtlCol="0" anchor="ctr"/>
          <a:lstStyle/>
          <a:p>
            <a:r>
              <a:rPr lang="en-US" sz="1350" dirty="0">
                <a:solidFill>
                  <a:srgbClr val="F8F8F8"/>
                </a:solidFill>
                <a:latin typeface="Arial" pitchFamily="34" charset="0"/>
                <a:ea typeface="Arial" pitchFamily="34" charset="-122"/>
                <a:cs typeface="Arial" pitchFamily="34" charset="-120"/>
              </a:rPr>
              <a:t>Join the conversation using </a:t>
            </a:r>
            <a:r>
              <a:rPr lang="en-US" sz="1350" b="1" dirty="0">
                <a:solidFill>
                  <a:srgbClr val="F8F8F8"/>
                </a:solidFill>
                <a:latin typeface="Arial" pitchFamily="34" charset="0"/>
                <a:ea typeface="Arial" pitchFamily="34" charset="-122"/>
                <a:cs typeface="Arial" pitchFamily="34" charset="-120"/>
              </a:rPr>
              <a:t>#BCISAHP</a:t>
            </a:r>
            <a:endParaRPr lang="en-US" sz="1350" dirty="0"/>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fade">
                                      <p:cBhvr>
                                        <p:cTn id="12" dur="1000"/>
                                        <p:tgtEl>
                                          <p:spTgt spid="39"/>
                                        </p:tgtEl>
                                      </p:cBhvr>
                                    </p:animEffect>
                                    <p:anim calcmode="lin" valueType="num">
                                      <p:cBhvr>
                                        <p:cTn id="13" dur="1000" fill="hold"/>
                                        <p:tgtEl>
                                          <p:spTgt spid="39"/>
                                        </p:tgtEl>
                                        <p:attrNameLst>
                                          <p:attrName>ppt_x</p:attrName>
                                        </p:attrNameLst>
                                      </p:cBhvr>
                                      <p:tavLst>
                                        <p:tav tm="0">
                                          <p:val>
                                            <p:strVal val="#ppt_x"/>
                                          </p:val>
                                        </p:tav>
                                        <p:tav tm="100000">
                                          <p:val>
                                            <p:strVal val="#ppt_x"/>
                                          </p:val>
                                        </p:tav>
                                      </p:tavLst>
                                    </p:anim>
                                    <p:anim calcmode="lin" valueType="num">
                                      <p:cBhvr>
                                        <p:cTn id="14" dur="1000" fill="hold"/>
                                        <p:tgtEl>
                                          <p:spTgt spid="3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fade">
                                      <p:cBhvr>
                                        <p:cTn id="22" dur="1000"/>
                                        <p:tgtEl>
                                          <p:spTgt spid="38"/>
                                        </p:tgtEl>
                                      </p:cBhvr>
                                    </p:animEffect>
                                    <p:anim calcmode="lin" valueType="num">
                                      <p:cBhvr>
                                        <p:cTn id="23" dur="1000" fill="hold"/>
                                        <p:tgtEl>
                                          <p:spTgt spid="38"/>
                                        </p:tgtEl>
                                        <p:attrNameLst>
                                          <p:attrName>ppt_x</p:attrName>
                                        </p:attrNameLst>
                                      </p:cBhvr>
                                      <p:tavLst>
                                        <p:tav tm="0">
                                          <p:val>
                                            <p:strVal val="#ppt_x"/>
                                          </p:val>
                                        </p:tav>
                                        <p:tav tm="100000">
                                          <p:val>
                                            <p:strVal val="#ppt_x"/>
                                          </p:val>
                                        </p:tav>
                                      </p:tavLst>
                                    </p:anim>
                                    <p:anim calcmode="lin" valueType="num">
                                      <p:cBhvr>
                                        <p:cTn id="24" dur="1000" fill="hold"/>
                                        <p:tgtEl>
                                          <p:spTgt spid="38"/>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fade">
                                      <p:cBhvr>
                                        <p:cTn id="27" dur="1000"/>
                                        <p:tgtEl>
                                          <p:spTgt spid="37"/>
                                        </p:tgtEl>
                                      </p:cBhvr>
                                    </p:animEffect>
                                    <p:anim calcmode="lin" valueType="num">
                                      <p:cBhvr>
                                        <p:cTn id="28" dur="1000" fill="hold"/>
                                        <p:tgtEl>
                                          <p:spTgt spid="37"/>
                                        </p:tgtEl>
                                        <p:attrNameLst>
                                          <p:attrName>ppt_x</p:attrName>
                                        </p:attrNameLst>
                                      </p:cBhvr>
                                      <p:tavLst>
                                        <p:tav tm="0">
                                          <p:val>
                                            <p:strVal val="#ppt_x"/>
                                          </p:val>
                                        </p:tav>
                                        <p:tav tm="100000">
                                          <p:val>
                                            <p:strVal val="#ppt_x"/>
                                          </p:val>
                                        </p:tav>
                                      </p:tavLst>
                                    </p:anim>
                                    <p:anim calcmode="lin" valueType="num">
                                      <p:cBhvr>
                                        <p:cTn id="29" dur="1000" fill="hold"/>
                                        <p:tgtEl>
                                          <p:spTgt spid="37"/>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1000"/>
                                        <p:tgtEl>
                                          <p:spTgt spid="5"/>
                                        </p:tgtEl>
                                      </p:cBhvr>
                                    </p:animEffect>
                                    <p:anim calcmode="lin" valueType="num">
                                      <p:cBhvr>
                                        <p:cTn id="33" dur="1000" fill="hold"/>
                                        <p:tgtEl>
                                          <p:spTgt spid="5"/>
                                        </p:tgtEl>
                                        <p:attrNameLst>
                                          <p:attrName>ppt_x</p:attrName>
                                        </p:attrNameLst>
                                      </p:cBhvr>
                                      <p:tavLst>
                                        <p:tav tm="0">
                                          <p:val>
                                            <p:strVal val="#ppt_x"/>
                                          </p:val>
                                        </p:tav>
                                        <p:tav tm="100000">
                                          <p:val>
                                            <p:strVal val="#ppt_x"/>
                                          </p:val>
                                        </p:tav>
                                      </p:tavLst>
                                    </p:anim>
                                    <p:anim calcmode="lin" valueType="num">
                                      <p:cBhvr>
                                        <p:cTn id="3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42"/>
                                        </p:tgtEl>
                                        <p:attrNameLst>
                                          <p:attrName>style.visibility</p:attrName>
                                        </p:attrNameLst>
                                      </p:cBhvr>
                                      <p:to>
                                        <p:strVal val="visible"/>
                                      </p:to>
                                    </p:set>
                                    <p:animEffect transition="in" filter="fade">
                                      <p:cBhvr>
                                        <p:cTn id="39" dur="1000"/>
                                        <p:tgtEl>
                                          <p:spTgt spid="42"/>
                                        </p:tgtEl>
                                      </p:cBhvr>
                                    </p:animEffect>
                                    <p:anim calcmode="lin" valueType="num">
                                      <p:cBhvr>
                                        <p:cTn id="40" dur="1000" fill="hold"/>
                                        <p:tgtEl>
                                          <p:spTgt spid="42"/>
                                        </p:tgtEl>
                                        <p:attrNameLst>
                                          <p:attrName>ppt_x</p:attrName>
                                        </p:attrNameLst>
                                      </p:cBhvr>
                                      <p:tavLst>
                                        <p:tav tm="0">
                                          <p:val>
                                            <p:strVal val="#ppt_x"/>
                                          </p:val>
                                        </p:tav>
                                        <p:tav tm="100000">
                                          <p:val>
                                            <p:strVal val="#ppt_x"/>
                                          </p:val>
                                        </p:tav>
                                      </p:tavLst>
                                    </p:anim>
                                    <p:anim calcmode="lin" valueType="num">
                                      <p:cBhvr>
                                        <p:cTn id="41" dur="1000" fill="hold"/>
                                        <p:tgtEl>
                                          <p:spTgt spid="42"/>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fade">
                                      <p:cBhvr>
                                        <p:cTn id="44" dur="1000"/>
                                        <p:tgtEl>
                                          <p:spTgt spid="7"/>
                                        </p:tgtEl>
                                      </p:cBhvr>
                                    </p:animEffect>
                                    <p:anim calcmode="lin" valueType="num">
                                      <p:cBhvr>
                                        <p:cTn id="45" dur="1000" fill="hold"/>
                                        <p:tgtEl>
                                          <p:spTgt spid="7"/>
                                        </p:tgtEl>
                                        <p:attrNameLst>
                                          <p:attrName>ppt_x</p:attrName>
                                        </p:attrNameLst>
                                      </p:cBhvr>
                                      <p:tavLst>
                                        <p:tav tm="0">
                                          <p:val>
                                            <p:strVal val="#ppt_x"/>
                                          </p:val>
                                        </p:tav>
                                        <p:tav tm="100000">
                                          <p:val>
                                            <p:strVal val="#ppt_x"/>
                                          </p:val>
                                        </p:tav>
                                      </p:tavLst>
                                    </p:anim>
                                    <p:anim calcmode="lin" valueType="num">
                                      <p:cBhvr>
                                        <p:cTn id="46" dur="1000" fill="hold"/>
                                        <p:tgtEl>
                                          <p:spTgt spid="7"/>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41"/>
                                        </p:tgtEl>
                                        <p:attrNameLst>
                                          <p:attrName>style.visibility</p:attrName>
                                        </p:attrNameLst>
                                      </p:cBhvr>
                                      <p:to>
                                        <p:strVal val="visible"/>
                                      </p:to>
                                    </p:set>
                                    <p:animEffect transition="in" filter="fade">
                                      <p:cBhvr>
                                        <p:cTn id="49" dur="1000"/>
                                        <p:tgtEl>
                                          <p:spTgt spid="41"/>
                                        </p:tgtEl>
                                      </p:cBhvr>
                                    </p:animEffect>
                                    <p:anim calcmode="lin" valueType="num">
                                      <p:cBhvr>
                                        <p:cTn id="50" dur="1000" fill="hold"/>
                                        <p:tgtEl>
                                          <p:spTgt spid="41"/>
                                        </p:tgtEl>
                                        <p:attrNameLst>
                                          <p:attrName>ppt_x</p:attrName>
                                        </p:attrNameLst>
                                      </p:cBhvr>
                                      <p:tavLst>
                                        <p:tav tm="0">
                                          <p:val>
                                            <p:strVal val="#ppt_x"/>
                                          </p:val>
                                        </p:tav>
                                        <p:tav tm="100000">
                                          <p:val>
                                            <p:strVal val="#ppt_x"/>
                                          </p:val>
                                        </p:tav>
                                      </p:tavLst>
                                    </p:anim>
                                    <p:anim calcmode="lin" valueType="num">
                                      <p:cBhvr>
                                        <p:cTn id="51" dur="1000" fill="hold"/>
                                        <p:tgtEl>
                                          <p:spTgt spid="41"/>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40"/>
                                        </p:tgtEl>
                                        <p:attrNameLst>
                                          <p:attrName>style.visibility</p:attrName>
                                        </p:attrNameLst>
                                      </p:cBhvr>
                                      <p:to>
                                        <p:strVal val="visible"/>
                                      </p:to>
                                    </p:set>
                                    <p:animEffect transition="in" filter="fade">
                                      <p:cBhvr>
                                        <p:cTn id="54" dur="1000"/>
                                        <p:tgtEl>
                                          <p:spTgt spid="40"/>
                                        </p:tgtEl>
                                      </p:cBhvr>
                                    </p:animEffect>
                                    <p:anim calcmode="lin" valueType="num">
                                      <p:cBhvr>
                                        <p:cTn id="55" dur="1000" fill="hold"/>
                                        <p:tgtEl>
                                          <p:spTgt spid="40"/>
                                        </p:tgtEl>
                                        <p:attrNameLst>
                                          <p:attrName>ppt_x</p:attrName>
                                        </p:attrNameLst>
                                      </p:cBhvr>
                                      <p:tavLst>
                                        <p:tav tm="0">
                                          <p:val>
                                            <p:strVal val="#ppt_x"/>
                                          </p:val>
                                        </p:tav>
                                        <p:tav tm="100000">
                                          <p:val>
                                            <p:strVal val="#ppt_x"/>
                                          </p:val>
                                        </p:tav>
                                      </p:tavLst>
                                    </p:anim>
                                    <p:anim calcmode="lin" valueType="num">
                                      <p:cBhvr>
                                        <p:cTn id="56"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35"/>
                                        </p:tgtEl>
                                        <p:attrNameLst>
                                          <p:attrName>style.visibility</p:attrName>
                                        </p:attrNameLst>
                                      </p:cBhvr>
                                      <p:to>
                                        <p:strVal val="visible"/>
                                      </p:to>
                                    </p:set>
                                    <p:animEffect transition="in" filter="fade">
                                      <p:cBhvr>
                                        <p:cTn id="61" dur="500"/>
                                        <p:tgtEl>
                                          <p:spTgt spid="35"/>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36"/>
                                        </p:tgtEl>
                                        <p:attrNameLst>
                                          <p:attrName>style.visibility</p:attrName>
                                        </p:attrNameLst>
                                      </p:cBhvr>
                                      <p:to>
                                        <p:strVal val="visible"/>
                                      </p:to>
                                    </p:set>
                                    <p:animEffect transition="in" filter="fade">
                                      <p:cBhvr>
                                        <p:cTn id="64"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7" grpId="0" animBg="1"/>
      <p:bldP spid="35" grpId="0" animBg="1"/>
      <p:bldP spid="36" grpId="0" animBg="1"/>
      <p:bldP spid="37" grpId="0" animBg="1"/>
      <p:bldP spid="38" grpId="0" animBg="1"/>
      <p:bldP spid="39" grpId="0" animBg="1"/>
      <p:bldP spid="40" grpId="0" animBg="1"/>
      <p:bldP spid="41" grpId="0" animBg="1"/>
      <p:bldP spid="42" grpId="0" animBg="1"/>
    </p:bldLst>
  </p:timing>
  <p:extLst>
    <p:ext uri="{6950BFC3-D8DA-4A85-94F7-54DA5524770B}">
      <p188:commentRel xmlns:p188="http://schemas.microsoft.com/office/powerpoint/2018/8/main" r:id="rId3"/>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 y="0"/>
            <a:ext cx="18287543" cy="10287000"/>
          </a:xfrm>
          <a:prstGeom prst="rect">
            <a:avLst/>
          </a:prstGeom>
          <a:solidFill>
            <a:srgbClr val="030D27"/>
          </a:solidFill>
          <a:ln w="12700">
            <a:solidFill>
              <a:srgbClr val="FFFFFF">
                <a:alpha val="0"/>
              </a:srgbClr>
            </a:solidFill>
            <a:prstDash val="solid"/>
          </a:ln>
        </p:spPr>
        <p:txBody>
          <a:bodyPr/>
          <a:lstStyle/>
          <a:p>
            <a:endParaRPr lang="en-GB" sz="2700"/>
          </a:p>
        </p:txBody>
      </p:sp>
      <p:sp>
        <p:nvSpPr>
          <p:cNvPr id="3" name="Shape 1"/>
          <p:cNvSpPr/>
          <p:nvPr/>
        </p:nvSpPr>
        <p:spPr>
          <a:xfrm>
            <a:off x="1" y="0"/>
            <a:ext cx="18287543" cy="10287000"/>
          </a:xfrm>
          <a:prstGeom prst="rect">
            <a:avLst/>
          </a:prstGeom>
          <a:solidFill>
            <a:srgbClr val="030D27"/>
          </a:solidFill>
          <a:ln w="12700">
            <a:solidFill>
              <a:srgbClr val="FFFFFF">
                <a:alpha val="0"/>
              </a:srgbClr>
            </a:solidFill>
            <a:prstDash val="solid"/>
          </a:ln>
        </p:spPr>
        <p:txBody>
          <a:bodyPr/>
          <a:lstStyle/>
          <a:p>
            <a:endParaRPr lang="en-GB" sz="2700"/>
          </a:p>
        </p:txBody>
      </p:sp>
      <p:pic>
        <p:nvPicPr>
          <p:cNvPr id="4" name="Image 0" descr="gen-dedup-3ef551c2a46001de03a1548349d73d93.png"/>
          <p:cNvPicPr>
            <a:picLocks noChangeAspect="1"/>
          </p:cNvPicPr>
          <p:nvPr/>
        </p:nvPicPr>
        <p:blipFill>
          <a:blip r:embed="rId4"/>
          <a:srcRect l="-404" r="-404"/>
          <a:stretch/>
        </p:blipFill>
        <p:spPr>
          <a:xfrm>
            <a:off x="857250" y="1828343"/>
            <a:ext cx="857250" cy="42519"/>
          </a:xfrm>
          <a:prstGeom prst="rect">
            <a:avLst/>
          </a:prstGeom>
        </p:spPr>
      </p:pic>
      <p:sp>
        <p:nvSpPr>
          <p:cNvPr id="5" name="Shape 2"/>
          <p:cNvSpPr/>
          <p:nvPr/>
        </p:nvSpPr>
        <p:spPr>
          <a:xfrm>
            <a:off x="857250" y="3542843"/>
            <a:ext cx="5472684" cy="5428793"/>
          </a:xfrm>
          <a:prstGeom prst="rect">
            <a:avLst/>
          </a:prstGeom>
          <a:solidFill>
            <a:srgbClr val="0F1D45"/>
          </a:solidFill>
          <a:ln/>
        </p:spPr>
        <p:txBody>
          <a:bodyPr/>
          <a:lstStyle/>
          <a:p>
            <a:endParaRPr lang="en-GB" sz="2700"/>
          </a:p>
        </p:txBody>
      </p:sp>
      <p:sp>
        <p:nvSpPr>
          <p:cNvPr id="6" name="Shape 3"/>
          <p:cNvSpPr/>
          <p:nvPr/>
        </p:nvSpPr>
        <p:spPr>
          <a:xfrm>
            <a:off x="857250" y="3542843"/>
            <a:ext cx="42519" cy="5428793"/>
          </a:xfrm>
          <a:prstGeom prst="rect">
            <a:avLst/>
          </a:prstGeom>
          <a:solidFill>
            <a:srgbClr val="41B6E6"/>
          </a:solidFill>
          <a:ln w="12700">
            <a:solidFill>
              <a:srgbClr val="41B6E6">
                <a:alpha val="0"/>
              </a:srgbClr>
            </a:solidFill>
            <a:prstDash val="solid"/>
          </a:ln>
        </p:spPr>
        <p:txBody>
          <a:bodyPr/>
          <a:lstStyle/>
          <a:p>
            <a:endParaRPr lang="en-GB" sz="2700"/>
          </a:p>
        </p:txBody>
      </p:sp>
      <p:sp>
        <p:nvSpPr>
          <p:cNvPr id="7" name="Shape 4"/>
          <p:cNvSpPr/>
          <p:nvPr/>
        </p:nvSpPr>
        <p:spPr>
          <a:xfrm>
            <a:off x="1142543" y="8287208"/>
            <a:ext cx="2857043" cy="400508"/>
          </a:xfrm>
          <a:prstGeom prst="rect">
            <a:avLst/>
          </a:prstGeom>
          <a:solidFill>
            <a:srgbClr val="D60D26"/>
          </a:solidFill>
          <a:ln w="12700">
            <a:solidFill>
              <a:srgbClr val="FFFFFF">
                <a:alpha val="0"/>
              </a:srgbClr>
            </a:solidFill>
            <a:prstDash val="solid"/>
          </a:ln>
        </p:spPr>
        <p:txBody>
          <a:bodyPr/>
          <a:lstStyle/>
          <a:p>
            <a:endParaRPr lang="en-GB" sz="2700"/>
          </a:p>
        </p:txBody>
      </p:sp>
      <p:sp>
        <p:nvSpPr>
          <p:cNvPr id="8" name="Shape 5"/>
          <p:cNvSpPr/>
          <p:nvPr/>
        </p:nvSpPr>
        <p:spPr>
          <a:xfrm>
            <a:off x="6715353" y="4114801"/>
            <a:ext cx="10758831" cy="914858"/>
          </a:xfrm>
          <a:prstGeom prst="rect">
            <a:avLst/>
          </a:prstGeom>
          <a:solidFill>
            <a:srgbClr val="0F1D45"/>
          </a:solidFill>
          <a:ln/>
        </p:spPr>
        <p:txBody>
          <a:bodyPr/>
          <a:lstStyle/>
          <a:p>
            <a:endParaRPr lang="en-GB" sz="2700"/>
          </a:p>
        </p:txBody>
      </p:sp>
      <p:sp>
        <p:nvSpPr>
          <p:cNvPr id="9" name="Shape 6"/>
          <p:cNvSpPr/>
          <p:nvPr/>
        </p:nvSpPr>
        <p:spPr>
          <a:xfrm>
            <a:off x="6715353" y="4114801"/>
            <a:ext cx="42519" cy="914858"/>
          </a:xfrm>
          <a:prstGeom prst="rect">
            <a:avLst/>
          </a:prstGeom>
          <a:solidFill>
            <a:srgbClr val="D60D26"/>
          </a:solidFill>
          <a:ln w="12700">
            <a:solidFill>
              <a:srgbClr val="D60D26">
                <a:alpha val="0"/>
              </a:srgbClr>
            </a:solidFill>
            <a:prstDash val="solid"/>
          </a:ln>
        </p:spPr>
        <p:txBody>
          <a:bodyPr/>
          <a:lstStyle/>
          <a:p>
            <a:endParaRPr lang="en-GB" sz="2700"/>
          </a:p>
        </p:txBody>
      </p:sp>
      <p:sp>
        <p:nvSpPr>
          <p:cNvPr id="10" name="Shape 7"/>
          <p:cNvSpPr/>
          <p:nvPr/>
        </p:nvSpPr>
        <p:spPr>
          <a:xfrm>
            <a:off x="6715353" y="5143501"/>
            <a:ext cx="10758831" cy="914858"/>
          </a:xfrm>
          <a:prstGeom prst="rect">
            <a:avLst/>
          </a:prstGeom>
          <a:solidFill>
            <a:srgbClr val="0F1D45"/>
          </a:solidFill>
          <a:ln/>
        </p:spPr>
        <p:txBody>
          <a:bodyPr/>
          <a:lstStyle/>
          <a:p>
            <a:endParaRPr lang="en-GB" sz="2700"/>
          </a:p>
        </p:txBody>
      </p:sp>
      <p:sp>
        <p:nvSpPr>
          <p:cNvPr id="11" name="Shape 8"/>
          <p:cNvSpPr/>
          <p:nvPr/>
        </p:nvSpPr>
        <p:spPr>
          <a:xfrm>
            <a:off x="6715353" y="5143501"/>
            <a:ext cx="42519" cy="914858"/>
          </a:xfrm>
          <a:prstGeom prst="rect">
            <a:avLst/>
          </a:prstGeom>
          <a:solidFill>
            <a:srgbClr val="D60D26"/>
          </a:solidFill>
          <a:ln w="12700">
            <a:solidFill>
              <a:srgbClr val="D60D26">
                <a:alpha val="0"/>
              </a:srgbClr>
            </a:solidFill>
            <a:prstDash val="solid"/>
          </a:ln>
        </p:spPr>
        <p:txBody>
          <a:bodyPr/>
          <a:lstStyle/>
          <a:p>
            <a:endParaRPr lang="en-GB" sz="2700"/>
          </a:p>
        </p:txBody>
      </p:sp>
      <p:sp>
        <p:nvSpPr>
          <p:cNvPr id="12" name="Shape 9"/>
          <p:cNvSpPr/>
          <p:nvPr/>
        </p:nvSpPr>
        <p:spPr>
          <a:xfrm>
            <a:off x="6715353" y="6172201"/>
            <a:ext cx="10758831" cy="914858"/>
          </a:xfrm>
          <a:prstGeom prst="rect">
            <a:avLst/>
          </a:prstGeom>
          <a:solidFill>
            <a:srgbClr val="0F1D45"/>
          </a:solidFill>
          <a:ln/>
        </p:spPr>
        <p:txBody>
          <a:bodyPr/>
          <a:lstStyle/>
          <a:p>
            <a:endParaRPr lang="en-GB" sz="2700"/>
          </a:p>
        </p:txBody>
      </p:sp>
      <p:sp>
        <p:nvSpPr>
          <p:cNvPr id="13" name="Shape 10"/>
          <p:cNvSpPr/>
          <p:nvPr/>
        </p:nvSpPr>
        <p:spPr>
          <a:xfrm>
            <a:off x="6715353" y="6172201"/>
            <a:ext cx="42519" cy="914858"/>
          </a:xfrm>
          <a:prstGeom prst="rect">
            <a:avLst/>
          </a:prstGeom>
          <a:solidFill>
            <a:srgbClr val="D60D26"/>
          </a:solidFill>
          <a:ln w="12700">
            <a:solidFill>
              <a:srgbClr val="D60D26">
                <a:alpha val="0"/>
              </a:srgbClr>
            </a:solidFill>
            <a:prstDash val="solid"/>
          </a:ln>
        </p:spPr>
        <p:txBody>
          <a:bodyPr/>
          <a:lstStyle/>
          <a:p>
            <a:endParaRPr lang="en-GB" sz="2700"/>
          </a:p>
        </p:txBody>
      </p:sp>
      <p:sp>
        <p:nvSpPr>
          <p:cNvPr id="14" name="Shape 11"/>
          <p:cNvSpPr/>
          <p:nvPr/>
        </p:nvSpPr>
        <p:spPr>
          <a:xfrm>
            <a:off x="6715353" y="7200901"/>
            <a:ext cx="10758831" cy="914858"/>
          </a:xfrm>
          <a:prstGeom prst="rect">
            <a:avLst/>
          </a:prstGeom>
          <a:solidFill>
            <a:srgbClr val="0F1D45"/>
          </a:solidFill>
          <a:ln/>
        </p:spPr>
        <p:txBody>
          <a:bodyPr/>
          <a:lstStyle/>
          <a:p>
            <a:endParaRPr lang="en-GB" sz="2700"/>
          </a:p>
        </p:txBody>
      </p:sp>
      <p:sp>
        <p:nvSpPr>
          <p:cNvPr id="15" name="Shape 12"/>
          <p:cNvSpPr/>
          <p:nvPr/>
        </p:nvSpPr>
        <p:spPr>
          <a:xfrm>
            <a:off x="6715353" y="7200901"/>
            <a:ext cx="42519" cy="914858"/>
          </a:xfrm>
          <a:prstGeom prst="rect">
            <a:avLst/>
          </a:prstGeom>
          <a:solidFill>
            <a:srgbClr val="D60D26"/>
          </a:solidFill>
          <a:ln w="12700">
            <a:solidFill>
              <a:srgbClr val="D60D26">
                <a:alpha val="0"/>
              </a:srgbClr>
            </a:solidFill>
            <a:prstDash val="solid"/>
          </a:ln>
        </p:spPr>
        <p:txBody>
          <a:bodyPr/>
          <a:lstStyle/>
          <a:p>
            <a:endParaRPr lang="en-GB" sz="2700"/>
          </a:p>
        </p:txBody>
      </p:sp>
      <p:sp>
        <p:nvSpPr>
          <p:cNvPr id="16" name="Shape 13"/>
          <p:cNvSpPr/>
          <p:nvPr/>
        </p:nvSpPr>
        <p:spPr>
          <a:xfrm>
            <a:off x="6715353" y="8229601"/>
            <a:ext cx="10758831" cy="914858"/>
          </a:xfrm>
          <a:prstGeom prst="rect">
            <a:avLst/>
          </a:prstGeom>
          <a:solidFill>
            <a:srgbClr val="0F1D45"/>
          </a:solidFill>
          <a:ln/>
        </p:spPr>
        <p:txBody>
          <a:bodyPr/>
          <a:lstStyle/>
          <a:p>
            <a:endParaRPr lang="en-GB" sz="2700"/>
          </a:p>
        </p:txBody>
      </p:sp>
      <p:sp>
        <p:nvSpPr>
          <p:cNvPr id="17" name="Shape 14"/>
          <p:cNvSpPr/>
          <p:nvPr/>
        </p:nvSpPr>
        <p:spPr>
          <a:xfrm>
            <a:off x="6715353" y="8229601"/>
            <a:ext cx="42519" cy="914858"/>
          </a:xfrm>
          <a:prstGeom prst="rect">
            <a:avLst/>
          </a:prstGeom>
          <a:solidFill>
            <a:srgbClr val="D60D26"/>
          </a:solidFill>
          <a:ln w="12700">
            <a:solidFill>
              <a:srgbClr val="D60D26">
                <a:alpha val="0"/>
              </a:srgbClr>
            </a:solidFill>
            <a:prstDash val="solid"/>
          </a:ln>
        </p:spPr>
        <p:txBody>
          <a:bodyPr/>
          <a:lstStyle/>
          <a:p>
            <a:endParaRPr lang="en-GB" sz="2700"/>
          </a:p>
        </p:txBody>
      </p:sp>
      <p:pic>
        <p:nvPicPr>
          <p:cNvPr id="18" name="Image 1" descr="gen-dedup-e1b568055df0145752470fb1e65657b2.png"/>
          <p:cNvPicPr>
            <a:picLocks noChangeAspect="1"/>
          </p:cNvPicPr>
          <p:nvPr/>
        </p:nvPicPr>
        <p:blipFill>
          <a:blip r:embed="rId5"/>
          <a:stretch>
            <a:fillRect/>
          </a:stretch>
        </p:blipFill>
        <p:spPr>
          <a:xfrm>
            <a:off x="857251" y="514350"/>
            <a:ext cx="2286458" cy="445515"/>
          </a:xfrm>
          <a:prstGeom prst="rect">
            <a:avLst/>
          </a:prstGeom>
        </p:spPr>
      </p:pic>
      <p:pic>
        <p:nvPicPr>
          <p:cNvPr id="19" name="Image 2" descr="gen-dedup-bae3d7051c9695437ff85d480ff3680c.png"/>
          <p:cNvPicPr>
            <a:picLocks noChangeAspect="1"/>
          </p:cNvPicPr>
          <p:nvPr/>
        </p:nvPicPr>
        <p:blipFill>
          <a:blip r:embed="rId6"/>
          <a:stretch>
            <a:fillRect/>
          </a:stretch>
        </p:blipFill>
        <p:spPr>
          <a:xfrm>
            <a:off x="12901270" y="9715043"/>
            <a:ext cx="285293" cy="285293"/>
          </a:xfrm>
          <a:prstGeom prst="rect">
            <a:avLst/>
          </a:prstGeom>
        </p:spPr>
      </p:pic>
      <p:sp>
        <p:nvSpPr>
          <p:cNvPr id="20" name="Text 15"/>
          <p:cNvSpPr txBox="1"/>
          <p:nvPr/>
        </p:nvSpPr>
        <p:spPr>
          <a:xfrm>
            <a:off x="857251" y="1115111"/>
            <a:ext cx="10001708" cy="200253"/>
          </a:xfrm>
          <a:prstGeom prst="rect">
            <a:avLst/>
          </a:prstGeom>
          <a:noFill/>
          <a:ln/>
        </p:spPr>
        <p:txBody>
          <a:bodyPr wrap="none" lIns="0" tIns="0" rIns="0" bIns="0" rtlCol="0" anchor="ctr"/>
          <a:lstStyle/>
          <a:p>
            <a:r>
              <a:rPr lang="en-US" sz="1200" b="1" kern="0" spc="210" dirty="0">
                <a:solidFill>
                  <a:srgbClr val="F8F8F8"/>
                </a:solidFill>
                <a:latin typeface="Arial" pitchFamily="34" charset="0"/>
                <a:ea typeface="Arial" pitchFamily="34" charset="-122"/>
                <a:cs typeface="Arial" pitchFamily="34" charset="-120"/>
              </a:rPr>
              <a:t>BRITISH CARDIOVASCULAR INTERVENTION SOCIETY</a:t>
            </a:r>
            <a:endParaRPr lang="en-US" sz="1200" dirty="0"/>
          </a:p>
        </p:txBody>
      </p:sp>
      <p:sp>
        <p:nvSpPr>
          <p:cNvPr id="22" name="Text 17"/>
          <p:cNvSpPr txBox="1"/>
          <p:nvPr/>
        </p:nvSpPr>
        <p:spPr>
          <a:xfrm>
            <a:off x="857250" y="2086203"/>
            <a:ext cx="15717165" cy="714603"/>
          </a:xfrm>
          <a:prstGeom prst="rect">
            <a:avLst/>
          </a:prstGeom>
          <a:noFill/>
          <a:ln/>
        </p:spPr>
        <p:txBody>
          <a:bodyPr wrap="square" lIns="0" tIns="0" rIns="0" bIns="0" rtlCol="0" anchor="ctr"/>
          <a:lstStyle/>
          <a:p>
            <a:r>
              <a:rPr lang="en-US" sz="3900" b="1" dirty="0">
                <a:solidFill>
                  <a:srgbClr val="F8F8F8"/>
                </a:solidFill>
                <a:latin typeface="Arial" pitchFamily="34" charset="0"/>
                <a:ea typeface="Arial" pitchFamily="34" charset="-122"/>
                <a:cs typeface="Arial" pitchFamily="34" charset="-120"/>
              </a:rPr>
              <a:t>Key Factor: On-Call &amp; Emergency Service</a:t>
            </a:r>
            <a:endParaRPr lang="en-US" sz="3900" dirty="0"/>
          </a:p>
        </p:txBody>
      </p:sp>
      <p:sp>
        <p:nvSpPr>
          <p:cNvPr id="24" name="Text 19"/>
          <p:cNvSpPr txBox="1"/>
          <p:nvPr/>
        </p:nvSpPr>
        <p:spPr>
          <a:xfrm>
            <a:off x="1142543" y="3800703"/>
            <a:ext cx="4858208" cy="342900"/>
          </a:xfrm>
          <a:prstGeom prst="rect">
            <a:avLst/>
          </a:prstGeom>
          <a:noFill/>
          <a:ln/>
        </p:spPr>
        <p:txBody>
          <a:bodyPr wrap="square" lIns="0" tIns="0" rIns="0" bIns="0" rtlCol="0" anchor="ctr"/>
          <a:lstStyle/>
          <a:p>
            <a:r>
              <a:rPr lang="en-US" sz="1350" b="1" kern="0" spc="240" dirty="0">
                <a:solidFill>
                  <a:srgbClr val="41B6E6"/>
                </a:solidFill>
                <a:latin typeface="Arial" pitchFamily="34" charset="0"/>
                <a:ea typeface="Arial" pitchFamily="34" charset="-122"/>
                <a:cs typeface="Arial" pitchFamily="34" charset="-120"/>
              </a:rPr>
              <a:t>Primary Impact</a:t>
            </a:r>
            <a:endParaRPr lang="en-US" sz="1350" dirty="0"/>
          </a:p>
        </p:txBody>
      </p:sp>
      <p:sp>
        <p:nvSpPr>
          <p:cNvPr id="25" name="Text 20"/>
          <p:cNvSpPr txBox="1"/>
          <p:nvPr/>
        </p:nvSpPr>
        <p:spPr>
          <a:xfrm>
            <a:off x="1142543" y="4201211"/>
            <a:ext cx="4858208" cy="429311"/>
          </a:xfrm>
          <a:prstGeom prst="rect">
            <a:avLst/>
          </a:prstGeom>
          <a:noFill/>
          <a:ln/>
        </p:spPr>
        <p:txBody>
          <a:bodyPr wrap="none" lIns="0" tIns="0" rIns="0" bIns="0" rtlCol="0" anchor="ctr"/>
          <a:lstStyle/>
          <a:p>
            <a:r>
              <a:rPr lang="en-US" sz="2550" b="1" dirty="0">
                <a:solidFill>
                  <a:srgbClr val="F8F8F8"/>
                </a:solidFill>
                <a:latin typeface="Arial" pitchFamily="34" charset="0"/>
                <a:ea typeface="Arial" pitchFamily="34" charset="-122"/>
                <a:cs typeface="Arial" pitchFamily="34" charset="-120"/>
              </a:rPr>
              <a:t>The Autonomy Shift</a:t>
            </a:r>
            <a:endParaRPr lang="en-US" sz="2550" dirty="0"/>
          </a:p>
        </p:txBody>
      </p:sp>
      <p:sp>
        <p:nvSpPr>
          <p:cNvPr id="26" name="Text 21"/>
          <p:cNvSpPr txBox="1"/>
          <p:nvPr/>
        </p:nvSpPr>
        <p:spPr>
          <a:xfrm>
            <a:off x="1142543" y="4800601"/>
            <a:ext cx="4858208" cy="1286561"/>
          </a:xfrm>
          <a:prstGeom prst="rect">
            <a:avLst/>
          </a:prstGeom>
          <a:noFill/>
          <a:ln/>
        </p:spPr>
        <p:txBody>
          <a:bodyPr wrap="square" lIns="0" tIns="0" rIns="0" bIns="0" rtlCol="0" anchor="ctr"/>
          <a:lstStyle/>
          <a:p>
            <a:r>
              <a:rPr lang="en-US" dirty="0">
                <a:solidFill>
                  <a:srgbClr val="C9D0DD"/>
                </a:solidFill>
                <a:latin typeface="Arial" pitchFamily="34" charset="0"/>
                <a:ea typeface="Arial" pitchFamily="34" charset="-122"/>
                <a:cs typeface="Arial" pitchFamily="34" charset="-120"/>
              </a:rPr>
              <a:t>Out-of-hours responsibility significantly increases scores in </a:t>
            </a:r>
            <a:r>
              <a:rPr lang="en-US" b="1" dirty="0">
                <a:solidFill>
                  <a:srgbClr val="F8F8F8"/>
                </a:solidFill>
                <a:latin typeface="Arial" pitchFamily="34" charset="0"/>
                <a:ea typeface="Arial" pitchFamily="34" charset="-122"/>
                <a:cs typeface="Arial" pitchFamily="34" charset="-120"/>
              </a:rPr>
              <a:t>Freedom to Act</a:t>
            </a:r>
            <a:r>
              <a:rPr lang="en-US" dirty="0">
                <a:solidFill>
                  <a:srgbClr val="C9D0DD"/>
                </a:solidFill>
                <a:latin typeface="Arial" pitchFamily="34" charset="0"/>
                <a:ea typeface="Arial" pitchFamily="34" charset="-122"/>
                <a:cs typeface="Arial" pitchFamily="34" charset="-120"/>
              </a:rPr>
              <a:t> and </a:t>
            </a:r>
            <a:r>
              <a:rPr lang="en-US" b="1" dirty="0">
                <a:solidFill>
                  <a:srgbClr val="F8F8F8"/>
                </a:solidFill>
                <a:latin typeface="Arial" pitchFamily="34" charset="0"/>
                <a:ea typeface="Arial" pitchFamily="34" charset="-122"/>
                <a:cs typeface="Arial" pitchFamily="34" charset="-120"/>
              </a:rPr>
              <a:t>Responsibility</a:t>
            </a:r>
            <a:r>
              <a:rPr lang="en-US" dirty="0">
                <a:solidFill>
                  <a:srgbClr val="C9D0DD"/>
                </a:solidFill>
                <a:latin typeface="Arial" pitchFamily="34" charset="0"/>
                <a:ea typeface="Arial" pitchFamily="34" charset="-122"/>
                <a:cs typeface="Arial" pitchFamily="34" charset="-120"/>
              </a:rPr>
              <a:t> domains.</a:t>
            </a:r>
            <a:endParaRPr lang="en-US" dirty="0"/>
          </a:p>
        </p:txBody>
      </p:sp>
      <p:sp>
        <p:nvSpPr>
          <p:cNvPr id="27" name="Text 22"/>
          <p:cNvSpPr txBox="1"/>
          <p:nvPr/>
        </p:nvSpPr>
        <p:spPr>
          <a:xfrm>
            <a:off x="1142543" y="6286043"/>
            <a:ext cx="4858208" cy="1714500"/>
          </a:xfrm>
          <a:prstGeom prst="rect">
            <a:avLst/>
          </a:prstGeom>
          <a:noFill/>
          <a:ln/>
        </p:spPr>
        <p:txBody>
          <a:bodyPr wrap="square" lIns="0" tIns="0" rIns="0" bIns="0" rtlCol="0" anchor="ctr"/>
          <a:lstStyle/>
          <a:p>
            <a:r>
              <a:rPr lang="en-US" sz="1650" dirty="0">
                <a:solidFill>
                  <a:srgbClr val="C9D0DD"/>
                </a:solidFill>
                <a:latin typeface="Arial" pitchFamily="34" charset="0"/>
                <a:ea typeface="Arial" pitchFamily="34" charset="-122"/>
                <a:cs typeface="Arial" pitchFamily="34" charset="-120"/>
              </a:rPr>
              <a:t>Delivering 24/7 emergency care requires independent, out-of-hours practice and advanced competencies. Managing critically ill patients represents a fundamental shift in autonomy and accountability.</a:t>
            </a:r>
            <a:endParaRPr lang="en-US" sz="1650" dirty="0"/>
          </a:p>
        </p:txBody>
      </p:sp>
      <p:sp>
        <p:nvSpPr>
          <p:cNvPr id="28" name="Text 23"/>
          <p:cNvSpPr txBox="1"/>
          <p:nvPr/>
        </p:nvSpPr>
        <p:spPr>
          <a:xfrm>
            <a:off x="1142543" y="8343443"/>
            <a:ext cx="2858415" cy="342900"/>
          </a:xfrm>
          <a:prstGeom prst="rect">
            <a:avLst/>
          </a:prstGeom>
          <a:noFill/>
          <a:ln/>
        </p:spPr>
        <p:txBody>
          <a:bodyPr wrap="square" lIns="0" tIns="0" rIns="0" bIns="0" rtlCol="0" anchor="ctr"/>
          <a:lstStyle/>
          <a:p>
            <a:pPr algn="ctr"/>
            <a:r>
              <a:rPr lang="en-US" sz="1650" b="1" kern="0" spc="180" dirty="0">
                <a:solidFill>
                  <a:srgbClr val="FFFFFF"/>
                </a:solidFill>
                <a:latin typeface="Arial" pitchFamily="34" charset="0"/>
                <a:ea typeface="Arial" pitchFamily="34" charset="-122"/>
                <a:cs typeface="Arial" pitchFamily="34" charset="-120"/>
              </a:rPr>
              <a:t>Exceeds B5 Scope</a:t>
            </a:r>
            <a:endParaRPr lang="en-US" sz="1650" dirty="0"/>
          </a:p>
        </p:txBody>
      </p:sp>
      <p:sp>
        <p:nvSpPr>
          <p:cNvPr id="29" name="Text 24"/>
          <p:cNvSpPr txBox="1"/>
          <p:nvPr/>
        </p:nvSpPr>
        <p:spPr>
          <a:xfrm>
            <a:off x="6715353" y="3542843"/>
            <a:ext cx="1714500" cy="342900"/>
          </a:xfrm>
          <a:prstGeom prst="rect">
            <a:avLst/>
          </a:prstGeom>
          <a:solidFill>
            <a:srgbClr val="D60D26"/>
          </a:solidFill>
          <a:ln>
            <a:solidFill>
              <a:srgbClr val="FFFFFF">
                <a:alpha val="0"/>
              </a:srgbClr>
            </a:solidFill>
          </a:ln>
        </p:spPr>
        <p:txBody>
          <a:bodyPr wrap="none" lIns="0" tIns="0" rIns="0" bIns="0" rtlCol="0" anchor="ctr"/>
          <a:lstStyle/>
          <a:p>
            <a:pPr algn="ctr"/>
            <a:r>
              <a:rPr lang="en-US" sz="1350" b="1" kern="0" spc="210" dirty="0">
                <a:solidFill>
                  <a:srgbClr val="FFFFFF"/>
                </a:solidFill>
                <a:latin typeface="Arial" pitchFamily="34" charset="0"/>
                <a:ea typeface="Arial" pitchFamily="34" charset="-122"/>
                <a:cs typeface="Arial" pitchFamily="34" charset="-120"/>
              </a:rPr>
              <a:t>EVIDENCE</a:t>
            </a:r>
            <a:endParaRPr lang="en-US" sz="1350" dirty="0"/>
          </a:p>
        </p:txBody>
      </p:sp>
      <p:sp>
        <p:nvSpPr>
          <p:cNvPr id="30" name="Text 25"/>
          <p:cNvSpPr txBox="1"/>
          <p:nvPr/>
        </p:nvSpPr>
        <p:spPr>
          <a:xfrm>
            <a:off x="8572500" y="3542843"/>
            <a:ext cx="8572500" cy="342900"/>
          </a:xfrm>
          <a:prstGeom prst="rect">
            <a:avLst/>
          </a:prstGeom>
          <a:noFill/>
          <a:ln/>
        </p:spPr>
        <p:txBody>
          <a:bodyPr wrap="none" lIns="0" tIns="0" rIns="0" bIns="0" rtlCol="0" anchor="ctr"/>
          <a:lstStyle/>
          <a:p>
            <a:r>
              <a:rPr lang="en-US" sz="2100" b="1" dirty="0">
                <a:solidFill>
                  <a:srgbClr val="F8F8F8"/>
                </a:solidFill>
                <a:latin typeface="Arial" pitchFamily="34" charset="0"/>
                <a:ea typeface="Arial" pitchFamily="34" charset="-122"/>
                <a:cs typeface="Arial" pitchFamily="34" charset="-120"/>
              </a:rPr>
              <a:t>Band 6 factors supported by:</a:t>
            </a:r>
            <a:endParaRPr lang="en-US" sz="2100" dirty="0"/>
          </a:p>
        </p:txBody>
      </p:sp>
      <p:sp>
        <p:nvSpPr>
          <p:cNvPr id="31" name="Text 26"/>
          <p:cNvSpPr txBox="1"/>
          <p:nvPr/>
        </p:nvSpPr>
        <p:spPr>
          <a:xfrm>
            <a:off x="7000648" y="4201211"/>
            <a:ext cx="571958" cy="743408"/>
          </a:xfrm>
          <a:prstGeom prst="rect">
            <a:avLst/>
          </a:prstGeom>
          <a:noFill/>
          <a:ln/>
        </p:spPr>
        <p:txBody>
          <a:bodyPr wrap="none" lIns="0" tIns="0" rIns="0" bIns="0" rtlCol="0" anchor="ctr"/>
          <a:lstStyle/>
          <a:p>
            <a:pPr algn="ctr"/>
            <a:r>
              <a:rPr lang="en-US" sz="3150" b="1" dirty="0">
                <a:solidFill>
                  <a:srgbClr val="D60D26"/>
                </a:solidFill>
                <a:latin typeface="Arial" pitchFamily="34" charset="0"/>
                <a:ea typeface="Arial" pitchFamily="34" charset="-122"/>
                <a:cs typeface="Arial" pitchFamily="34" charset="-120"/>
              </a:rPr>
              <a:t>⏱</a:t>
            </a:r>
            <a:endParaRPr lang="en-US" sz="3150" dirty="0"/>
          </a:p>
        </p:txBody>
      </p:sp>
      <p:sp>
        <p:nvSpPr>
          <p:cNvPr id="32" name="Text 27"/>
          <p:cNvSpPr txBox="1"/>
          <p:nvPr/>
        </p:nvSpPr>
        <p:spPr>
          <a:xfrm>
            <a:off x="7715250" y="4228643"/>
            <a:ext cx="9429750" cy="342900"/>
          </a:xfrm>
          <a:prstGeom prst="rect">
            <a:avLst/>
          </a:prstGeom>
          <a:noFill/>
          <a:ln/>
        </p:spPr>
        <p:txBody>
          <a:bodyPr wrap="none" lIns="0" tIns="0" rIns="0" bIns="0" rtlCol="0" anchor="ctr"/>
          <a:lstStyle/>
          <a:p>
            <a:r>
              <a:rPr lang="en-US" b="1" dirty="0">
                <a:solidFill>
                  <a:srgbClr val="F8F8F8"/>
                </a:solidFill>
                <a:latin typeface="Arial" pitchFamily="34" charset="0"/>
                <a:ea typeface="Arial" pitchFamily="34" charset="-122"/>
                <a:cs typeface="Arial" pitchFamily="34" charset="-120"/>
              </a:rPr>
              <a:t>24/7 On-Call Rota</a:t>
            </a:r>
            <a:endParaRPr lang="en-US" dirty="0"/>
          </a:p>
        </p:txBody>
      </p:sp>
      <p:sp>
        <p:nvSpPr>
          <p:cNvPr id="34" name="Text 29"/>
          <p:cNvSpPr txBox="1"/>
          <p:nvPr/>
        </p:nvSpPr>
        <p:spPr>
          <a:xfrm>
            <a:off x="7000648" y="5229911"/>
            <a:ext cx="571958" cy="743408"/>
          </a:xfrm>
          <a:prstGeom prst="rect">
            <a:avLst/>
          </a:prstGeom>
          <a:noFill/>
          <a:ln/>
        </p:spPr>
        <p:txBody>
          <a:bodyPr wrap="none" lIns="0" tIns="0" rIns="0" bIns="0" rtlCol="0" anchor="ctr"/>
          <a:lstStyle/>
          <a:p>
            <a:pPr algn="ctr"/>
            <a:r>
              <a:rPr lang="en-US" sz="3150" b="1" dirty="0">
                <a:solidFill>
                  <a:srgbClr val="D60D26"/>
                </a:solidFill>
                <a:latin typeface="Arial" pitchFamily="34" charset="0"/>
                <a:ea typeface="Arial" pitchFamily="34" charset="-122"/>
                <a:cs typeface="Arial" pitchFamily="34" charset="-120"/>
              </a:rPr>
              <a:t>♥</a:t>
            </a:r>
            <a:endParaRPr lang="en-US" sz="3150" dirty="0"/>
          </a:p>
        </p:txBody>
      </p:sp>
      <p:sp>
        <p:nvSpPr>
          <p:cNvPr id="35" name="Text 30"/>
          <p:cNvSpPr txBox="1"/>
          <p:nvPr/>
        </p:nvSpPr>
        <p:spPr>
          <a:xfrm>
            <a:off x="7715250" y="5257343"/>
            <a:ext cx="9429750" cy="342900"/>
          </a:xfrm>
          <a:prstGeom prst="rect">
            <a:avLst/>
          </a:prstGeom>
          <a:noFill/>
          <a:ln/>
        </p:spPr>
        <p:txBody>
          <a:bodyPr wrap="none" lIns="0" tIns="0" rIns="0" bIns="0" rtlCol="0" anchor="ctr"/>
          <a:lstStyle/>
          <a:p>
            <a:r>
              <a:rPr lang="en-US" b="1" dirty="0">
                <a:solidFill>
                  <a:srgbClr val="F8F8F8"/>
                </a:solidFill>
                <a:latin typeface="Arial" pitchFamily="34" charset="0"/>
                <a:ea typeface="Arial" pitchFamily="34" charset="-122"/>
                <a:cs typeface="Arial" pitchFamily="34" charset="-120"/>
              </a:rPr>
              <a:t>Primary PCI Service</a:t>
            </a:r>
            <a:endParaRPr lang="en-US" dirty="0"/>
          </a:p>
        </p:txBody>
      </p:sp>
      <p:sp>
        <p:nvSpPr>
          <p:cNvPr id="37" name="Text 32"/>
          <p:cNvSpPr txBox="1"/>
          <p:nvPr/>
        </p:nvSpPr>
        <p:spPr>
          <a:xfrm>
            <a:off x="7000648" y="6258611"/>
            <a:ext cx="571958" cy="743408"/>
          </a:xfrm>
          <a:prstGeom prst="rect">
            <a:avLst/>
          </a:prstGeom>
          <a:noFill/>
          <a:ln/>
        </p:spPr>
        <p:txBody>
          <a:bodyPr wrap="none" lIns="0" tIns="0" rIns="0" bIns="0" rtlCol="0" anchor="ctr"/>
          <a:lstStyle/>
          <a:p>
            <a:pPr algn="ctr"/>
            <a:r>
              <a:rPr lang="en-US" sz="3150" b="1" dirty="0">
                <a:solidFill>
                  <a:srgbClr val="D60D26"/>
                </a:solidFill>
                <a:latin typeface="Arial" pitchFamily="34" charset="0"/>
                <a:ea typeface="Arial" pitchFamily="34" charset="-122"/>
                <a:cs typeface="Arial" pitchFamily="34" charset="-120"/>
              </a:rPr>
              <a:t>◆</a:t>
            </a:r>
            <a:endParaRPr lang="en-US" sz="3150" dirty="0"/>
          </a:p>
        </p:txBody>
      </p:sp>
      <p:sp>
        <p:nvSpPr>
          <p:cNvPr id="38" name="Text 33"/>
          <p:cNvSpPr txBox="1"/>
          <p:nvPr/>
        </p:nvSpPr>
        <p:spPr>
          <a:xfrm>
            <a:off x="7715250" y="6286043"/>
            <a:ext cx="9429750" cy="342900"/>
          </a:xfrm>
          <a:prstGeom prst="rect">
            <a:avLst/>
          </a:prstGeom>
          <a:noFill/>
          <a:ln/>
        </p:spPr>
        <p:txBody>
          <a:bodyPr wrap="none" lIns="0" tIns="0" rIns="0" bIns="0" rtlCol="0" anchor="ctr"/>
          <a:lstStyle/>
          <a:p>
            <a:r>
              <a:rPr lang="en-US" b="1" dirty="0">
                <a:solidFill>
                  <a:srgbClr val="F8F8F8"/>
                </a:solidFill>
                <a:latin typeface="Arial" pitchFamily="34" charset="0"/>
                <a:ea typeface="Arial" pitchFamily="34" charset="-122"/>
                <a:cs typeface="Arial" pitchFamily="34" charset="-120"/>
              </a:rPr>
              <a:t>Working Without Supervision</a:t>
            </a:r>
            <a:endParaRPr lang="en-US" dirty="0"/>
          </a:p>
        </p:txBody>
      </p:sp>
      <p:sp>
        <p:nvSpPr>
          <p:cNvPr id="40" name="Text 35"/>
          <p:cNvSpPr txBox="1"/>
          <p:nvPr/>
        </p:nvSpPr>
        <p:spPr>
          <a:xfrm>
            <a:off x="7000648" y="7287311"/>
            <a:ext cx="571958" cy="743408"/>
          </a:xfrm>
          <a:prstGeom prst="rect">
            <a:avLst/>
          </a:prstGeom>
          <a:noFill/>
          <a:ln/>
        </p:spPr>
        <p:txBody>
          <a:bodyPr wrap="none" lIns="0" tIns="0" rIns="0" bIns="0" rtlCol="0" anchor="ctr"/>
          <a:lstStyle/>
          <a:p>
            <a:pPr algn="ctr"/>
            <a:r>
              <a:rPr lang="en-US" sz="3150" b="1" dirty="0">
                <a:solidFill>
                  <a:srgbClr val="D60D26"/>
                </a:solidFill>
                <a:latin typeface="Arial" pitchFamily="34" charset="0"/>
                <a:ea typeface="Arial" pitchFamily="34" charset="-122"/>
                <a:cs typeface="Arial" pitchFamily="34" charset="-120"/>
              </a:rPr>
              <a:t>⚖</a:t>
            </a:r>
            <a:endParaRPr lang="en-US" sz="3150" dirty="0"/>
          </a:p>
        </p:txBody>
      </p:sp>
      <p:sp>
        <p:nvSpPr>
          <p:cNvPr id="41" name="Text 36"/>
          <p:cNvSpPr txBox="1"/>
          <p:nvPr/>
        </p:nvSpPr>
        <p:spPr>
          <a:xfrm>
            <a:off x="7715250" y="7314743"/>
            <a:ext cx="9429750" cy="342900"/>
          </a:xfrm>
          <a:prstGeom prst="rect">
            <a:avLst/>
          </a:prstGeom>
          <a:noFill/>
          <a:ln/>
        </p:spPr>
        <p:txBody>
          <a:bodyPr wrap="none" lIns="0" tIns="0" rIns="0" bIns="0" rtlCol="0" anchor="ctr"/>
          <a:lstStyle/>
          <a:p>
            <a:r>
              <a:rPr lang="en-US" b="1" dirty="0">
                <a:solidFill>
                  <a:srgbClr val="F8F8F8"/>
                </a:solidFill>
                <a:latin typeface="Arial" pitchFamily="34" charset="0"/>
                <a:ea typeface="Arial" pitchFamily="34" charset="-122"/>
                <a:cs typeface="Arial" pitchFamily="34" charset="-120"/>
              </a:rPr>
              <a:t>High-Risk Decision Making</a:t>
            </a:r>
            <a:endParaRPr lang="en-US" dirty="0"/>
          </a:p>
        </p:txBody>
      </p:sp>
      <p:sp>
        <p:nvSpPr>
          <p:cNvPr id="43" name="Text 38"/>
          <p:cNvSpPr txBox="1"/>
          <p:nvPr/>
        </p:nvSpPr>
        <p:spPr>
          <a:xfrm>
            <a:off x="7000648" y="8316011"/>
            <a:ext cx="571958" cy="743408"/>
          </a:xfrm>
          <a:prstGeom prst="rect">
            <a:avLst/>
          </a:prstGeom>
          <a:noFill/>
          <a:ln/>
        </p:spPr>
        <p:txBody>
          <a:bodyPr wrap="none" lIns="0" tIns="0" rIns="0" bIns="0" rtlCol="0" anchor="ctr"/>
          <a:lstStyle/>
          <a:p>
            <a:pPr algn="ctr"/>
            <a:r>
              <a:rPr lang="en-US" sz="3150" b="1" dirty="0">
                <a:solidFill>
                  <a:srgbClr val="D60D26"/>
                </a:solidFill>
                <a:latin typeface="Arial" pitchFamily="34" charset="0"/>
                <a:ea typeface="Arial" pitchFamily="34" charset="-122"/>
                <a:cs typeface="Arial" pitchFamily="34" charset="-120"/>
              </a:rPr>
              <a:t>✚</a:t>
            </a:r>
            <a:endParaRPr lang="en-US" sz="3150" dirty="0"/>
          </a:p>
        </p:txBody>
      </p:sp>
      <p:sp>
        <p:nvSpPr>
          <p:cNvPr id="44" name="Text 39"/>
          <p:cNvSpPr txBox="1"/>
          <p:nvPr/>
        </p:nvSpPr>
        <p:spPr>
          <a:xfrm>
            <a:off x="7715250" y="8343443"/>
            <a:ext cx="9429750" cy="342900"/>
          </a:xfrm>
          <a:prstGeom prst="rect">
            <a:avLst/>
          </a:prstGeom>
          <a:noFill/>
          <a:ln/>
        </p:spPr>
        <p:txBody>
          <a:bodyPr wrap="none" lIns="0" tIns="0" rIns="0" bIns="0" rtlCol="0" anchor="ctr"/>
          <a:lstStyle/>
          <a:p>
            <a:r>
              <a:rPr lang="en-US" b="1" dirty="0">
                <a:solidFill>
                  <a:srgbClr val="F8F8F8"/>
                </a:solidFill>
                <a:latin typeface="Arial" pitchFamily="34" charset="0"/>
                <a:ea typeface="Arial" pitchFamily="34" charset="-122"/>
                <a:cs typeface="Arial" pitchFamily="34" charset="-120"/>
              </a:rPr>
              <a:t>Critically Ill Patients</a:t>
            </a:r>
            <a:endParaRPr lang="en-US" dirty="0"/>
          </a:p>
        </p:txBody>
      </p:sp>
      <p:sp>
        <p:nvSpPr>
          <p:cNvPr id="46" name="Text 41"/>
          <p:cNvSpPr txBox="1"/>
          <p:nvPr/>
        </p:nvSpPr>
        <p:spPr>
          <a:xfrm>
            <a:off x="857251" y="9772651"/>
            <a:ext cx="6744158" cy="257861"/>
          </a:xfrm>
          <a:prstGeom prst="rect">
            <a:avLst/>
          </a:prstGeom>
          <a:noFill/>
          <a:ln/>
        </p:spPr>
        <p:txBody>
          <a:bodyPr wrap="none" lIns="0" tIns="0" rIns="0" bIns="0" rtlCol="0" anchor="ctr"/>
          <a:lstStyle/>
          <a:p>
            <a:r>
              <a:rPr lang="en-US" sz="1350" b="1" kern="0" spc="210" dirty="0">
                <a:solidFill>
                  <a:srgbClr val="9AA3B8"/>
                </a:solidFill>
                <a:latin typeface="Arial" pitchFamily="34" charset="0"/>
                <a:ea typeface="Arial" pitchFamily="34" charset="-122"/>
                <a:cs typeface="Arial" pitchFamily="34" charset="-120"/>
              </a:rPr>
              <a:t>"If it is not written in the JD, it cannot be scored."</a:t>
            </a:r>
            <a:endParaRPr lang="en-US" sz="1350" dirty="0"/>
          </a:p>
        </p:txBody>
      </p:sp>
      <p:sp>
        <p:nvSpPr>
          <p:cNvPr id="47" name="Text 42"/>
          <p:cNvSpPr txBox="1"/>
          <p:nvPr/>
        </p:nvSpPr>
        <p:spPr>
          <a:xfrm>
            <a:off x="13288061" y="9772651"/>
            <a:ext cx="4143603" cy="257861"/>
          </a:xfrm>
          <a:prstGeom prst="rect">
            <a:avLst/>
          </a:prstGeom>
          <a:noFill/>
          <a:ln/>
        </p:spPr>
        <p:txBody>
          <a:bodyPr wrap="none" lIns="0" tIns="0" rIns="0" bIns="0" rtlCol="0" anchor="ctr"/>
          <a:lstStyle/>
          <a:p>
            <a:r>
              <a:rPr lang="en-US" sz="1350" dirty="0">
                <a:solidFill>
                  <a:srgbClr val="F8F8F8"/>
                </a:solidFill>
                <a:latin typeface="Arial" pitchFamily="34" charset="0"/>
                <a:ea typeface="Arial" pitchFamily="34" charset="-122"/>
                <a:cs typeface="Arial" pitchFamily="34" charset="-120"/>
              </a:rPr>
              <a:t>Join the conversation using </a:t>
            </a:r>
            <a:r>
              <a:rPr lang="en-US" sz="1350" b="1" dirty="0">
                <a:solidFill>
                  <a:srgbClr val="F8F8F8"/>
                </a:solidFill>
                <a:latin typeface="Arial" pitchFamily="34" charset="0"/>
                <a:ea typeface="Arial" pitchFamily="34" charset="-122"/>
                <a:cs typeface="Arial" pitchFamily="34" charset="-120"/>
              </a:rPr>
              <a:t>#BCISAHP</a:t>
            </a:r>
            <a:endParaRPr lang="en-US" sz="1350" dirty="0"/>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anim calcmode="lin" valueType="num">
                                      <p:cBhvr>
                                        <p:cTn id="18" dur="1000" fill="hold"/>
                                        <p:tgtEl>
                                          <p:spTgt spid="13"/>
                                        </p:tgtEl>
                                        <p:attrNameLst>
                                          <p:attrName>ppt_x</p:attrName>
                                        </p:attrNameLst>
                                      </p:cBhvr>
                                      <p:tavLst>
                                        <p:tav tm="0">
                                          <p:val>
                                            <p:strVal val="#ppt_x"/>
                                          </p:val>
                                        </p:tav>
                                        <p:tav tm="100000">
                                          <p:val>
                                            <p:strVal val="#ppt_x"/>
                                          </p:val>
                                        </p:tav>
                                      </p:tavLst>
                                    </p:anim>
                                    <p:anim calcmode="lin" valueType="num">
                                      <p:cBhvr>
                                        <p:cTn id="19" dur="1000" fill="hold"/>
                                        <p:tgtEl>
                                          <p:spTgt spid="1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1000"/>
                                        <p:tgtEl>
                                          <p:spTgt spid="3"/>
                                        </p:tgtEl>
                                      </p:cBhvr>
                                    </p:animEffect>
                                    <p:anim calcmode="lin" valueType="num">
                                      <p:cBhvr>
                                        <p:cTn id="23" dur="1000" fill="hold"/>
                                        <p:tgtEl>
                                          <p:spTgt spid="3"/>
                                        </p:tgtEl>
                                        <p:attrNameLst>
                                          <p:attrName>ppt_x</p:attrName>
                                        </p:attrNameLst>
                                      </p:cBhvr>
                                      <p:tavLst>
                                        <p:tav tm="0">
                                          <p:val>
                                            <p:strVal val="#ppt_x"/>
                                          </p:val>
                                        </p:tav>
                                        <p:tav tm="100000">
                                          <p:val>
                                            <p:strVal val="#ppt_x"/>
                                          </p:val>
                                        </p:tav>
                                      </p:tavLst>
                                    </p:anim>
                                    <p:anim calcmode="lin" valueType="num">
                                      <p:cBhvr>
                                        <p:cTn id="24" dur="1000" fill="hold"/>
                                        <p:tgtEl>
                                          <p:spTgt spid="3"/>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1000"/>
                                        <p:tgtEl>
                                          <p:spTgt spid="15"/>
                                        </p:tgtEl>
                                      </p:cBhvr>
                                    </p:animEffect>
                                    <p:anim calcmode="lin" valueType="num">
                                      <p:cBhvr>
                                        <p:cTn id="28" dur="1000" fill="hold"/>
                                        <p:tgtEl>
                                          <p:spTgt spid="15"/>
                                        </p:tgtEl>
                                        <p:attrNameLst>
                                          <p:attrName>ppt_x</p:attrName>
                                        </p:attrNameLst>
                                      </p:cBhvr>
                                      <p:tavLst>
                                        <p:tav tm="0">
                                          <p:val>
                                            <p:strVal val="#ppt_x"/>
                                          </p:val>
                                        </p:tav>
                                        <p:tav tm="100000">
                                          <p:val>
                                            <p:strVal val="#ppt_x"/>
                                          </p:val>
                                        </p:tav>
                                      </p:tavLst>
                                    </p:anim>
                                    <p:anim calcmode="lin" valueType="num">
                                      <p:cBhvr>
                                        <p:cTn id="29" dur="1000" fill="hold"/>
                                        <p:tgtEl>
                                          <p:spTgt spid="15"/>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1000"/>
                                        <p:tgtEl>
                                          <p:spTgt spid="17"/>
                                        </p:tgtEl>
                                      </p:cBhvr>
                                    </p:animEffect>
                                    <p:anim calcmode="lin" valueType="num">
                                      <p:cBhvr>
                                        <p:cTn id="33" dur="1000" fill="hold"/>
                                        <p:tgtEl>
                                          <p:spTgt spid="17"/>
                                        </p:tgtEl>
                                        <p:attrNameLst>
                                          <p:attrName>ppt_x</p:attrName>
                                        </p:attrNameLst>
                                      </p:cBhvr>
                                      <p:tavLst>
                                        <p:tav tm="0">
                                          <p:val>
                                            <p:strVal val="#ppt_x"/>
                                          </p:val>
                                        </p:tav>
                                        <p:tav tm="100000">
                                          <p:val>
                                            <p:strVal val="#ppt_x"/>
                                          </p:val>
                                        </p:tav>
                                      </p:tavLst>
                                    </p:anim>
                                    <p:anim calcmode="lin" valueType="num">
                                      <p:cBhvr>
                                        <p:cTn id="34" dur="1000" fill="hold"/>
                                        <p:tgtEl>
                                          <p:spTgt spid="17"/>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43"/>
                                        </p:tgtEl>
                                        <p:attrNameLst>
                                          <p:attrName>style.visibility</p:attrName>
                                        </p:attrNameLst>
                                      </p:cBhvr>
                                      <p:to>
                                        <p:strVal val="visible"/>
                                      </p:to>
                                    </p:set>
                                    <p:animEffect transition="in" filter="fade">
                                      <p:cBhvr>
                                        <p:cTn id="37" dur="1000"/>
                                        <p:tgtEl>
                                          <p:spTgt spid="43"/>
                                        </p:tgtEl>
                                      </p:cBhvr>
                                    </p:animEffect>
                                    <p:anim calcmode="lin" valueType="num">
                                      <p:cBhvr>
                                        <p:cTn id="38" dur="1000" fill="hold"/>
                                        <p:tgtEl>
                                          <p:spTgt spid="43"/>
                                        </p:tgtEl>
                                        <p:attrNameLst>
                                          <p:attrName>ppt_x</p:attrName>
                                        </p:attrNameLst>
                                      </p:cBhvr>
                                      <p:tavLst>
                                        <p:tav tm="0">
                                          <p:val>
                                            <p:strVal val="#ppt_x"/>
                                          </p:val>
                                        </p:tav>
                                        <p:tav tm="100000">
                                          <p:val>
                                            <p:strVal val="#ppt_x"/>
                                          </p:val>
                                        </p:tav>
                                      </p:tavLst>
                                    </p:anim>
                                    <p:anim calcmode="lin" valueType="num">
                                      <p:cBhvr>
                                        <p:cTn id="39" dur="1000" fill="hold"/>
                                        <p:tgtEl>
                                          <p:spTgt spid="43"/>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fade">
                                      <p:cBhvr>
                                        <p:cTn id="42" dur="1000"/>
                                        <p:tgtEl>
                                          <p:spTgt spid="40"/>
                                        </p:tgtEl>
                                      </p:cBhvr>
                                    </p:animEffect>
                                    <p:anim calcmode="lin" valueType="num">
                                      <p:cBhvr>
                                        <p:cTn id="43" dur="1000" fill="hold"/>
                                        <p:tgtEl>
                                          <p:spTgt spid="40"/>
                                        </p:tgtEl>
                                        <p:attrNameLst>
                                          <p:attrName>ppt_x</p:attrName>
                                        </p:attrNameLst>
                                      </p:cBhvr>
                                      <p:tavLst>
                                        <p:tav tm="0">
                                          <p:val>
                                            <p:strVal val="#ppt_x"/>
                                          </p:val>
                                        </p:tav>
                                        <p:tav tm="100000">
                                          <p:val>
                                            <p:strVal val="#ppt_x"/>
                                          </p:val>
                                        </p:tav>
                                      </p:tavLst>
                                    </p:anim>
                                    <p:anim calcmode="lin" valueType="num">
                                      <p:cBhvr>
                                        <p:cTn id="44" dur="1000" fill="hold"/>
                                        <p:tgtEl>
                                          <p:spTgt spid="4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37"/>
                                        </p:tgtEl>
                                        <p:attrNameLst>
                                          <p:attrName>style.visibility</p:attrName>
                                        </p:attrNameLst>
                                      </p:cBhvr>
                                      <p:to>
                                        <p:strVal val="visible"/>
                                      </p:to>
                                    </p:set>
                                    <p:animEffect transition="in" filter="fade">
                                      <p:cBhvr>
                                        <p:cTn id="47" dur="1000"/>
                                        <p:tgtEl>
                                          <p:spTgt spid="37"/>
                                        </p:tgtEl>
                                      </p:cBhvr>
                                    </p:animEffect>
                                    <p:anim calcmode="lin" valueType="num">
                                      <p:cBhvr>
                                        <p:cTn id="48" dur="1000" fill="hold"/>
                                        <p:tgtEl>
                                          <p:spTgt spid="37"/>
                                        </p:tgtEl>
                                        <p:attrNameLst>
                                          <p:attrName>ppt_x</p:attrName>
                                        </p:attrNameLst>
                                      </p:cBhvr>
                                      <p:tavLst>
                                        <p:tav tm="0">
                                          <p:val>
                                            <p:strVal val="#ppt_x"/>
                                          </p:val>
                                        </p:tav>
                                        <p:tav tm="100000">
                                          <p:val>
                                            <p:strVal val="#ppt_x"/>
                                          </p:val>
                                        </p:tav>
                                      </p:tavLst>
                                    </p:anim>
                                    <p:anim calcmode="lin" valueType="num">
                                      <p:cBhvr>
                                        <p:cTn id="49" dur="1000" fill="hold"/>
                                        <p:tgtEl>
                                          <p:spTgt spid="37"/>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fade">
                                      <p:cBhvr>
                                        <p:cTn id="52" dur="1000"/>
                                        <p:tgtEl>
                                          <p:spTgt spid="34"/>
                                        </p:tgtEl>
                                      </p:cBhvr>
                                    </p:animEffect>
                                    <p:anim calcmode="lin" valueType="num">
                                      <p:cBhvr>
                                        <p:cTn id="53" dur="1000" fill="hold"/>
                                        <p:tgtEl>
                                          <p:spTgt spid="34"/>
                                        </p:tgtEl>
                                        <p:attrNameLst>
                                          <p:attrName>ppt_x</p:attrName>
                                        </p:attrNameLst>
                                      </p:cBhvr>
                                      <p:tavLst>
                                        <p:tav tm="0">
                                          <p:val>
                                            <p:strVal val="#ppt_x"/>
                                          </p:val>
                                        </p:tav>
                                        <p:tav tm="100000">
                                          <p:val>
                                            <p:strVal val="#ppt_x"/>
                                          </p:val>
                                        </p:tav>
                                      </p:tavLst>
                                    </p:anim>
                                    <p:anim calcmode="lin" valueType="num">
                                      <p:cBhvr>
                                        <p:cTn id="54" dur="1000" fill="hold"/>
                                        <p:tgtEl>
                                          <p:spTgt spid="34"/>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fade">
                                      <p:cBhvr>
                                        <p:cTn id="57" dur="1000"/>
                                        <p:tgtEl>
                                          <p:spTgt spid="31"/>
                                        </p:tgtEl>
                                      </p:cBhvr>
                                    </p:animEffect>
                                    <p:anim calcmode="lin" valueType="num">
                                      <p:cBhvr>
                                        <p:cTn id="58" dur="1000" fill="hold"/>
                                        <p:tgtEl>
                                          <p:spTgt spid="31"/>
                                        </p:tgtEl>
                                        <p:attrNameLst>
                                          <p:attrName>ppt_x</p:attrName>
                                        </p:attrNameLst>
                                      </p:cBhvr>
                                      <p:tavLst>
                                        <p:tav tm="0">
                                          <p:val>
                                            <p:strVal val="#ppt_x"/>
                                          </p:val>
                                        </p:tav>
                                        <p:tav tm="100000">
                                          <p:val>
                                            <p:strVal val="#ppt_x"/>
                                          </p:val>
                                        </p:tav>
                                      </p:tavLst>
                                    </p:anim>
                                    <p:anim calcmode="lin" valueType="num">
                                      <p:cBhvr>
                                        <p:cTn id="59" dur="1000" fill="hold"/>
                                        <p:tgtEl>
                                          <p:spTgt spid="31"/>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32"/>
                                        </p:tgtEl>
                                        <p:attrNameLst>
                                          <p:attrName>style.visibility</p:attrName>
                                        </p:attrNameLst>
                                      </p:cBhvr>
                                      <p:to>
                                        <p:strVal val="visible"/>
                                      </p:to>
                                    </p:set>
                                    <p:animEffect transition="in" filter="fade">
                                      <p:cBhvr>
                                        <p:cTn id="62" dur="1000"/>
                                        <p:tgtEl>
                                          <p:spTgt spid="32"/>
                                        </p:tgtEl>
                                      </p:cBhvr>
                                    </p:animEffect>
                                    <p:anim calcmode="lin" valueType="num">
                                      <p:cBhvr>
                                        <p:cTn id="63" dur="1000" fill="hold"/>
                                        <p:tgtEl>
                                          <p:spTgt spid="32"/>
                                        </p:tgtEl>
                                        <p:attrNameLst>
                                          <p:attrName>ppt_x</p:attrName>
                                        </p:attrNameLst>
                                      </p:cBhvr>
                                      <p:tavLst>
                                        <p:tav tm="0">
                                          <p:val>
                                            <p:strVal val="#ppt_x"/>
                                          </p:val>
                                        </p:tav>
                                        <p:tav tm="100000">
                                          <p:val>
                                            <p:strVal val="#ppt_x"/>
                                          </p:val>
                                        </p:tav>
                                      </p:tavLst>
                                    </p:anim>
                                    <p:anim calcmode="lin" valueType="num">
                                      <p:cBhvr>
                                        <p:cTn id="64" dur="1000" fill="hold"/>
                                        <p:tgtEl>
                                          <p:spTgt spid="32"/>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8"/>
                                        </p:tgtEl>
                                        <p:attrNameLst>
                                          <p:attrName>style.visibility</p:attrName>
                                        </p:attrNameLst>
                                      </p:cBhvr>
                                      <p:to>
                                        <p:strVal val="visible"/>
                                      </p:to>
                                    </p:set>
                                    <p:animEffect transition="in" filter="fade">
                                      <p:cBhvr>
                                        <p:cTn id="67" dur="1000"/>
                                        <p:tgtEl>
                                          <p:spTgt spid="8"/>
                                        </p:tgtEl>
                                      </p:cBhvr>
                                    </p:animEffect>
                                    <p:anim calcmode="lin" valueType="num">
                                      <p:cBhvr>
                                        <p:cTn id="68" dur="1000" fill="hold"/>
                                        <p:tgtEl>
                                          <p:spTgt spid="8"/>
                                        </p:tgtEl>
                                        <p:attrNameLst>
                                          <p:attrName>ppt_x</p:attrName>
                                        </p:attrNameLst>
                                      </p:cBhvr>
                                      <p:tavLst>
                                        <p:tav tm="0">
                                          <p:val>
                                            <p:strVal val="#ppt_x"/>
                                          </p:val>
                                        </p:tav>
                                        <p:tav tm="100000">
                                          <p:val>
                                            <p:strVal val="#ppt_x"/>
                                          </p:val>
                                        </p:tav>
                                      </p:tavLst>
                                    </p:anim>
                                    <p:anim calcmode="lin" valueType="num">
                                      <p:cBhvr>
                                        <p:cTn id="69" dur="1000" fill="hold"/>
                                        <p:tgtEl>
                                          <p:spTgt spid="8"/>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35"/>
                                        </p:tgtEl>
                                        <p:attrNameLst>
                                          <p:attrName>style.visibility</p:attrName>
                                        </p:attrNameLst>
                                      </p:cBhvr>
                                      <p:to>
                                        <p:strVal val="visible"/>
                                      </p:to>
                                    </p:set>
                                    <p:animEffect transition="in" filter="fade">
                                      <p:cBhvr>
                                        <p:cTn id="72" dur="1000"/>
                                        <p:tgtEl>
                                          <p:spTgt spid="35"/>
                                        </p:tgtEl>
                                      </p:cBhvr>
                                    </p:animEffect>
                                    <p:anim calcmode="lin" valueType="num">
                                      <p:cBhvr>
                                        <p:cTn id="73" dur="1000" fill="hold"/>
                                        <p:tgtEl>
                                          <p:spTgt spid="35"/>
                                        </p:tgtEl>
                                        <p:attrNameLst>
                                          <p:attrName>ppt_x</p:attrName>
                                        </p:attrNameLst>
                                      </p:cBhvr>
                                      <p:tavLst>
                                        <p:tav tm="0">
                                          <p:val>
                                            <p:strVal val="#ppt_x"/>
                                          </p:val>
                                        </p:tav>
                                        <p:tav tm="100000">
                                          <p:val>
                                            <p:strVal val="#ppt_x"/>
                                          </p:val>
                                        </p:tav>
                                      </p:tavLst>
                                    </p:anim>
                                    <p:anim calcmode="lin" valueType="num">
                                      <p:cBhvr>
                                        <p:cTn id="74" dur="1000" fill="hold"/>
                                        <p:tgtEl>
                                          <p:spTgt spid="35"/>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10"/>
                                        </p:tgtEl>
                                        <p:attrNameLst>
                                          <p:attrName>style.visibility</p:attrName>
                                        </p:attrNameLst>
                                      </p:cBhvr>
                                      <p:to>
                                        <p:strVal val="visible"/>
                                      </p:to>
                                    </p:set>
                                    <p:animEffect transition="in" filter="fade">
                                      <p:cBhvr>
                                        <p:cTn id="77" dur="1000"/>
                                        <p:tgtEl>
                                          <p:spTgt spid="10"/>
                                        </p:tgtEl>
                                      </p:cBhvr>
                                    </p:animEffect>
                                    <p:anim calcmode="lin" valueType="num">
                                      <p:cBhvr>
                                        <p:cTn id="78" dur="1000" fill="hold"/>
                                        <p:tgtEl>
                                          <p:spTgt spid="10"/>
                                        </p:tgtEl>
                                        <p:attrNameLst>
                                          <p:attrName>ppt_x</p:attrName>
                                        </p:attrNameLst>
                                      </p:cBhvr>
                                      <p:tavLst>
                                        <p:tav tm="0">
                                          <p:val>
                                            <p:strVal val="#ppt_x"/>
                                          </p:val>
                                        </p:tav>
                                        <p:tav tm="100000">
                                          <p:val>
                                            <p:strVal val="#ppt_x"/>
                                          </p:val>
                                        </p:tav>
                                      </p:tavLst>
                                    </p:anim>
                                    <p:anim calcmode="lin" valueType="num">
                                      <p:cBhvr>
                                        <p:cTn id="79" dur="1000" fill="hold"/>
                                        <p:tgtEl>
                                          <p:spTgt spid="10"/>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38"/>
                                        </p:tgtEl>
                                        <p:attrNameLst>
                                          <p:attrName>style.visibility</p:attrName>
                                        </p:attrNameLst>
                                      </p:cBhvr>
                                      <p:to>
                                        <p:strVal val="visible"/>
                                      </p:to>
                                    </p:set>
                                    <p:animEffect transition="in" filter="fade">
                                      <p:cBhvr>
                                        <p:cTn id="82" dur="1000"/>
                                        <p:tgtEl>
                                          <p:spTgt spid="38"/>
                                        </p:tgtEl>
                                      </p:cBhvr>
                                    </p:animEffect>
                                    <p:anim calcmode="lin" valueType="num">
                                      <p:cBhvr>
                                        <p:cTn id="83" dur="1000" fill="hold"/>
                                        <p:tgtEl>
                                          <p:spTgt spid="38"/>
                                        </p:tgtEl>
                                        <p:attrNameLst>
                                          <p:attrName>ppt_x</p:attrName>
                                        </p:attrNameLst>
                                      </p:cBhvr>
                                      <p:tavLst>
                                        <p:tav tm="0">
                                          <p:val>
                                            <p:strVal val="#ppt_x"/>
                                          </p:val>
                                        </p:tav>
                                        <p:tav tm="100000">
                                          <p:val>
                                            <p:strVal val="#ppt_x"/>
                                          </p:val>
                                        </p:tav>
                                      </p:tavLst>
                                    </p:anim>
                                    <p:anim calcmode="lin" valueType="num">
                                      <p:cBhvr>
                                        <p:cTn id="84" dur="1000" fill="hold"/>
                                        <p:tgtEl>
                                          <p:spTgt spid="38"/>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12"/>
                                        </p:tgtEl>
                                        <p:attrNameLst>
                                          <p:attrName>style.visibility</p:attrName>
                                        </p:attrNameLst>
                                      </p:cBhvr>
                                      <p:to>
                                        <p:strVal val="visible"/>
                                      </p:to>
                                    </p:set>
                                    <p:animEffect transition="in" filter="fade">
                                      <p:cBhvr>
                                        <p:cTn id="87" dur="1000"/>
                                        <p:tgtEl>
                                          <p:spTgt spid="12"/>
                                        </p:tgtEl>
                                      </p:cBhvr>
                                    </p:animEffect>
                                    <p:anim calcmode="lin" valueType="num">
                                      <p:cBhvr>
                                        <p:cTn id="88" dur="1000" fill="hold"/>
                                        <p:tgtEl>
                                          <p:spTgt spid="12"/>
                                        </p:tgtEl>
                                        <p:attrNameLst>
                                          <p:attrName>ppt_x</p:attrName>
                                        </p:attrNameLst>
                                      </p:cBhvr>
                                      <p:tavLst>
                                        <p:tav tm="0">
                                          <p:val>
                                            <p:strVal val="#ppt_x"/>
                                          </p:val>
                                        </p:tav>
                                        <p:tav tm="100000">
                                          <p:val>
                                            <p:strVal val="#ppt_x"/>
                                          </p:val>
                                        </p:tav>
                                      </p:tavLst>
                                    </p:anim>
                                    <p:anim calcmode="lin" valueType="num">
                                      <p:cBhvr>
                                        <p:cTn id="89" dur="1000" fill="hold"/>
                                        <p:tgtEl>
                                          <p:spTgt spid="12"/>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41"/>
                                        </p:tgtEl>
                                        <p:attrNameLst>
                                          <p:attrName>style.visibility</p:attrName>
                                        </p:attrNameLst>
                                      </p:cBhvr>
                                      <p:to>
                                        <p:strVal val="visible"/>
                                      </p:to>
                                    </p:set>
                                    <p:animEffect transition="in" filter="fade">
                                      <p:cBhvr>
                                        <p:cTn id="92" dur="1000"/>
                                        <p:tgtEl>
                                          <p:spTgt spid="41"/>
                                        </p:tgtEl>
                                      </p:cBhvr>
                                    </p:animEffect>
                                    <p:anim calcmode="lin" valueType="num">
                                      <p:cBhvr>
                                        <p:cTn id="93" dur="1000" fill="hold"/>
                                        <p:tgtEl>
                                          <p:spTgt spid="41"/>
                                        </p:tgtEl>
                                        <p:attrNameLst>
                                          <p:attrName>ppt_x</p:attrName>
                                        </p:attrNameLst>
                                      </p:cBhvr>
                                      <p:tavLst>
                                        <p:tav tm="0">
                                          <p:val>
                                            <p:strVal val="#ppt_x"/>
                                          </p:val>
                                        </p:tav>
                                        <p:tav tm="100000">
                                          <p:val>
                                            <p:strVal val="#ppt_x"/>
                                          </p:val>
                                        </p:tav>
                                      </p:tavLst>
                                    </p:anim>
                                    <p:anim calcmode="lin" valueType="num">
                                      <p:cBhvr>
                                        <p:cTn id="94" dur="1000" fill="hold"/>
                                        <p:tgtEl>
                                          <p:spTgt spid="41"/>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14"/>
                                        </p:tgtEl>
                                        <p:attrNameLst>
                                          <p:attrName>style.visibility</p:attrName>
                                        </p:attrNameLst>
                                      </p:cBhvr>
                                      <p:to>
                                        <p:strVal val="visible"/>
                                      </p:to>
                                    </p:set>
                                    <p:animEffect transition="in" filter="fade">
                                      <p:cBhvr>
                                        <p:cTn id="97" dur="1000"/>
                                        <p:tgtEl>
                                          <p:spTgt spid="14"/>
                                        </p:tgtEl>
                                      </p:cBhvr>
                                    </p:animEffect>
                                    <p:anim calcmode="lin" valueType="num">
                                      <p:cBhvr>
                                        <p:cTn id="98" dur="1000" fill="hold"/>
                                        <p:tgtEl>
                                          <p:spTgt spid="14"/>
                                        </p:tgtEl>
                                        <p:attrNameLst>
                                          <p:attrName>ppt_x</p:attrName>
                                        </p:attrNameLst>
                                      </p:cBhvr>
                                      <p:tavLst>
                                        <p:tav tm="0">
                                          <p:val>
                                            <p:strVal val="#ppt_x"/>
                                          </p:val>
                                        </p:tav>
                                        <p:tav tm="100000">
                                          <p:val>
                                            <p:strVal val="#ppt_x"/>
                                          </p:val>
                                        </p:tav>
                                      </p:tavLst>
                                    </p:anim>
                                    <p:anim calcmode="lin" valueType="num">
                                      <p:cBhvr>
                                        <p:cTn id="99" dur="1000" fill="hold"/>
                                        <p:tgtEl>
                                          <p:spTgt spid="14"/>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44"/>
                                        </p:tgtEl>
                                        <p:attrNameLst>
                                          <p:attrName>style.visibility</p:attrName>
                                        </p:attrNameLst>
                                      </p:cBhvr>
                                      <p:to>
                                        <p:strVal val="visible"/>
                                      </p:to>
                                    </p:set>
                                    <p:animEffect transition="in" filter="fade">
                                      <p:cBhvr>
                                        <p:cTn id="102" dur="1000"/>
                                        <p:tgtEl>
                                          <p:spTgt spid="44"/>
                                        </p:tgtEl>
                                      </p:cBhvr>
                                    </p:animEffect>
                                    <p:anim calcmode="lin" valueType="num">
                                      <p:cBhvr>
                                        <p:cTn id="103" dur="1000" fill="hold"/>
                                        <p:tgtEl>
                                          <p:spTgt spid="44"/>
                                        </p:tgtEl>
                                        <p:attrNameLst>
                                          <p:attrName>ppt_x</p:attrName>
                                        </p:attrNameLst>
                                      </p:cBhvr>
                                      <p:tavLst>
                                        <p:tav tm="0">
                                          <p:val>
                                            <p:strVal val="#ppt_x"/>
                                          </p:val>
                                        </p:tav>
                                        <p:tav tm="100000">
                                          <p:val>
                                            <p:strVal val="#ppt_x"/>
                                          </p:val>
                                        </p:tav>
                                      </p:tavLst>
                                    </p:anim>
                                    <p:anim calcmode="lin" valueType="num">
                                      <p:cBhvr>
                                        <p:cTn id="104" dur="1000" fill="hold"/>
                                        <p:tgtEl>
                                          <p:spTgt spid="44"/>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0"/>
                                  </p:stCondLst>
                                  <p:childTnLst>
                                    <p:set>
                                      <p:cBhvr>
                                        <p:cTn id="106" dur="1" fill="hold">
                                          <p:stCondLst>
                                            <p:cond delay="0"/>
                                          </p:stCondLst>
                                        </p:cTn>
                                        <p:tgtEl>
                                          <p:spTgt spid="16"/>
                                        </p:tgtEl>
                                        <p:attrNameLst>
                                          <p:attrName>style.visibility</p:attrName>
                                        </p:attrNameLst>
                                      </p:cBhvr>
                                      <p:to>
                                        <p:strVal val="visible"/>
                                      </p:to>
                                    </p:set>
                                    <p:animEffect transition="in" filter="fade">
                                      <p:cBhvr>
                                        <p:cTn id="107" dur="1000"/>
                                        <p:tgtEl>
                                          <p:spTgt spid="16"/>
                                        </p:tgtEl>
                                      </p:cBhvr>
                                    </p:animEffect>
                                    <p:anim calcmode="lin" valueType="num">
                                      <p:cBhvr>
                                        <p:cTn id="108" dur="1000" fill="hold"/>
                                        <p:tgtEl>
                                          <p:spTgt spid="16"/>
                                        </p:tgtEl>
                                        <p:attrNameLst>
                                          <p:attrName>ppt_x</p:attrName>
                                        </p:attrNameLst>
                                      </p:cBhvr>
                                      <p:tavLst>
                                        <p:tav tm="0">
                                          <p:val>
                                            <p:strVal val="#ppt_x"/>
                                          </p:val>
                                        </p:tav>
                                        <p:tav tm="100000">
                                          <p:val>
                                            <p:strVal val="#ppt_x"/>
                                          </p:val>
                                        </p:tav>
                                      </p:tavLst>
                                    </p:anim>
                                    <p:anim calcmode="lin" valueType="num">
                                      <p:cBhvr>
                                        <p:cTn id="109" dur="1000" fill="hold"/>
                                        <p:tgtEl>
                                          <p:spTgt spid="16"/>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0"/>
                                  </p:stCondLst>
                                  <p:childTnLst>
                                    <p:set>
                                      <p:cBhvr>
                                        <p:cTn id="111" dur="1" fill="hold">
                                          <p:stCondLst>
                                            <p:cond delay="0"/>
                                          </p:stCondLst>
                                        </p:cTn>
                                        <p:tgtEl>
                                          <p:spTgt spid="29"/>
                                        </p:tgtEl>
                                        <p:attrNameLst>
                                          <p:attrName>style.visibility</p:attrName>
                                        </p:attrNameLst>
                                      </p:cBhvr>
                                      <p:to>
                                        <p:strVal val="visible"/>
                                      </p:to>
                                    </p:set>
                                    <p:animEffect transition="in" filter="fade">
                                      <p:cBhvr>
                                        <p:cTn id="112" dur="1000"/>
                                        <p:tgtEl>
                                          <p:spTgt spid="29"/>
                                        </p:tgtEl>
                                      </p:cBhvr>
                                    </p:animEffect>
                                    <p:anim calcmode="lin" valueType="num">
                                      <p:cBhvr>
                                        <p:cTn id="113" dur="1000" fill="hold"/>
                                        <p:tgtEl>
                                          <p:spTgt spid="29"/>
                                        </p:tgtEl>
                                        <p:attrNameLst>
                                          <p:attrName>ppt_x</p:attrName>
                                        </p:attrNameLst>
                                      </p:cBhvr>
                                      <p:tavLst>
                                        <p:tav tm="0">
                                          <p:val>
                                            <p:strVal val="#ppt_x"/>
                                          </p:val>
                                        </p:tav>
                                        <p:tav tm="100000">
                                          <p:val>
                                            <p:strVal val="#ppt_x"/>
                                          </p:val>
                                        </p:tav>
                                      </p:tavLst>
                                    </p:anim>
                                    <p:anim calcmode="lin" valueType="num">
                                      <p:cBhvr>
                                        <p:cTn id="114" dur="1000" fill="hold"/>
                                        <p:tgtEl>
                                          <p:spTgt spid="29"/>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0"/>
                                  </p:stCondLst>
                                  <p:childTnLst>
                                    <p:set>
                                      <p:cBhvr>
                                        <p:cTn id="116" dur="1" fill="hold">
                                          <p:stCondLst>
                                            <p:cond delay="0"/>
                                          </p:stCondLst>
                                        </p:cTn>
                                        <p:tgtEl>
                                          <p:spTgt spid="30"/>
                                        </p:tgtEl>
                                        <p:attrNameLst>
                                          <p:attrName>style.visibility</p:attrName>
                                        </p:attrNameLst>
                                      </p:cBhvr>
                                      <p:to>
                                        <p:strVal val="visible"/>
                                      </p:to>
                                    </p:set>
                                    <p:animEffect transition="in" filter="fade">
                                      <p:cBhvr>
                                        <p:cTn id="117" dur="1000"/>
                                        <p:tgtEl>
                                          <p:spTgt spid="30"/>
                                        </p:tgtEl>
                                      </p:cBhvr>
                                    </p:animEffect>
                                    <p:anim calcmode="lin" valueType="num">
                                      <p:cBhvr>
                                        <p:cTn id="118" dur="1000" fill="hold"/>
                                        <p:tgtEl>
                                          <p:spTgt spid="30"/>
                                        </p:tgtEl>
                                        <p:attrNameLst>
                                          <p:attrName>ppt_x</p:attrName>
                                        </p:attrNameLst>
                                      </p:cBhvr>
                                      <p:tavLst>
                                        <p:tav tm="0">
                                          <p:val>
                                            <p:strVal val="#ppt_x"/>
                                          </p:val>
                                        </p:tav>
                                        <p:tav tm="100000">
                                          <p:val>
                                            <p:strVal val="#ppt_x"/>
                                          </p:val>
                                        </p:tav>
                                      </p:tavLst>
                                    </p:anim>
                                    <p:anim calcmode="lin" valueType="num">
                                      <p:cBhvr>
                                        <p:cTn id="119"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29" grpId="0" animBg="1"/>
      <p:bldP spid="30" grpId="0" animBg="1"/>
      <p:bldP spid="31" grpId="0" animBg="1"/>
      <p:bldP spid="32" grpId="0" animBg="1"/>
      <p:bldP spid="34" grpId="0" animBg="1"/>
      <p:bldP spid="35" grpId="0" animBg="1"/>
      <p:bldP spid="37" grpId="0" animBg="1"/>
      <p:bldP spid="38" grpId="0" animBg="1"/>
      <p:bldP spid="40" grpId="0" animBg="1"/>
      <p:bldP spid="41" grpId="0" animBg="1"/>
      <p:bldP spid="43" grpId="0" animBg="1"/>
      <p:bldP spid="44" grpId="0" animBg="1"/>
    </p:bldLst>
  </p:timing>
  <p:extLst>
    <p:ext uri="{6950BFC3-D8DA-4A85-94F7-54DA5524770B}">
      <p188:commentRel xmlns:p188="http://schemas.microsoft.com/office/powerpoint/2018/8/main" r:id="rId3"/>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 y="0"/>
            <a:ext cx="18287543" cy="10287000"/>
          </a:xfrm>
          <a:prstGeom prst="rect">
            <a:avLst/>
          </a:prstGeom>
          <a:solidFill>
            <a:srgbClr val="030D27"/>
          </a:solidFill>
          <a:ln w="12700">
            <a:solidFill>
              <a:srgbClr val="FFFFFF">
                <a:alpha val="0"/>
              </a:srgbClr>
            </a:solidFill>
            <a:prstDash val="solid"/>
          </a:ln>
        </p:spPr>
        <p:txBody>
          <a:bodyPr/>
          <a:lstStyle/>
          <a:p>
            <a:endParaRPr lang="en-GB" sz="2700"/>
          </a:p>
        </p:txBody>
      </p:sp>
      <p:sp>
        <p:nvSpPr>
          <p:cNvPr id="3" name="Shape 1"/>
          <p:cNvSpPr/>
          <p:nvPr/>
        </p:nvSpPr>
        <p:spPr>
          <a:xfrm>
            <a:off x="15241" y="-256490"/>
            <a:ext cx="18287543" cy="10287000"/>
          </a:xfrm>
          <a:prstGeom prst="rect">
            <a:avLst/>
          </a:prstGeom>
          <a:solidFill>
            <a:srgbClr val="030D27"/>
          </a:solidFill>
          <a:ln w="12700">
            <a:solidFill>
              <a:srgbClr val="FFFFFF">
                <a:alpha val="0"/>
              </a:srgbClr>
            </a:solidFill>
            <a:prstDash val="solid"/>
          </a:ln>
        </p:spPr>
        <p:txBody>
          <a:bodyPr/>
          <a:lstStyle/>
          <a:p>
            <a:endParaRPr lang="en-GB" sz="2700"/>
          </a:p>
        </p:txBody>
      </p:sp>
      <p:pic>
        <p:nvPicPr>
          <p:cNvPr id="4" name="Image 0" descr="gen-dedup-3ef551c2a46001de03a1548349d73d93.png"/>
          <p:cNvPicPr>
            <a:picLocks noChangeAspect="1"/>
          </p:cNvPicPr>
          <p:nvPr/>
        </p:nvPicPr>
        <p:blipFill>
          <a:blip r:embed="rId4"/>
          <a:srcRect l="-404" r="-404"/>
          <a:stretch/>
        </p:blipFill>
        <p:spPr>
          <a:xfrm>
            <a:off x="857250" y="1828343"/>
            <a:ext cx="857250" cy="42519"/>
          </a:xfrm>
          <a:prstGeom prst="rect">
            <a:avLst/>
          </a:prstGeom>
        </p:spPr>
      </p:pic>
      <p:sp>
        <p:nvSpPr>
          <p:cNvPr id="5" name="Shape 2"/>
          <p:cNvSpPr/>
          <p:nvPr/>
        </p:nvSpPr>
        <p:spPr>
          <a:xfrm>
            <a:off x="857251" y="3542843"/>
            <a:ext cx="5428793" cy="2245313"/>
          </a:xfrm>
          <a:prstGeom prst="rect">
            <a:avLst/>
          </a:prstGeom>
          <a:solidFill>
            <a:srgbClr val="0F1D45"/>
          </a:solidFill>
          <a:ln/>
        </p:spPr>
        <p:txBody>
          <a:bodyPr/>
          <a:lstStyle/>
          <a:p>
            <a:endParaRPr lang="en-GB" sz="2700"/>
          </a:p>
        </p:txBody>
      </p:sp>
      <p:sp>
        <p:nvSpPr>
          <p:cNvPr id="6" name="Shape 3"/>
          <p:cNvSpPr/>
          <p:nvPr/>
        </p:nvSpPr>
        <p:spPr>
          <a:xfrm>
            <a:off x="857251" y="3542843"/>
            <a:ext cx="5428793" cy="42519"/>
          </a:xfrm>
          <a:prstGeom prst="rect">
            <a:avLst/>
          </a:prstGeom>
          <a:solidFill>
            <a:srgbClr val="D60D26"/>
          </a:solidFill>
          <a:ln w="12700">
            <a:solidFill>
              <a:srgbClr val="D60D26">
                <a:alpha val="0"/>
              </a:srgbClr>
            </a:solidFill>
            <a:prstDash val="solid"/>
          </a:ln>
        </p:spPr>
        <p:txBody>
          <a:bodyPr/>
          <a:lstStyle/>
          <a:p>
            <a:endParaRPr lang="en-GB" sz="2700"/>
          </a:p>
        </p:txBody>
      </p:sp>
      <p:sp>
        <p:nvSpPr>
          <p:cNvPr id="7" name="Shape 4"/>
          <p:cNvSpPr/>
          <p:nvPr/>
        </p:nvSpPr>
        <p:spPr>
          <a:xfrm>
            <a:off x="6430061" y="3542843"/>
            <a:ext cx="5428793" cy="2245313"/>
          </a:xfrm>
          <a:prstGeom prst="rect">
            <a:avLst/>
          </a:prstGeom>
          <a:solidFill>
            <a:srgbClr val="0F1D45"/>
          </a:solidFill>
          <a:ln/>
        </p:spPr>
        <p:txBody>
          <a:bodyPr/>
          <a:lstStyle/>
          <a:p>
            <a:endParaRPr lang="en-GB" sz="2700"/>
          </a:p>
        </p:txBody>
      </p:sp>
      <p:sp>
        <p:nvSpPr>
          <p:cNvPr id="8" name="Shape 5"/>
          <p:cNvSpPr/>
          <p:nvPr/>
        </p:nvSpPr>
        <p:spPr>
          <a:xfrm>
            <a:off x="6430061" y="3542843"/>
            <a:ext cx="5428793" cy="42519"/>
          </a:xfrm>
          <a:prstGeom prst="rect">
            <a:avLst/>
          </a:prstGeom>
          <a:solidFill>
            <a:srgbClr val="41B6E6"/>
          </a:solidFill>
          <a:ln w="12700">
            <a:solidFill>
              <a:srgbClr val="41B6E6">
                <a:alpha val="0"/>
              </a:srgbClr>
            </a:solidFill>
            <a:prstDash val="solid"/>
          </a:ln>
        </p:spPr>
        <p:txBody>
          <a:bodyPr/>
          <a:lstStyle/>
          <a:p>
            <a:endParaRPr lang="en-GB" sz="2700"/>
          </a:p>
        </p:txBody>
      </p:sp>
      <p:sp>
        <p:nvSpPr>
          <p:cNvPr id="9" name="Shape 6"/>
          <p:cNvSpPr/>
          <p:nvPr/>
        </p:nvSpPr>
        <p:spPr>
          <a:xfrm>
            <a:off x="12001501" y="3542843"/>
            <a:ext cx="5428793" cy="2245313"/>
          </a:xfrm>
          <a:prstGeom prst="rect">
            <a:avLst/>
          </a:prstGeom>
          <a:solidFill>
            <a:srgbClr val="0F1D45"/>
          </a:solidFill>
          <a:ln/>
        </p:spPr>
        <p:txBody>
          <a:bodyPr/>
          <a:lstStyle/>
          <a:p>
            <a:endParaRPr lang="en-GB" sz="2700"/>
          </a:p>
        </p:txBody>
      </p:sp>
      <p:sp>
        <p:nvSpPr>
          <p:cNvPr id="10" name="Shape 7"/>
          <p:cNvSpPr/>
          <p:nvPr/>
        </p:nvSpPr>
        <p:spPr>
          <a:xfrm>
            <a:off x="12001501" y="3542843"/>
            <a:ext cx="5428793" cy="42519"/>
          </a:xfrm>
          <a:prstGeom prst="rect">
            <a:avLst/>
          </a:prstGeom>
          <a:solidFill>
            <a:srgbClr val="D60D26"/>
          </a:solidFill>
          <a:ln w="12700">
            <a:solidFill>
              <a:srgbClr val="D60D26">
                <a:alpha val="0"/>
              </a:srgbClr>
            </a:solidFill>
            <a:prstDash val="solid"/>
          </a:ln>
        </p:spPr>
        <p:txBody>
          <a:bodyPr/>
          <a:lstStyle/>
          <a:p>
            <a:endParaRPr lang="en-GB" sz="2700"/>
          </a:p>
        </p:txBody>
      </p:sp>
      <p:sp>
        <p:nvSpPr>
          <p:cNvPr id="11" name="Shape 8"/>
          <p:cNvSpPr/>
          <p:nvPr/>
        </p:nvSpPr>
        <p:spPr>
          <a:xfrm>
            <a:off x="857251" y="6343651"/>
            <a:ext cx="5428793" cy="2245313"/>
          </a:xfrm>
          <a:prstGeom prst="rect">
            <a:avLst/>
          </a:prstGeom>
          <a:solidFill>
            <a:srgbClr val="0F1D45"/>
          </a:solidFill>
          <a:ln/>
        </p:spPr>
        <p:txBody>
          <a:bodyPr/>
          <a:lstStyle/>
          <a:p>
            <a:endParaRPr lang="en-GB" sz="2700"/>
          </a:p>
        </p:txBody>
      </p:sp>
      <p:sp>
        <p:nvSpPr>
          <p:cNvPr id="12" name="Shape 9"/>
          <p:cNvSpPr/>
          <p:nvPr/>
        </p:nvSpPr>
        <p:spPr>
          <a:xfrm>
            <a:off x="857251" y="6343650"/>
            <a:ext cx="5428793" cy="42519"/>
          </a:xfrm>
          <a:prstGeom prst="rect">
            <a:avLst/>
          </a:prstGeom>
          <a:solidFill>
            <a:srgbClr val="41B6E6"/>
          </a:solidFill>
          <a:ln w="12700">
            <a:solidFill>
              <a:srgbClr val="41B6E6">
                <a:alpha val="0"/>
              </a:srgbClr>
            </a:solidFill>
            <a:prstDash val="solid"/>
          </a:ln>
        </p:spPr>
        <p:txBody>
          <a:bodyPr/>
          <a:lstStyle/>
          <a:p>
            <a:endParaRPr lang="en-GB" sz="2700"/>
          </a:p>
        </p:txBody>
      </p:sp>
      <p:sp>
        <p:nvSpPr>
          <p:cNvPr id="13" name="Shape 10"/>
          <p:cNvSpPr/>
          <p:nvPr/>
        </p:nvSpPr>
        <p:spPr>
          <a:xfrm>
            <a:off x="6430061" y="6343651"/>
            <a:ext cx="5428793" cy="2245313"/>
          </a:xfrm>
          <a:prstGeom prst="rect">
            <a:avLst/>
          </a:prstGeom>
          <a:solidFill>
            <a:srgbClr val="0F1D45"/>
          </a:solidFill>
          <a:ln/>
        </p:spPr>
        <p:txBody>
          <a:bodyPr/>
          <a:lstStyle/>
          <a:p>
            <a:endParaRPr lang="en-GB" sz="2700"/>
          </a:p>
        </p:txBody>
      </p:sp>
      <p:sp>
        <p:nvSpPr>
          <p:cNvPr id="14" name="Shape 11"/>
          <p:cNvSpPr/>
          <p:nvPr/>
        </p:nvSpPr>
        <p:spPr>
          <a:xfrm>
            <a:off x="6430061" y="6343650"/>
            <a:ext cx="5428793" cy="42519"/>
          </a:xfrm>
          <a:prstGeom prst="rect">
            <a:avLst/>
          </a:prstGeom>
          <a:solidFill>
            <a:srgbClr val="D60D26"/>
          </a:solidFill>
          <a:ln w="12700">
            <a:solidFill>
              <a:srgbClr val="D60D26">
                <a:alpha val="0"/>
              </a:srgbClr>
            </a:solidFill>
            <a:prstDash val="solid"/>
          </a:ln>
        </p:spPr>
        <p:txBody>
          <a:bodyPr/>
          <a:lstStyle/>
          <a:p>
            <a:endParaRPr lang="en-GB" sz="2700"/>
          </a:p>
        </p:txBody>
      </p:sp>
      <p:sp>
        <p:nvSpPr>
          <p:cNvPr id="15" name="Shape 12"/>
          <p:cNvSpPr/>
          <p:nvPr/>
        </p:nvSpPr>
        <p:spPr>
          <a:xfrm>
            <a:off x="12001501" y="6343651"/>
            <a:ext cx="5428793" cy="2245313"/>
          </a:xfrm>
          <a:prstGeom prst="rect">
            <a:avLst/>
          </a:prstGeom>
          <a:solidFill>
            <a:srgbClr val="0F1D45"/>
          </a:solidFill>
          <a:ln/>
        </p:spPr>
        <p:txBody>
          <a:bodyPr/>
          <a:lstStyle/>
          <a:p>
            <a:endParaRPr lang="en-GB" sz="2700"/>
          </a:p>
        </p:txBody>
      </p:sp>
      <p:sp>
        <p:nvSpPr>
          <p:cNvPr id="16" name="Shape 13"/>
          <p:cNvSpPr/>
          <p:nvPr/>
        </p:nvSpPr>
        <p:spPr>
          <a:xfrm>
            <a:off x="12001501" y="6343650"/>
            <a:ext cx="5428793" cy="42519"/>
          </a:xfrm>
          <a:prstGeom prst="rect">
            <a:avLst/>
          </a:prstGeom>
          <a:solidFill>
            <a:srgbClr val="41B6E6"/>
          </a:solidFill>
          <a:ln w="12700">
            <a:solidFill>
              <a:srgbClr val="41B6E6">
                <a:alpha val="0"/>
              </a:srgbClr>
            </a:solidFill>
            <a:prstDash val="solid"/>
          </a:ln>
        </p:spPr>
        <p:txBody>
          <a:bodyPr/>
          <a:lstStyle/>
          <a:p>
            <a:endParaRPr lang="en-GB" sz="2700"/>
          </a:p>
        </p:txBody>
      </p:sp>
      <p:pic>
        <p:nvPicPr>
          <p:cNvPr id="17" name="Image 1" descr="gen-dedup-e1b568055df0145752470fb1e65657b2.png"/>
          <p:cNvPicPr>
            <a:picLocks noChangeAspect="1"/>
          </p:cNvPicPr>
          <p:nvPr/>
        </p:nvPicPr>
        <p:blipFill>
          <a:blip r:embed="rId5"/>
          <a:stretch>
            <a:fillRect/>
          </a:stretch>
        </p:blipFill>
        <p:spPr>
          <a:xfrm>
            <a:off x="857251" y="514350"/>
            <a:ext cx="2286458" cy="445515"/>
          </a:xfrm>
          <a:prstGeom prst="rect">
            <a:avLst/>
          </a:prstGeom>
        </p:spPr>
      </p:pic>
      <p:pic>
        <p:nvPicPr>
          <p:cNvPr id="18" name="Image 2" descr="gen-dedup-bae3d7051c9695437ff85d480ff3680c.png"/>
          <p:cNvPicPr>
            <a:picLocks noChangeAspect="1"/>
          </p:cNvPicPr>
          <p:nvPr/>
        </p:nvPicPr>
        <p:blipFill>
          <a:blip r:embed="rId6"/>
          <a:stretch>
            <a:fillRect/>
          </a:stretch>
        </p:blipFill>
        <p:spPr>
          <a:xfrm>
            <a:off x="12901270" y="9715043"/>
            <a:ext cx="285293" cy="285293"/>
          </a:xfrm>
          <a:prstGeom prst="rect">
            <a:avLst/>
          </a:prstGeom>
        </p:spPr>
      </p:pic>
      <p:sp>
        <p:nvSpPr>
          <p:cNvPr id="19" name="Text 14"/>
          <p:cNvSpPr txBox="1"/>
          <p:nvPr/>
        </p:nvSpPr>
        <p:spPr>
          <a:xfrm>
            <a:off x="857251" y="1115111"/>
            <a:ext cx="10001708" cy="200253"/>
          </a:xfrm>
          <a:prstGeom prst="rect">
            <a:avLst/>
          </a:prstGeom>
          <a:noFill/>
          <a:ln/>
        </p:spPr>
        <p:txBody>
          <a:bodyPr wrap="none" lIns="0" tIns="0" rIns="0" bIns="0" rtlCol="0" anchor="ctr"/>
          <a:lstStyle/>
          <a:p>
            <a:r>
              <a:rPr lang="en-US" sz="1200" b="1" kern="0" spc="210" dirty="0">
                <a:solidFill>
                  <a:srgbClr val="F8F8F8"/>
                </a:solidFill>
                <a:latin typeface="Arial" pitchFamily="34" charset="0"/>
                <a:ea typeface="Arial" pitchFamily="34" charset="-122"/>
                <a:cs typeface="Arial" pitchFamily="34" charset="-120"/>
              </a:rPr>
              <a:t>BRITISH CARDIOVASCULAR INTERVENTION SOCIETY</a:t>
            </a:r>
            <a:endParaRPr lang="en-US" sz="1200" dirty="0"/>
          </a:p>
        </p:txBody>
      </p:sp>
      <p:sp>
        <p:nvSpPr>
          <p:cNvPr id="22" name="Text 17"/>
          <p:cNvSpPr txBox="1"/>
          <p:nvPr/>
        </p:nvSpPr>
        <p:spPr>
          <a:xfrm>
            <a:off x="857250" y="2086203"/>
            <a:ext cx="16574415" cy="658368"/>
          </a:xfrm>
          <a:prstGeom prst="rect">
            <a:avLst/>
          </a:prstGeom>
          <a:noFill/>
          <a:ln/>
        </p:spPr>
        <p:txBody>
          <a:bodyPr wrap="none" lIns="0" tIns="0" rIns="0" bIns="0" rtlCol="0" anchor="ctr"/>
          <a:lstStyle/>
          <a:p>
            <a:r>
              <a:rPr lang="en-US" sz="4050" b="1" dirty="0">
                <a:solidFill>
                  <a:srgbClr val="F8F8F8"/>
                </a:solidFill>
                <a:latin typeface="Arial" pitchFamily="34" charset="0"/>
                <a:ea typeface="Arial" pitchFamily="34" charset="-122"/>
                <a:cs typeface="Arial" pitchFamily="34" charset="-120"/>
              </a:rPr>
              <a:t>Extended Roles Supporting Band 6</a:t>
            </a:r>
            <a:endParaRPr lang="en-US" sz="4050" dirty="0"/>
          </a:p>
        </p:txBody>
      </p:sp>
      <p:sp>
        <p:nvSpPr>
          <p:cNvPr id="24" name="Shape 19"/>
          <p:cNvSpPr/>
          <p:nvPr/>
        </p:nvSpPr>
        <p:spPr>
          <a:xfrm>
            <a:off x="1115111" y="3829508"/>
            <a:ext cx="571958" cy="571958"/>
          </a:xfrm>
          <a:prstGeom prst="ellipse">
            <a:avLst/>
          </a:prstGeom>
          <a:solidFill>
            <a:srgbClr val="D60D26">
              <a:alpha val="18000"/>
            </a:srgbClr>
          </a:solidFill>
          <a:ln w="12700">
            <a:solidFill>
              <a:srgbClr val="FFFFFF">
                <a:alpha val="0"/>
              </a:srgbClr>
            </a:solidFill>
            <a:prstDash val="solid"/>
          </a:ln>
        </p:spPr>
        <p:txBody>
          <a:bodyPr/>
          <a:lstStyle/>
          <a:p>
            <a:endParaRPr lang="en-GB" sz="2700"/>
          </a:p>
        </p:txBody>
      </p:sp>
      <p:sp>
        <p:nvSpPr>
          <p:cNvPr id="25" name="Text 20"/>
          <p:cNvSpPr/>
          <p:nvPr/>
        </p:nvSpPr>
        <p:spPr>
          <a:xfrm>
            <a:off x="1115111" y="3829508"/>
            <a:ext cx="571958" cy="571958"/>
          </a:xfrm>
          <a:prstGeom prst="rect">
            <a:avLst/>
          </a:prstGeom>
          <a:solidFill>
            <a:srgbClr val="FFFFFF">
              <a:alpha val="0"/>
            </a:srgbClr>
          </a:solidFill>
          <a:ln>
            <a:solidFill>
              <a:srgbClr val="FFFFFF">
                <a:alpha val="0"/>
              </a:srgbClr>
            </a:solidFill>
          </a:ln>
        </p:spPr>
        <p:txBody>
          <a:bodyPr wrap="none" lIns="0" tIns="0" rIns="0" bIns="0" rtlCol="0" anchor="ctr"/>
          <a:lstStyle/>
          <a:p>
            <a:pPr algn="ctr"/>
            <a:r>
              <a:rPr lang="en-US" sz="3000" b="1" dirty="0">
                <a:solidFill>
                  <a:srgbClr val="D60D26"/>
                </a:solidFill>
                <a:latin typeface="Arial" pitchFamily="34" charset="0"/>
                <a:ea typeface="Arial" pitchFamily="34" charset="-122"/>
                <a:cs typeface="Arial" pitchFamily="34" charset="-120"/>
              </a:rPr>
              <a:t>✚</a:t>
            </a:r>
            <a:endParaRPr lang="en-US" sz="3000" dirty="0"/>
          </a:p>
        </p:txBody>
      </p:sp>
      <p:sp>
        <p:nvSpPr>
          <p:cNvPr id="26" name="Text 21"/>
          <p:cNvSpPr txBox="1"/>
          <p:nvPr/>
        </p:nvSpPr>
        <p:spPr>
          <a:xfrm>
            <a:off x="1857148" y="3914547"/>
            <a:ext cx="4000958" cy="342900"/>
          </a:xfrm>
          <a:prstGeom prst="rect">
            <a:avLst/>
          </a:prstGeom>
          <a:noFill/>
          <a:ln/>
        </p:spPr>
        <p:txBody>
          <a:bodyPr wrap="none" lIns="0" tIns="0" rIns="0" bIns="0" rtlCol="0" anchor="ctr"/>
          <a:lstStyle/>
          <a:p>
            <a:r>
              <a:rPr lang="en-US" b="1" dirty="0">
                <a:solidFill>
                  <a:srgbClr val="F8F8F8"/>
                </a:solidFill>
                <a:latin typeface="Arial" pitchFamily="34" charset="0"/>
                <a:ea typeface="Arial" pitchFamily="34" charset="-122"/>
                <a:cs typeface="Arial" pitchFamily="34" charset="-120"/>
              </a:rPr>
              <a:t>Pre-Assessment </a:t>
            </a:r>
            <a:endParaRPr lang="en-US" dirty="0"/>
          </a:p>
        </p:txBody>
      </p:sp>
      <p:sp>
        <p:nvSpPr>
          <p:cNvPr id="28" name="Shape 23"/>
          <p:cNvSpPr/>
          <p:nvPr/>
        </p:nvSpPr>
        <p:spPr>
          <a:xfrm>
            <a:off x="6686551" y="3829508"/>
            <a:ext cx="571958" cy="571958"/>
          </a:xfrm>
          <a:prstGeom prst="ellipse">
            <a:avLst/>
          </a:prstGeom>
          <a:solidFill>
            <a:srgbClr val="41B6E6">
              <a:alpha val="18000"/>
            </a:srgbClr>
          </a:solidFill>
          <a:ln w="12700">
            <a:solidFill>
              <a:srgbClr val="FFFFFF">
                <a:alpha val="0"/>
              </a:srgbClr>
            </a:solidFill>
            <a:prstDash val="solid"/>
          </a:ln>
        </p:spPr>
        <p:txBody>
          <a:bodyPr/>
          <a:lstStyle/>
          <a:p>
            <a:endParaRPr lang="en-GB" sz="2700"/>
          </a:p>
        </p:txBody>
      </p:sp>
      <p:sp>
        <p:nvSpPr>
          <p:cNvPr id="29" name="Text 24"/>
          <p:cNvSpPr/>
          <p:nvPr/>
        </p:nvSpPr>
        <p:spPr>
          <a:xfrm>
            <a:off x="6686551" y="3829508"/>
            <a:ext cx="571958" cy="571958"/>
          </a:xfrm>
          <a:prstGeom prst="rect">
            <a:avLst/>
          </a:prstGeom>
          <a:solidFill>
            <a:srgbClr val="FFFFFF">
              <a:alpha val="0"/>
            </a:srgbClr>
          </a:solidFill>
          <a:ln>
            <a:solidFill>
              <a:srgbClr val="FFFFFF">
                <a:alpha val="0"/>
              </a:srgbClr>
            </a:solidFill>
          </a:ln>
        </p:spPr>
        <p:txBody>
          <a:bodyPr wrap="none" lIns="0" tIns="0" rIns="0" bIns="0" rtlCol="0" anchor="ctr"/>
          <a:lstStyle/>
          <a:p>
            <a:pPr algn="ctr"/>
            <a:r>
              <a:rPr lang="en-US" sz="3000" b="1" dirty="0">
                <a:solidFill>
                  <a:srgbClr val="41B6E6"/>
                </a:solidFill>
                <a:latin typeface="Arial" pitchFamily="34" charset="0"/>
                <a:ea typeface="Arial" pitchFamily="34" charset="-122"/>
                <a:cs typeface="Arial" pitchFamily="34" charset="-120"/>
              </a:rPr>
              <a:t>♥</a:t>
            </a:r>
            <a:endParaRPr lang="en-US" sz="3000" dirty="0"/>
          </a:p>
        </p:txBody>
      </p:sp>
      <p:sp>
        <p:nvSpPr>
          <p:cNvPr id="30" name="Text 25"/>
          <p:cNvSpPr txBox="1"/>
          <p:nvPr/>
        </p:nvSpPr>
        <p:spPr>
          <a:xfrm>
            <a:off x="7429958" y="3914547"/>
            <a:ext cx="4286250" cy="342900"/>
          </a:xfrm>
          <a:prstGeom prst="rect">
            <a:avLst/>
          </a:prstGeom>
          <a:noFill/>
          <a:ln/>
        </p:spPr>
        <p:txBody>
          <a:bodyPr wrap="none" lIns="0" tIns="0" rIns="0" bIns="0" rtlCol="0" anchor="ctr"/>
          <a:lstStyle/>
          <a:p>
            <a:r>
              <a:rPr lang="en-US" b="1" dirty="0">
                <a:solidFill>
                  <a:srgbClr val="F8F8F8"/>
                </a:solidFill>
                <a:latin typeface="Arial" pitchFamily="34" charset="0"/>
                <a:ea typeface="Arial" pitchFamily="34" charset="-122"/>
                <a:cs typeface="Arial" pitchFamily="34" charset="-120"/>
              </a:rPr>
              <a:t>Recovery Nurse Leadership</a:t>
            </a:r>
            <a:endParaRPr lang="en-US" dirty="0"/>
          </a:p>
        </p:txBody>
      </p:sp>
      <p:sp>
        <p:nvSpPr>
          <p:cNvPr id="32" name="Shape 27"/>
          <p:cNvSpPr/>
          <p:nvPr/>
        </p:nvSpPr>
        <p:spPr>
          <a:xfrm>
            <a:off x="12259361" y="3829508"/>
            <a:ext cx="571958" cy="571958"/>
          </a:xfrm>
          <a:prstGeom prst="ellipse">
            <a:avLst/>
          </a:prstGeom>
          <a:solidFill>
            <a:srgbClr val="D60D26">
              <a:alpha val="18000"/>
            </a:srgbClr>
          </a:solidFill>
          <a:ln w="12700">
            <a:solidFill>
              <a:srgbClr val="FFFFFF">
                <a:alpha val="0"/>
              </a:srgbClr>
            </a:solidFill>
            <a:prstDash val="solid"/>
          </a:ln>
        </p:spPr>
        <p:txBody>
          <a:bodyPr/>
          <a:lstStyle/>
          <a:p>
            <a:endParaRPr lang="en-GB" sz="2700"/>
          </a:p>
        </p:txBody>
      </p:sp>
      <p:sp>
        <p:nvSpPr>
          <p:cNvPr id="33" name="Text 28"/>
          <p:cNvSpPr/>
          <p:nvPr/>
        </p:nvSpPr>
        <p:spPr>
          <a:xfrm>
            <a:off x="12259361" y="3829508"/>
            <a:ext cx="571958" cy="571958"/>
          </a:xfrm>
          <a:prstGeom prst="rect">
            <a:avLst/>
          </a:prstGeom>
          <a:solidFill>
            <a:srgbClr val="FFFFFF">
              <a:alpha val="0"/>
            </a:srgbClr>
          </a:solidFill>
          <a:ln>
            <a:solidFill>
              <a:srgbClr val="FFFFFF">
                <a:alpha val="0"/>
              </a:srgbClr>
            </a:solidFill>
          </a:ln>
        </p:spPr>
        <p:txBody>
          <a:bodyPr wrap="none" lIns="0" tIns="0" rIns="0" bIns="0" rtlCol="0" anchor="ctr"/>
          <a:lstStyle/>
          <a:p>
            <a:pPr algn="ctr"/>
            <a:r>
              <a:rPr lang="en-US" sz="3000" b="1" dirty="0">
                <a:solidFill>
                  <a:srgbClr val="D60D26"/>
                </a:solidFill>
                <a:latin typeface="Arial" pitchFamily="34" charset="0"/>
                <a:ea typeface="Arial" pitchFamily="34" charset="-122"/>
                <a:cs typeface="Arial" pitchFamily="34" charset="-120"/>
              </a:rPr>
              <a:t>◆</a:t>
            </a:r>
            <a:endParaRPr lang="en-US" sz="3000" dirty="0"/>
          </a:p>
        </p:txBody>
      </p:sp>
      <p:sp>
        <p:nvSpPr>
          <p:cNvPr id="34" name="Text 29"/>
          <p:cNvSpPr txBox="1"/>
          <p:nvPr/>
        </p:nvSpPr>
        <p:spPr>
          <a:xfrm>
            <a:off x="12915672" y="3759554"/>
            <a:ext cx="4430268" cy="685800"/>
          </a:xfrm>
          <a:prstGeom prst="rect">
            <a:avLst/>
          </a:prstGeom>
          <a:noFill/>
          <a:ln/>
        </p:spPr>
        <p:txBody>
          <a:bodyPr wrap="square" lIns="0" tIns="0" rIns="0" bIns="0" rtlCol="0" anchor="ctr"/>
          <a:lstStyle/>
          <a:p>
            <a:r>
              <a:rPr lang="en-US" b="1" dirty="0">
                <a:solidFill>
                  <a:srgbClr val="F8F8F8"/>
                </a:solidFill>
                <a:latin typeface="Arial" pitchFamily="34" charset="0"/>
                <a:ea typeface="Arial" pitchFamily="34" charset="-122"/>
                <a:cs typeface="Arial" pitchFamily="34" charset="-120"/>
              </a:rPr>
              <a:t>Teaching &amp; Competency Sign-Off</a:t>
            </a:r>
          </a:p>
        </p:txBody>
      </p:sp>
      <p:sp>
        <p:nvSpPr>
          <p:cNvPr id="36" name="Shape 31"/>
          <p:cNvSpPr/>
          <p:nvPr/>
        </p:nvSpPr>
        <p:spPr>
          <a:xfrm>
            <a:off x="1115111" y="6628943"/>
            <a:ext cx="571958" cy="571958"/>
          </a:xfrm>
          <a:prstGeom prst="ellipse">
            <a:avLst/>
          </a:prstGeom>
          <a:solidFill>
            <a:srgbClr val="41B6E6">
              <a:alpha val="18000"/>
            </a:srgbClr>
          </a:solidFill>
          <a:ln w="12700">
            <a:solidFill>
              <a:srgbClr val="FFFFFF">
                <a:alpha val="0"/>
              </a:srgbClr>
            </a:solidFill>
            <a:prstDash val="solid"/>
          </a:ln>
        </p:spPr>
        <p:txBody>
          <a:bodyPr/>
          <a:lstStyle/>
          <a:p>
            <a:endParaRPr lang="en-GB" sz="2700"/>
          </a:p>
        </p:txBody>
      </p:sp>
      <p:sp>
        <p:nvSpPr>
          <p:cNvPr id="37" name="Text 32"/>
          <p:cNvSpPr/>
          <p:nvPr/>
        </p:nvSpPr>
        <p:spPr>
          <a:xfrm>
            <a:off x="1115111" y="6628943"/>
            <a:ext cx="571958" cy="571958"/>
          </a:xfrm>
          <a:prstGeom prst="rect">
            <a:avLst/>
          </a:prstGeom>
          <a:solidFill>
            <a:srgbClr val="FFFFFF">
              <a:alpha val="0"/>
            </a:srgbClr>
          </a:solidFill>
          <a:ln>
            <a:solidFill>
              <a:srgbClr val="FFFFFF">
                <a:alpha val="0"/>
              </a:srgbClr>
            </a:solidFill>
          </a:ln>
        </p:spPr>
        <p:txBody>
          <a:bodyPr wrap="none" lIns="0" tIns="0" rIns="0" bIns="0" rtlCol="0" anchor="ctr"/>
          <a:lstStyle/>
          <a:p>
            <a:pPr algn="ctr"/>
            <a:r>
              <a:rPr lang="en-US" sz="3000" b="1" dirty="0">
                <a:solidFill>
                  <a:srgbClr val="41B6E6"/>
                </a:solidFill>
                <a:latin typeface="Arial" pitchFamily="34" charset="0"/>
                <a:ea typeface="Arial" pitchFamily="34" charset="-122"/>
                <a:cs typeface="Arial" pitchFamily="34" charset="-120"/>
              </a:rPr>
              <a:t>◉</a:t>
            </a:r>
            <a:endParaRPr lang="en-US" sz="3000" dirty="0"/>
          </a:p>
        </p:txBody>
      </p:sp>
      <p:sp>
        <p:nvSpPr>
          <p:cNvPr id="38" name="Text 33"/>
          <p:cNvSpPr txBox="1"/>
          <p:nvPr/>
        </p:nvSpPr>
        <p:spPr>
          <a:xfrm>
            <a:off x="1857147" y="6572708"/>
            <a:ext cx="4286250" cy="685800"/>
          </a:xfrm>
          <a:prstGeom prst="rect">
            <a:avLst/>
          </a:prstGeom>
          <a:noFill/>
          <a:ln/>
        </p:spPr>
        <p:txBody>
          <a:bodyPr wrap="square" lIns="0" tIns="0" rIns="0" bIns="0" rtlCol="0" anchor="ctr"/>
          <a:lstStyle/>
          <a:p>
            <a:r>
              <a:rPr lang="en-US" b="1" dirty="0">
                <a:solidFill>
                  <a:srgbClr val="F8F8F8"/>
                </a:solidFill>
                <a:latin typeface="Arial" pitchFamily="34" charset="0"/>
                <a:ea typeface="Arial" pitchFamily="34" charset="-122"/>
                <a:cs typeface="Arial" pitchFamily="34" charset="-120"/>
              </a:rPr>
              <a:t>Other Non-Invasive Clinics — Stress MRI, TOE &amp; Bubble Studies</a:t>
            </a:r>
            <a:endParaRPr lang="en-US" dirty="0"/>
          </a:p>
        </p:txBody>
      </p:sp>
      <p:sp>
        <p:nvSpPr>
          <p:cNvPr id="40" name="Shape 35"/>
          <p:cNvSpPr/>
          <p:nvPr/>
        </p:nvSpPr>
        <p:spPr>
          <a:xfrm>
            <a:off x="6686551" y="6628943"/>
            <a:ext cx="571958" cy="571958"/>
          </a:xfrm>
          <a:prstGeom prst="ellipse">
            <a:avLst/>
          </a:prstGeom>
          <a:solidFill>
            <a:srgbClr val="D60D26">
              <a:alpha val="18000"/>
            </a:srgbClr>
          </a:solidFill>
          <a:ln w="12700">
            <a:solidFill>
              <a:srgbClr val="FFFFFF">
                <a:alpha val="0"/>
              </a:srgbClr>
            </a:solidFill>
            <a:prstDash val="solid"/>
          </a:ln>
        </p:spPr>
        <p:txBody>
          <a:bodyPr/>
          <a:lstStyle/>
          <a:p>
            <a:endParaRPr lang="en-GB" sz="2700"/>
          </a:p>
        </p:txBody>
      </p:sp>
      <p:sp>
        <p:nvSpPr>
          <p:cNvPr id="41" name="Text 36"/>
          <p:cNvSpPr/>
          <p:nvPr/>
        </p:nvSpPr>
        <p:spPr>
          <a:xfrm>
            <a:off x="6686551" y="6628943"/>
            <a:ext cx="571958" cy="571958"/>
          </a:xfrm>
          <a:prstGeom prst="rect">
            <a:avLst/>
          </a:prstGeom>
          <a:solidFill>
            <a:srgbClr val="FFFFFF">
              <a:alpha val="0"/>
            </a:srgbClr>
          </a:solidFill>
          <a:ln>
            <a:solidFill>
              <a:srgbClr val="FFFFFF">
                <a:alpha val="0"/>
              </a:srgbClr>
            </a:solidFill>
          </a:ln>
        </p:spPr>
        <p:txBody>
          <a:bodyPr wrap="none" lIns="0" tIns="0" rIns="0" bIns="0" rtlCol="0" anchor="ctr"/>
          <a:lstStyle/>
          <a:p>
            <a:pPr algn="ctr"/>
            <a:r>
              <a:rPr lang="en-US" sz="3000" b="1" dirty="0">
                <a:solidFill>
                  <a:srgbClr val="D60D26"/>
                </a:solidFill>
                <a:latin typeface="Arial" pitchFamily="34" charset="0"/>
                <a:ea typeface="Arial" pitchFamily="34" charset="-122"/>
                <a:cs typeface="Arial" pitchFamily="34" charset="-120"/>
              </a:rPr>
              <a:t>✦</a:t>
            </a:r>
            <a:endParaRPr lang="en-US" sz="3000" dirty="0"/>
          </a:p>
        </p:txBody>
      </p:sp>
      <p:sp>
        <p:nvSpPr>
          <p:cNvPr id="42" name="Text 37"/>
          <p:cNvSpPr txBox="1"/>
          <p:nvPr/>
        </p:nvSpPr>
        <p:spPr>
          <a:xfrm>
            <a:off x="7401156" y="6751247"/>
            <a:ext cx="4286250" cy="685800"/>
          </a:xfrm>
          <a:prstGeom prst="rect">
            <a:avLst/>
          </a:prstGeom>
          <a:noFill/>
          <a:ln/>
        </p:spPr>
        <p:txBody>
          <a:bodyPr wrap="square" lIns="0" tIns="0" rIns="0" bIns="0" rtlCol="0" anchor="ctr"/>
          <a:lstStyle/>
          <a:p>
            <a:r>
              <a:rPr lang="en-US" b="1" dirty="0">
                <a:solidFill>
                  <a:srgbClr val="F8F8F8"/>
                </a:solidFill>
                <a:latin typeface="Arial" pitchFamily="34" charset="0"/>
                <a:ea typeface="Arial" pitchFamily="34" charset="-122"/>
                <a:cs typeface="Arial" pitchFamily="34" charset="-120"/>
              </a:rPr>
              <a:t>Complex Procedures &amp; Devices</a:t>
            </a:r>
            <a:endParaRPr lang="en-US" dirty="0"/>
          </a:p>
          <a:p>
            <a:endParaRPr lang="en-US" dirty="0"/>
          </a:p>
        </p:txBody>
      </p:sp>
      <p:sp>
        <p:nvSpPr>
          <p:cNvPr id="44" name="Shape 39"/>
          <p:cNvSpPr/>
          <p:nvPr/>
        </p:nvSpPr>
        <p:spPr>
          <a:xfrm>
            <a:off x="12259361" y="6628943"/>
            <a:ext cx="571958" cy="571958"/>
          </a:xfrm>
          <a:prstGeom prst="ellipse">
            <a:avLst/>
          </a:prstGeom>
          <a:solidFill>
            <a:srgbClr val="41B6E6">
              <a:alpha val="18000"/>
            </a:srgbClr>
          </a:solidFill>
          <a:ln w="12700">
            <a:solidFill>
              <a:srgbClr val="FFFFFF">
                <a:alpha val="0"/>
              </a:srgbClr>
            </a:solidFill>
            <a:prstDash val="solid"/>
          </a:ln>
        </p:spPr>
        <p:txBody>
          <a:bodyPr/>
          <a:lstStyle/>
          <a:p>
            <a:endParaRPr lang="en-GB" sz="2700"/>
          </a:p>
        </p:txBody>
      </p:sp>
      <p:sp>
        <p:nvSpPr>
          <p:cNvPr id="45" name="Text 40"/>
          <p:cNvSpPr/>
          <p:nvPr/>
        </p:nvSpPr>
        <p:spPr>
          <a:xfrm>
            <a:off x="12259361" y="6628943"/>
            <a:ext cx="571958" cy="571958"/>
          </a:xfrm>
          <a:prstGeom prst="rect">
            <a:avLst/>
          </a:prstGeom>
          <a:solidFill>
            <a:srgbClr val="FFFFFF">
              <a:alpha val="0"/>
            </a:srgbClr>
          </a:solidFill>
          <a:ln>
            <a:solidFill>
              <a:srgbClr val="FFFFFF">
                <a:alpha val="0"/>
              </a:srgbClr>
            </a:solidFill>
          </a:ln>
        </p:spPr>
        <p:txBody>
          <a:bodyPr wrap="none" lIns="0" tIns="0" rIns="0" bIns="0" rtlCol="0" anchor="ctr"/>
          <a:lstStyle/>
          <a:p>
            <a:pPr algn="ctr"/>
            <a:r>
              <a:rPr lang="en-US" sz="3000" b="1" dirty="0">
                <a:solidFill>
                  <a:srgbClr val="41B6E6"/>
                </a:solidFill>
                <a:latin typeface="Arial" pitchFamily="34" charset="0"/>
                <a:ea typeface="Arial" pitchFamily="34" charset="-122"/>
                <a:cs typeface="Arial" pitchFamily="34" charset="-120"/>
              </a:rPr>
              <a:t>∎</a:t>
            </a:r>
            <a:endParaRPr lang="en-US" sz="3000" dirty="0"/>
          </a:p>
        </p:txBody>
      </p:sp>
      <p:sp>
        <p:nvSpPr>
          <p:cNvPr id="46" name="Text 41"/>
          <p:cNvSpPr txBox="1"/>
          <p:nvPr/>
        </p:nvSpPr>
        <p:spPr>
          <a:xfrm>
            <a:off x="13001397" y="6628943"/>
            <a:ext cx="4430268" cy="685800"/>
          </a:xfrm>
          <a:prstGeom prst="rect">
            <a:avLst/>
          </a:prstGeom>
          <a:noFill/>
          <a:ln/>
        </p:spPr>
        <p:txBody>
          <a:bodyPr wrap="square" lIns="0" tIns="0" rIns="0" bIns="0" rtlCol="0" anchor="ctr"/>
          <a:lstStyle/>
          <a:p>
            <a:r>
              <a:rPr lang="en-US" b="1" dirty="0">
                <a:solidFill>
                  <a:srgbClr val="F8F8F8"/>
                </a:solidFill>
                <a:latin typeface="Arial" pitchFamily="34" charset="0"/>
                <a:ea typeface="Arial" pitchFamily="34" charset="-122"/>
                <a:cs typeface="Arial" pitchFamily="34" charset="-120"/>
              </a:rPr>
              <a:t>Stock, Audit &amp; MDT Protocols</a:t>
            </a:r>
            <a:endParaRPr lang="en-US" dirty="0"/>
          </a:p>
        </p:txBody>
      </p:sp>
      <p:sp>
        <p:nvSpPr>
          <p:cNvPr id="48" name="Text 43"/>
          <p:cNvSpPr txBox="1"/>
          <p:nvPr/>
        </p:nvSpPr>
        <p:spPr>
          <a:xfrm>
            <a:off x="857251" y="9772651"/>
            <a:ext cx="10001708" cy="257861"/>
          </a:xfrm>
          <a:prstGeom prst="rect">
            <a:avLst/>
          </a:prstGeom>
          <a:noFill/>
          <a:ln/>
        </p:spPr>
        <p:txBody>
          <a:bodyPr wrap="none" lIns="0" tIns="0" rIns="0" bIns="0" rtlCol="0" anchor="ctr"/>
          <a:lstStyle/>
          <a:p>
            <a:r>
              <a:rPr lang="en-US" sz="1350" b="1" kern="0" spc="210" dirty="0">
                <a:solidFill>
                  <a:srgbClr val="9AA3B8"/>
                </a:solidFill>
                <a:latin typeface="Arial" pitchFamily="34" charset="0"/>
                <a:ea typeface="Arial" pitchFamily="34" charset="-122"/>
                <a:cs typeface="Arial" pitchFamily="34" charset="-120"/>
              </a:rPr>
              <a:t>CURRENT REALITY · SERVICE-CRITICAL FUNCTIONS ALREADY DELIVERED</a:t>
            </a:r>
            <a:endParaRPr lang="en-US" sz="1350" dirty="0"/>
          </a:p>
        </p:txBody>
      </p:sp>
      <p:sp>
        <p:nvSpPr>
          <p:cNvPr id="49" name="Text 44"/>
          <p:cNvSpPr txBox="1"/>
          <p:nvPr/>
        </p:nvSpPr>
        <p:spPr>
          <a:xfrm>
            <a:off x="13288061" y="9772651"/>
            <a:ext cx="4143603" cy="257861"/>
          </a:xfrm>
          <a:prstGeom prst="rect">
            <a:avLst/>
          </a:prstGeom>
          <a:noFill/>
          <a:ln/>
        </p:spPr>
        <p:txBody>
          <a:bodyPr wrap="none" lIns="0" tIns="0" rIns="0" bIns="0" rtlCol="0" anchor="ctr"/>
          <a:lstStyle/>
          <a:p>
            <a:r>
              <a:rPr lang="en-US" sz="1350" dirty="0">
                <a:solidFill>
                  <a:srgbClr val="F8F8F8"/>
                </a:solidFill>
                <a:latin typeface="Arial" pitchFamily="34" charset="0"/>
                <a:ea typeface="Arial" pitchFamily="34" charset="-122"/>
                <a:cs typeface="Arial" pitchFamily="34" charset="-120"/>
              </a:rPr>
              <a:t>Join the conversation using </a:t>
            </a:r>
            <a:r>
              <a:rPr lang="en-US" sz="1350" b="1" dirty="0">
                <a:solidFill>
                  <a:srgbClr val="F8F8F8"/>
                </a:solidFill>
                <a:latin typeface="Arial" pitchFamily="34" charset="0"/>
                <a:ea typeface="Arial" pitchFamily="34" charset="-122"/>
                <a:cs typeface="Arial" pitchFamily="34" charset="-120"/>
              </a:rPr>
              <a:t>#BCISAHP</a:t>
            </a:r>
            <a:endParaRPr lang="en-US" sz="1350" dirty="0"/>
          </a:p>
        </p:txBody>
      </p:sp>
    </p:spTree>
  </p:cSld>
  <p:clrMapOvr>
    <a:masterClrMapping/>
  </p:clrMapOvr>
  <p:transition spd="slow">
    <p:push dir="u"/>
  </p:transition>
  <p:extLst>
    <p:ext uri="{6950BFC3-D8DA-4A85-94F7-54DA5524770B}">
      <p188:commentRel xmlns:p188="http://schemas.microsoft.com/office/powerpoint/2018/8/main" r:id="rId3"/>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 y="0"/>
            <a:ext cx="18287543" cy="10287000"/>
          </a:xfrm>
          <a:prstGeom prst="rect">
            <a:avLst/>
          </a:prstGeom>
          <a:solidFill>
            <a:srgbClr val="030D27"/>
          </a:solidFill>
          <a:ln w="12700">
            <a:solidFill>
              <a:srgbClr val="FFFFFF">
                <a:alpha val="0"/>
              </a:srgbClr>
            </a:solidFill>
            <a:prstDash val="solid"/>
          </a:ln>
        </p:spPr>
        <p:txBody>
          <a:bodyPr/>
          <a:lstStyle/>
          <a:p>
            <a:endParaRPr lang="en-GB" sz="2700"/>
          </a:p>
        </p:txBody>
      </p:sp>
      <p:sp>
        <p:nvSpPr>
          <p:cNvPr id="3" name="Shape 1"/>
          <p:cNvSpPr/>
          <p:nvPr/>
        </p:nvSpPr>
        <p:spPr>
          <a:xfrm>
            <a:off x="1" y="0"/>
            <a:ext cx="18287543" cy="10287000"/>
          </a:xfrm>
          <a:prstGeom prst="rect">
            <a:avLst/>
          </a:prstGeom>
          <a:solidFill>
            <a:srgbClr val="030D27"/>
          </a:solidFill>
          <a:ln w="12700">
            <a:solidFill>
              <a:srgbClr val="FFFFFF">
                <a:alpha val="0"/>
              </a:srgbClr>
            </a:solidFill>
            <a:prstDash val="solid"/>
          </a:ln>
        </p:spPr>
        <p:txBody>
          <a:bodyPr/>
          <a:lstStyle/>
          <a:p>
            <a:endParaRPr lang="en-GB" sz="2700" dirty="0"/>
          </a:p>
        </p:txBody>
      </p:sp>
      <p:pic>
        <p:nvPicPr>
          <p:cNvPr id="4" name="Image 0" descr="gen-dedup-3ef551c2a46001de03a1548349d73d93.png"/>
          <p:cNvPicPr>
            <a:picLocks noChangeAspect="1"/>
          </p:cNvPicPr>
          <p:nvPr/>
        </p:nvPicPr>
        <p:blipFill>
          <a:blip r:embed="rId4"/>
          <a:srcRect l="-404" r="-404"/>
          <a:stretch/>
        </p:blipFill>
        <p:spPr>
          <a:xfrm>
            <a:off x="857250" y="1828343"/>
            <a:ext cx="857250" cy="42519"/>
          </a:xfrm>
          <a:prstGeom prst="rect">
            <a:avLst/>
          </a:prstGeom>
        </p:spPr>
      </p:pic>
      <p:pic>
        <p:nvPicPr>
          <p:cNvPr id="9" name="Image 1" descr="gen-dedup-e1b568055df0145752470fb1e65657b2.png"/>
          <p:cNvPicPr>
            <a:picLocks noChangeAspect="1"/>
          </p:cNvPicPr>
          <p:nvPr/>
        </p:nvPicPr>
        <p:blipFill>
          <a:blip r:embed="rId5"/>
          <a:stretch>
            <a:fillRect/>
          </a:stretch>
        </p:blipFill>
        <p:spPr>
          <a:xfrm>
            <a:off x="857251" y="514350"/>
            <a:ext cx="2286458" cy="445515"/>
          </a:xfrm>
          <a:prstGeom prst="rect">
            <a:avLst/>
          </a:prstGeom>
        </p:spPr>
      </p:pic>
      <p:pic>
        <p:nvPicPr>
          <p:cNvPr id="10" name="Image 2" descr="gen-dedup-bae3d7051c9695437ff85d480ff3680c.png"/>
          <p:cNvPicPr>
            <a:picLocks noChangeAspect="1"/>
          </p:cNvPicPr>
          <p:nvPr/>
        </p:nvPicPr>
        <p:blipFill>
          <a:blip r:embed="rId6"/>
          <a:stretch>
            <a:fillRect/>
          </a:stretch>
        </p:blipFill>
        <p:spPr>
          <a:xfrm>
            <a:off x="12901270" y="9715043"/>
            <a:ext cx="285293" cy="285293"/>
          </a:xfrm>
          <a:prstGeom prst="rect">
            <a:avLst/>
          </a:prstGeom>
        </p:spPr>
      </p:pic>
      <p:sp>
        <p:nvSpPr>
          <p:cNvPr id="11" name="Text 6"/>
          <p:cNvSpPr txBox="1"/>
          <p:nvPr/>
        </p:nvSpPr>
        <p:spPr>
          <a:xfrm>
            <a:off x="857251" y="1115111"/>
            <a:ext cx="10001708" cy="200253"/>
          </a:xfrm>
          <a:prstGeom prst="rect">
            <a:avLst/>
          </a:prstGeom>
          <a:noFill/>
          <a:ln/>
        </p:spPr>
        <p:txBody>
          <a:bodyPr wrap="none" lIns="0" tIns="0" rIns="0" bIns="0" rtlCol="0" anchor="ctr"/>
          <a:lstStyle/>
          <a:p>
            <a:r>
              <a:rPr lang="en-US" sz="1200" b="1" kern="0" spc="210" dirty="0">
                <a:solidFill>
                  <a:srgbClr val="F8F8F8"/>
                </a:solidFill>
                <a:latin typeface="Arial" pitchFamily="34" charset="0"/>
                <a:ea typeface="Arial" pitchFamily="34" charset="-122"/>
                <a:cs typeface="Arial" pitchFamily="34" charset="-120"/>
              </a:rPr>
              <a:t>BRITISH CARDIOVASCULAR INTERVENTION SOCIETY</a:t>
            </a:r>
            <a:endParaRPr lang="en-US" sz="1200" dirty="0"/>
          </a:p>
        </p:txBody>
      </p:sp>
      <p:sp>
        <p:nvSpPr>
          <p:cNvPr id="13" name="Text 8"/>
          <p:cNvSpPr txBox="1"/>
          <p:nvPr/>
        </p:nvSpPr>
        <p:spPr>
          <a:xfrm>
            <a:off x="857250" y="2086203"/>
            <a:ext cx="16574415" cy="714603"/>
          </a:xfrm>
          <a:prstGeom prst="rect">
            <a:avLst/>
          </a:prstGeom>
          <a:noFill/>
          <a:ln/>
        </p:spPr>
        <p:txBody>
          <a:bodyPr wrap="none" lIns="0" tIns="0" rIns="0" bIns="0" rtlCol="0" anchor="ctr"/>
          <a:lstStyle/>
          <a:p>
            <a:r>
              <a:rPr lang="en-US" sz="4500" b="1" dirty="0">
                <a:solidFill>
                  <a:srgbClr val="F8F8F8"/>
                </a:solidFill>
                <a:latin typeface="Arial" pitchFamily="34" charset="0"/>
                <a:ea typeface="Arial" pitchFamily="34" charset="-122"/>
                <a:cs typeface="Arial" pitchFamily="34" charset="-120"/>
              </a:rPr>
              <a:t>What is Agenda for Change?</a:t>
            </a:r>
            <a:endParaRPr lang="en-US" sz="4500" dirty="0"/>
          </a:p>
        </p:txBody>
      </p:sp>
      <p:sp>
        <p:nvSpPr>
          <p:cNvPr id="14" name="Text 9"/>
          <p:cNvSpPr txBox="1"/>
          <p:nvPr/>
        </p:nvSpPr>
        <p:spPr>
          <a:xfrm>
            <a:off x="857250" y="3429000"/>
            <a:ext cx="1143915" cy="1143915"/>
          </a:xfrm>
          <a:prstGeom prst="rect">
            <a:avLst/>
          </a:prstGeom>
          <a:noFill/>
          <a:ln/>
        </p:spPr>
        <p:txBody>
          <a:bodyPr wrap="none" lIns="0" tIns="0" rIns="0" bIns="0" rtlCol="0" anchor="ctr"/>
          <a:lstStyle/>
          <a:p>
            <a:r>
              <a:rPr lang="en-US" sz="13500" b="1" dirty="0">
                <a:solidFill>
                  <a:srgbClr val="D60D26"/>
                </a:solidFill>
                <a:latin typeface="Georgia" pitchFamily="34" charset="0"/>
                <a:ea typeface="Georgia" pitchFamily="34" charset="-122"/>
                <a:cs typeface="Georgia" pitchFamily="34" charset="-120"/>
              </a:rPr>
              <a:t>"</a:t>
            </a:r>
            <a:endParaRPr lang="en-US" sz="13500" dirty="0"/>
          </a:p>
        </p:txBody>
      </p:sp>
      <p:sp>
        <p:nvSpPr>
          <p:cNvPr id="15" name="Text 10"/>
          <p:cNvSpPr txBox="1"/>
          <p:nvPr/>
        </p:nvSpPr>
        <p:spPr>
          <a:xfrm>
            <a:off x="2286458" y="3829508"/>
            <a:ext cx="15145208" cy="1429208"/>
          </a:xfrm>
          <a:prstGeom prst="rect">
            <a:avLst/>
          </a:prstGeom>
          <a:noFill/>
          <a:ln/>
        </p:spPr>
        <p:txBody>
          <a:bodyPr wrap="square" lIns="0" tIns="0" rIns="0" bIns="0" rtlCol="0" anchor="ctr"/>
          <a:lstStyle/>
          <a:p>
            <a:r>
              <a:rPr lang="en-US" sz="4950" b="1" kern="0" spc="-60" dirty="0">
                <a:solidFill>
                  <a:srgbClr val="F8F8F8"/>
                </a:solidFill>
                <a:latin typeface="Arial" pitchFamily="34" charset="0"/>
                <a:ea typeface="Arial" pitchFamily="34" charset="-122"/>
                <a:cs typeface="Arial" pitchFamily="34" charset="-120"/>
              </a:rPr>
              <a:t>Equal pay for work of equal value</a:t>
            </a:r>
            <a:endParaRPr lang="en-US" sz="4950" dirty="0"/>
          </a:p>
        </p:txBody>
      </p:sp>
      <p:sp>
        <p:nvSpPr>
          <p:cNvPr id="16" name="Text 11"/>
          <p:cNvSpPr txBox="1"/>
          <p:nvPr/>
        </p:nvSpPr>
        <p:spPr>
          <a:xfrm>
            <a:off x="2286458" y="5372558"/>
            <a:ext cx="15145208" cy="685800"/>
          </a:xfrm>
          <a:prstGeom prst="rect">
            <a:avLst/>
          </a:prstGeom>
          <a:noFill/>
          <a:ln/>
        </p:spPr>
        <p:txBody>
          <a:bodyPr wrap="square" lIns="0" tIns="0" rIns="0" bIns="0" rtlCol="0" anchor="ctr"/>
          <a:lstStyle/>
          <a:p>
            <a:r>
              <a:rPr lang="en-US" sz="2100" dirty="0">
                <a:solidFill>
                  <a:srgbClr val="9AA3B8"/>
                </a:solidFill>
                <a:latin typeface="Arial" pitchFamily="34" charset="0"/>
                <a:ea typeface="Arial" pitchFamily="34" charset="-122"/>
                <a:cs typeface="Arial" pitchFamily="34" charset="-120"/>
              </a:rPr>
              <a:t>The national grading and pay structure for nearly all NHS-employed staff, excluding doctors, dentists, and some very senior managers.</a:t>
            </a:r>
            <a:endParaRPr lang="en-US" sz="2100" dirty="0"/>
          </a:p>
        </p:txBody>
      </p:sp>
      <p:sp>
        <p:nvSpPr>
          <p:cNvPr id="21" name="Text 16"/>
          <p:cNvSpPr txBox="1"/>
          <p:nvPr/>
        </p:nvSpPr>
        <p:spPr>
          <a:xfrm>
            <a:off x="857250" y="9540241"/>
            <a:ext cx="11144250" cy="490272"/>
          </a:xfrm>
          <a:prstGeom prst="rect">
            <a:avLst/>
          </a:prstGeom>
          <a:noFill/>
          <a:ln/>
        </p:spPr>
        <p:txBody>
          <a:bodyPr wrap="none" lIns="0" tIns="0" rIns="0" bIns="0" rtlCol="0" anchor="ctr"/>
          <a:lstStyle/>
          <a:p>
            <a:r>
              <a:rPr lang="en-US" sz="1350" i="1" dirty="0" err="1">
                <a:solidFill>
                  <a:srgbClr val="9AA3B8"/>
                </a:solidFill>
                <a:latin typeface="Arial" pitchFamily="34" charset="0"/>
                <a:ea typeface="Arial" pitchFamily="34" charset="-122"/>
                <a:cs typeface="Arial" pitchFamily="34" charset="-120"/>
              </a:rPr>
              <a:t>Source:National</a:t>
            </a:r>
            <a:r>
              <a:rPr lang="en-US" sz="1350" i="1" dirty="0">
                <a:solidFill>
                  <a:srgbClr val="9AA3B8"/>
                </a:solidFill>
                <a:latin typeface="Arial" pitchFamily="34" charset="0"/>
                <a:ea typeface="Arial" pitchFamily="34" charset="-122"/>
                <a:cs typeface="Arial" pitchFamily="34" charset="-120"/>
              </a:rPr>
              <a:t> Job Profiles </a:t>
            </a:r>
            <a:r>
              <a:rPr lang="en-GB" sz="1400" dirty="0">
                <a:hlinkClick r:id="rId7"/>
              </a:rPr>
              <a:t>Guidance for panels on the updated job matching profiles for nursing and midwifery | NHS Employers</a:t>
            </a:r>
            <a:endParaRPr lang="en-US" sz="1350" i="1" dirty="0">
              <a:solidFill>
                <a:srgbClr val="9AA3B8"/>
              </a:solidFill>
              <a:latin typeface="Arial" pitchFamily="34" charset="0"/>
              <a:ea typeface="Arial" pitchFamily="34" charset="-122"/>
              <a:cs typeface="Arial" pitchFamily="34" charset="-120"/>
            </a:endParaRPr>
          </a:p>
        </p:txBody>
      </p:sp>
      <p:sp>
        <p:nvSpPr>
          <p:cNvPr id="22" name="Text 17"/>
          <p:cNvSpPr txBox="1"/>
          <p:nvPr/>
        </p:nvSpPr>
        <p:spPr>
          <a:xfrm>
            <a:off x="13288061" y="9772651"/>
            <a:ext cx="4143603" cy="257861"/>
          </a:xfrm>
          <a:prstGeom prst="rect">
            <a:avLst/>
          </a:prstGeom>
          <a:noFill/>
          <a:ln/>
        </p:spPr>
        <p:txBody>
          <a:bodyPr wrap="none" lIns="0" tIns="0" rIns="0" bIns="0" rtlCol="0" anchor="ctr"/>
          <a:lstStyle/>
          <a:p>
            <a:r>
              <a:rPr lang="en-US" sz="1350" dirty="0">
                <a:solidFill>
                  <a:srgbClr val="F8F8F8"/>
                </a:solidFill>
                <a:latin typeface="Arial" pitchFamily="34" charset="0"/>
                <a:ea typeface="Arial" pitchFamily="34" charset="-122"/>
                <a:cs typeface="Arial" pitchFamily="34" charset="-120"/>
              </a:rPr>
              <a:t>Join the conversation using </a:t>
            </a:r>
            <a:r>
              <a:rPr lang="en-US" sz="1350" b="1" dirty="0">
                <a:solidFill>
                  <a:srgbClr val="F8F8F8"/>
                </a:solidFill>
                <a:latin typeface="Arial" pitchFamily="34" charset="0"/>
                <a:ea typeface="Arial" pitchFamily="34" charset="-122"/>
                <a:cs typeface="Arial" pitchFamily="34" charset="-120"/>
              </a:rPr>
              <a:t>#BCISAHP</a:t>
            </a:r>
            <a:endParaRPr lang="en-US" sz="135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1000"/>
                                        <p:tgtEl>
                                          <p:spTgt spid="16"/>
                                        </p:tgtEl>
                                      </p:cBhvr>
                                    </p:animEffect>
                                    <p:anim calcmode="lin" valueType="num">
                                      <p:cBhvr>
                                        <p:cTn id="15" dur="1000" fill="hold"/>
                                        <p:tgtEl>
                                          <p:spTgt spid="16"/>
                                        </p:tgtEl>
                                        <p:attrNameLst>
                                          <p:attrName>ppt_x</p:attrName>
                                        </p:attrNameLst>
                                      </p:cBhvr>
                                      <p:tavLst>
                                        <p:tav tm="0">
                                          <p:val>
                                            <p:strVal val="#ppt_x"/>
                                          </p:val>
                                        </p:tav>
                                        <p:tav tm="100000">
                                          <p:val>
                                            <p:strVal val="#ppt_x"/>
                                          </p:val>
                                        </p:tav>
                                      </p:tavLst>
                                    </p:anim>
                                    <p:anim calcmode="lin" valueType="num">
                                      <p:cBhvr>
                                        <p:cTn id="16"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Lst>
  </p:timing>
  <p:extLst>
    <p:ext uri="{6950BFC3-D8DA-4A85-94F7-54DA5524770B}">
      <p188:commentRel xmlns:p188="http://schemas.microsoft.com/office/powerpoint/2018/8/main" r:id="rId3"/>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 y="0"/>
            <a:ext cx="18287543" cy="10287000"/>
          </a:xfrm>
          <a:prstGeom prst="rect">
            <a:avLst/>
          </a:prstGeom>
          <a:solidFill>
            <a:srgbClr val="030D27"/>
          </a:solidFill>
          <a:ln w="12700">
            <a:solidFill>
              <a:srgbClr val="FFFFFF">
                <a:alpha val="0"/>
              </a:srgbClr>
            </a:solidFill>
            <a:prstDash val="solid"/>
          </a:ln>
        </p:spPr>
        <p:txBody>
          <a:bodyPr/>
          <a:lstStyle/>
          <a:p>
            <a:endParaRPr lang="en-GB" sz="2700"/>
          </a:p>
        </p:txBody>
      </p:sp>
      <p:sp>
        <p:nvSpPr>
          <p:cNvPr id="3" name="Shape 1"/>
          <p:cNvSpPr/>
          <p:nvPr/>
        </p:nvSpPr>
        <p:spPr>
          <a:xfrm>
            <a:off x="457" y="91897"/>
            <a:ext cx="18287543" cy="10287000"/>
          </a:xfrm>
          <a:prstGeom prst="rect">
            <a:avLst/>
          </a:prstGeom>
          <a:solidFill>
            <a:srgbClr val="030D27"/>
          </a:solidFill>
          <a:ln w="12700">
            <a:solidFill>
              <a:srgbClr val="FFFFFF">
                <a:alpha val="0"/>
              </a:srgbClr>
            </a:solidFill>
            <a:prstDash val="solid"/>
          </a:ln>
        </p:spPr>
        <p:txBody>
          <a:bodyPr/>
          <a:lstStyle/>
          <a:p>
            <a:endParaRPr lang="en-GB" sz="2700"/>
          </a:p>
        </p:txBody>
      </p:sp>
      <p:pic>
        <p:nvPicPr>
          <p:cNvPr id="4" name="Image 0" descr="gen-dedup-3ef551c2a46001de03a1548349d73d93.png"/>
          <p:cNvPicPr>
            <a:picLocks noChangeAspect="1"/>
          </p:cNvPicPr>
          <p:nvPr/>
        </p:nvPicPr>
        <p:blipFill>
          <a:blip r:embed="rId4"/>
          <a:srcRect l="-404" r="-404"/>
          <a:stretch/>
        </p:blipFill>
        <p:spPr>
          <a:xfrm>
            <a:off x="857250" y="1828343"/>
            <a:ext cx="857250" cy="42519"/>
          </a:xfrm>
          <a:prstGeom prst="rect">
            <a:avLst/>
          </a:prstGeom>
        </p:spPr>
      </p:pic>
      <p:sp>
        <p:nvSpPr>
          <p:cNvPr id="5" name="Shape 2"/>
          <p:cNvSpPr/>
          <p:nvPr/>
        </p:nvSpPr>
        <p:spPr>
          <a:xfrm>
            <a:off x="857251" y="3542842"/>
            <a:ext cx="8896349" cy="4110837"/>
          </a:xfrm>
          <a:prstGeom prst="rect">
            <a:avLst/>
          </a:prstGeom>
          <a:solidFill>
            <a:srgbClr val="0F1D45"/>
          </a:solidFill>
          <a:ln/>
        </p:spPr>
        <p:txBody>
          <a:bodyPr/>
          <a:lstStyle/>
          <a:p>
            <a:endParaRPr lang="en-GB" sz="2700"/>
          </a:p>
        </p:txBody>
      </p:sp>
      <p:sp>
        <p:nvSpPr>
          <p:cNvPr id="6" name="Shape 3"/>
          <p:cNvSpPr/>
          <p:nvPr/>
        </p:nvSpPr>
        <p:spPr>
          <a:xfrm>
            <a:off x="857251" y="3542843"/>
            <a:ext cx="8896349" cy="62136"/>
          </a:xfrm>
          <a:prstGeom prst="rect">
            <a:avLst/>
          </a:prstGeom>
          <a:solidFill>
            <a:srgbClr val="D60D26"/>
          </a:solidFill>
          <a:ln w="12700">
            <a:solidFill>
              <a:srgbClr val="D60D26">
                <a:alpha val="0"/>
              </a:srgbClr>
            </a:solidFill>
            <a:prstDash val="solid"/>
          </a:ln>
        </p:spPr>
        <p:txBody>
          <a:bodyPr/>
          <a:lstStyle/>
          <a:p>
            <a:endParaRPr lang="en-GB" sz="2700"/>
          </a:p>
        </p:txBody>
      </p:sp>
      <p:sp>
        <p:nvSpPr>
          <p:cNvPr id="10" name="Shape 6"/>
          <p:cNvSpPr/>
          <p:nvPr/>
        </p:nvSpPr>
        <p:spPr>
          <a:xfrm>
            <a:off x="857250" y="9144458"/>
            <a:ext cx="42519" cy="456743"/>
          </a:xfrm>
          <a:prstGeom prst="rect">
            <a:avLst/>
          </a:prstGeom>
          <a:solidFill>
            <a:srgbClr val="41B6E6"/>
          </a:solidFill>
          <a:ln w="12700">
            <a:solidFill>
              <a:srgbClr val="41B6E6">
                <a:alpha val="0"/>
              </a:srgbClr>
            </a:solidFill>
            <a:prstDash val="solid"/>
          </a:ln>
        </p:spPr>
        <p:txBody>
          <a:bodyPr/>
          <a:lstStyle/>
          <a:p>
            <a:endParaRPr lang="en-GB" sz="2700"/>
          </a:p>
        </p:txBody>
      </p:sp>
      <p:pic>
        <p:nvPicPr>
          <p:cNvPr id="11" name="Image 2" descr="gen-dedup-e1b568055df0145752470fb1e65657b2.png"/>
          <p:cNvPicPr>
            <a:picLocks noChangeAspect="1"/>
          </p:cNvPicPr>
          <p:nvPr/>
        </p:nvPicPr>
        <p:blipFill>
          <a:blip r:embed="rId5"/>
          <a:stretch>
            <a:fillRect/>
          </a:stretch>
        </p:blipFill>
        <p:spPr>
          <a:xfrm>
            <a:off x="857251" y="514350"/>
            <a:ext cx="2286458" cy="445515"/>
          </a:xfrm>
          <a:prstGeom prst="rect">
            <a:avLst/>
          </a:prstGeom>
        </p:spPr>
      </p:pic>
      <p:pic>
        <p:nvPicPr>
          <p:cNvPr id="12" name="Image 3" descr="gen-dedup-bae3d7051c9695437ff85d480ff3680c.png"/>
          <p:cNvPicPr>
            <a:picLocks noChangeAspect="1"/>
          </p:cNvPicPr>
          <p:nvPr/>
        </p:nvPicPr>
        <p:blipFill>
          <a:blip r:embed="rId6"/>
          <a:stretch>
            <a:fillRect/>
          </a:stretch>
        </p:blipFill>
        <p:spPr>
          <a:xfrm>
            <a:off x="12901270" y="9715043"/>
            <a:ext cx="285293" cy="285293"/>
          </a:xfrm>
          <a:prstGeom prst="rect">
            <a:avLst/>
          </a:prstGeom>
        </p:spPr>
      </p:pic>
      <p:sp>
        <p:nvSpPr>
          <p:cNvPr id="13" name="Text 7"/>
          <p:cNvSpPr txBox="1"/>
          <p:nvPr/>
        </p:nvSpPr>
        <p:spPr>
          <a:xfrm>
            <a:off x="857251" y="1115111"/>
            <a:ext cx="10001708" cy="200253"/>
          </a:xfrm>
          <a:prstGeom prst="rect">
            <a:avLst/>
          </a:prstGeom>
          <a:noFill/>
          <a:ln/>
        </p:spPr>
        <p:txBody>
          <a:bodyPr wrap="none" lIns="0" tIns="0" rIns="0" bIns="0" rtlCol="0" anchor="ctr"/>
          <a:lstStyle/>
          <a:p>
            <a:r>
              <a:rPr lang="en-US" sz="1200" b="1" kern="0" spc="210" dirty="0">
                <a:solidFill>
                  <a:srgbClr val="F8F8F8"/>
                </a:solidFill>
                <a:latin typeface="Arial" pitchFamily="34" charset="0"/>
                <a:ea typeface="Arial" pitchFamily="34" charset="-122"/>
                <a:cs typeface="Arial" pitchFamily="34" charset="-120"/>
              </a:rPr>
              <a:t>BRITISH CARDIOVASCULAR INTERVENTION SOCIETY</a:t>
            </a:r>
            <a:endParaRPr lang="en-US" sz="1200" dirty="0"/>
          </a:p>
        </p:txBody>
      </p:sp>
      <p:sp>
        <p:nvSpPr>
          <p:cNvPr id="15" name="Text 9"/>
          <p:cNvSpPr txBox="1"/>
          <p:nvPr/>
        </p:nvSpPr>
        <p:spPr>
          <a:xfrm>
            <a:off x="857250" y="2086203"/>
            <a:ext cx="16574415" cy="714603"/>
          </a:xfrm>
          <a:prstGeom prst="rect">
            <a:avLst/>
          </a:prstGeom>
          <a:noFill/>
          <a:ln/>
        </p:spPr>
        <p:txBody>
          <a:bodyPr wrap="none" lIns="0" tIns="0" rIns="0" bIns="0" rtlCol="0" anchor="ctr"/>
          <a:lstStyle/>
          <a:p>
            <a:r>
              <a:rPr lang="en-US" sz="4500" b="1" dirty="0">
                <a:solidFill>
                  <a:srgbClr val="F8F8F8"/>
                </a:solidFill>
                <a:latin typeface="Arial" pitchFamily="34" charset="0"/>
                <a:ea typeface="Arial" pitchFamily="34" charset="-122"/>
                <a:cs typeface="Arial" pitchFamily="34" charset="-120"/>
              </a:rPr>
              <a:t>Evaluation Process Checklist</a:t>
            </a:r>
            <a:endParaRPr lang="en-US" sz="4500" dirty="0"/>
          </a:p>
        </p:txBody>
      </p:sp>
      <p:sp>
        <p:nvSpPr>
          <p:cNvPr id="16" name="Text 10"/>
          <p:cNvSpPr txBox="1"/>
          <p:nvPr/>
        </p:nvSpPr>
        <p:spPr>
          <a:xfrm>
            <a:off x="856792" y="2857043"/>
            <a:ext cx="16574415" cy="315468"/>
          </a:xfrm>
          <a:prstGeom prst="rect">
            <a:avLst/>
          </a:prstGeom>
          <a:noFill/>
          <a:ln/>
        </p:spPr>
        <p:txBody>
          <a:bodyPr wrap="none" lIns="0" tIns="0" rIns="0" bIns="0" rtlCol="0" anchor="ctr"/>
          <a:lstStyle/>
          <a:p>
            <a:r>
              <a:rPr lang="en-US" dirty="0">
                <a:solidFill>
                  <a:srgbClr val="9AA3B8"/>
                </a:solidFill>
                <a:latin typeface="Arial" pitchFamily="34" charset="0"/>
                <a:ea typeface="Arial" pitchFamily="34" charset="-122"/>
                <a:cs typeface="Arial" pitchFamily="34" charset="-120"/>
              </a:rPr>
              <a:t>Documents and steps used in the Torbay re-banding submission.</a:t>
            </a:r>
            <a:endParaRPr lang="en-US" dirty="0"/>
          </a:p>
        </p:txBody>
      </p:sp>
      <p:sp>
        <p:nvSpPr>
          <p:cNvPr id="19" name="Shape 13"/>
          <p:cNvSpPr/>
          <p:nvPr/>
        </p:nvSpPr>
        <p:spPr>
          <a:xfrm>
            <a:off x="1043179" y="4183809"/>
            <a:ext cx="593294" cy="546153"/>
          </a:xfrm>
          <a:prstGeom prst="ellipse">
            <a:avLst/>
          </a:prstGeom>
          <a:solidFill>
            <a:srgbClr val="D60D26"/>
          </a:solidFill>
          <a:ln w="12700">
            <a:solidFill>
              <a:srgbClr val="FFFFFF">
                <a:alpha val="0"/>
              </a:srgbClr>
            </a:solidFill>
            <a:prstDash val="solid"/>
          </a:ln>
        </p:spPr>
        <p:txBody>
          <a:bodyPr/>
          <a:lstStyle/>
          <a:p>
            <a:endParaRPr lang="en-GB" sz="2700"/>
          </a:p>
        </p:txBody>
      </p:sp>
      <p:sp>
        <p:nvSpPr>
          <p:cNvPr id="20" name="Text 14"/>
          <p:cNvSpPr/>
          <p:nvPr/>
        </p:nvSpPr>
        <p:spPr>
          <a:xfrm>
            <a:off x="1193140" y="4270205"/>
            <a:ext cx="301143" cy="391087"/>
          </a:xfrm>
          <a:prstGeom prst="rect">
            <a:avLst/>
          </a:prstGeom>
          <a:solidFill>
            <a:srgbClr val="FFFFFF">
              <a:alpha val="0"/>
            </a:srgbClr>
          </a:solidFill>
          <a:ln>
            <a:solidFill>
              <a:srgbClr val="FFFFFF">
                <a:alpha val="0"/>
              </a:srgbClr>
            </a:solidFill>
          </a:ln>
        </p:spPr>
        <p:txBody>
          <a:bodyPr wrap="none" lIns="0" tIns="0" rIns="0" bIns="0" rtlCol="0" anchor="ctr"/>
          <a:lstStyle/>
          <a:p>
            <a:pPr algn="ctr"/>
            <a:r>
              <a:rPr lang="en-US" b="1" dirty="0">
                <a:solidFill>
                  <a:srgbClr val="FFFFFF"/>
                </a:solidFill>
                <a:latin typeface="Arial" pitchFamily="34" charset="0"/>
                <a:ea typeface="Arial" pitchFamily="34" charset="-122"/>
                <a:cs typeface="Arial" pitchFamily="34" charset="-120"/>
              </a:rPr>
              <a:t>1</a:t>
            </a:r>
            <a:endParaRPr lang="en-US" dirty="0"/>
          </a:p>
        </p:txBody>
      </p:sp>
      <p:sp>
        <p:nvSpPr>
          <p:cNvPr id="21" name="Text 15"/>
          <p:cNvSpPr txBox="1"/>
          <p:nvPr/>
        </p:nvSpPr>
        <p:spPr>
          <a:xfrm>
            <a:off x="1771196" y="5269991"/>
            <a:ext cx="6858000" cy="342900"/>
          </a:xfrm>
          <a:prstGeom prst="rect">
            <a:avLst/>
          </a:prstGeom>
          <a:noFill/>
          <a:ln/>
        </p:spPr>
        <p:txBody>
          <a:bodyPr wrap="none" lIns="0" tIns="0" rIns="0" bIns="0" rtlCol="0" anchor="ctr"/>
          <a:lstStyle/>
          <a:p>
            <a:r>
              <a:rPr lang="en-US" sz="2100" b="1" dirty="0">
                <a:solidFill>
                  <a:srgbClr val="F8F8F8"/>
                </a:solidFill>
                <a:latin typeface="Arial" pitchFamily="34" charset="0"/>
                <a:ea typeface="Arial" pitchFamily="34" charset="-122"/>
                <a:cs typeface="Arial" pitchFamily="34" charset="-120"/>
              </a:rPr>
              <a:t>Appendix 6 — Application to re-evaluate an existing post</a:t>
            </a:r>
            <a:endParaRPr lang="en-US" sz="2100" dirty="0"/>
          </a:p>
        </p:txBody>
      </p:sp>
      <p:sp>
        <p:nvSpPr>
          <p:cNvPr id="23" name="Shape 17"/>
          <p:cNvSpPr/>
          <p:nvPr/>
        </p:nvSpPr>
        <p:spPr>
          <a:xfrm>
            <a:off x="1043179" y="5131510"/>
            <a:ext cx="593293" cy="546153"/>
          </a:xfrm>
          <a:prstGeom prst="ellipse">
            <a:avLst/>
          </a:prstGeom>
          <a:solidFill>
            <a:srgbClr val="41B6E6"/>
          </a:solidFill>
          <a:ln w="12700">
            <a:solidFill>
              <a:srgbClr val="FFFFFF">
                <a:alpha val="0"/>
              </a:srgbClr>
            </a:solidFill>
            <a:prstDash val="solid"/>
          </a:ln>
        </p:spPr>
        <p:txBody>
          <a:bodyPr/>
          <a:lstStyle/>
          <a:p>
            <a:endParaRPr lang="en-GB" sz="2700"/>
          </a:p>
        </p:txBody>
      </p:sp>
      <p:sp>
        <p:nvSpPr>
          <p:cNvPr id="24" name="Text 18"/>
          <p:cNvSpPr/>
          <p:nvPr/>
        </p:nvSpPr>
        <p:spPr>
          <a:xfrm>
            <a:off x="1177903" y="5235397"/>
            <a:ext cx="316380" cy="429311"/>
          </a:xfrm>
          <a:prstGeom prst="rect">
            <a:avLst/>
          </a:prstGeom>
          <a:solidFill>
            <a:srgbClr val="FFFFFF">
              <a:alpha val="0"/>
            </a:srgbClr>
          </a:solidFill>
          <a:ln>
            <a:solidFill>
              <a:srgbClr val="FFFFFF">
                <a:alpha val="0"/>
              </a:srgbClr>
            </a:solidFill>
          </a:ln>
        </p:spPr>
        <p:txBody>
          <a:bodyPr wrap="none" lIns="0" tIns="0" rIns="0" bIns="0" rtlCol="0" anchor="ctr"/>
          <a:lstStyle/>
          <a:p>
            <a:pPr algn="ctr"/>
            <a:r>
              <a:rPr lang="en-US" sz="2000" b="1" dirty="0">
                <a:solidFill>
                  <a:srgbClr val="03263A"/>
                </a:solidFill>
                <a:latin typeface="Arial" pitchFamily="34" charset="0"/>
                <a:ea typeface="Arial" pitchFamily="34" charset="-122"/>
                <a:cs typeface="Arial" pitchFamily="34" charset="-120"/>
              </a:rPr>
              <a:t>2</a:t>
            </a:r>
            <a:endParaRPr lang="en-US" sz="2000" dirty="0"/>
          </a:p>
        </p:txBody>
      </p:sp>
      <p:sp>
        <p:nvSpPr>
          <p:cNvPr id="27" name="Shape 21"/>
          <p:cNvSpPr/>
          <p:nvPr/>
        </p:nvSpPr>
        <p:spPr>
          <a:xfrm>
            <a:off x="991746" y="6064529"/>
            <a:ext cx="593292" cy="546153"/>
          </a:xfrm>
          <a:prstGeom prst="ellipse">
            <a:avLst/>
          </a:prstGeom>
          <a:solidFill>
            <a:srgbClr val="D60D26"/>
          </a:solidFill>
          <a:ln w="12700">
            <a:solidFill>
              <a:srgbClr val="FFFFFF">
                <a:alpha val="0"/>
              </a:srgbClr>
            </a:solidFill>
            <a:prstDash val="solid"/>
          </a:ln>
        </p:spPr>
        <p:txBody>
          <a:bodyPr/>
          <a:lstStyle/>
          <a:p>
            <a:endParaRPr lang="en-GB" sz="2700"/>
          </a:p>
        </p:txBody>
      </p:sp>
      <p:sp>
        <p:nvSpPr>
          <p:cNvPr id="28" name="Text 22"/>
          <p:cNvSpPr/>
          <p:nvPr/>
        </p:nvSpPr>
        <p:spPr>
          <a:xfrm>
            <a:off x="1081279" y="6154749"/>
            <a:ext cx="429311" cy="429311"/>
          </a:xfrm>
          <a:prstGeom prst="rect">
            <a:avLst/>
          </a:prstGeom>
          <a:solidFill>
            <a:srgbClr val="FFFFFF">
              <a:alpha val="0"/>
            </a:srgbClr>
          </a:solidFill>
          <a:ln>
            <a:solidFill>
              <a:srgbClr val="FFFFFF">
                <a:alpha val="0"/>
              </a:srgbClr>
            </a:solidFill>
          </a:ln>
        </p:spPr>
        <p:txBody>
          <a:bodyPr wrap="none" lIns="0" tIns="0" rIns="0" bIns="0" rtlCol="0" anchor="ctr"/>
          <a:lstStyle/>
          <a:p>
            <a:pPr algn="ctr"/>
            <a:r>
              <a:rPr lang="en-US" sz="2000" b="1" dirty="0">
                <a:solidFill>
                  <a:srgbClr val="FFFFFF"/>
                </a:solidFill>
                <a:latin typeface="Arial" pitchFamily="34" charset="0"/>
                <a:ea typeface="Arial" pitchFamily="34" charset="-122"/>
                <a:cs typeface="Arial" pitchFamily="34" charset="-120"/>
              </a:rPr>
              <a:t>3</a:t>
            </a:r>
            <a:endParaRPr lang="en-US" sz="2000" dirty="0"/>
          </a:p>
        </p:txBody>
      </p:sp>
      <p:sp>
        <p:nvSpPr>
          <p:cNvPr id="29" name="Text 23"/>
          <p:cNvSpPr txBox="1"/>
          <p:nvPr/>
        </p:nvSpPr>
        <p:spPr>
          <a:xfrm>
            <a:off x="1772108" y="4308196"/>
            <a:ext cx="6858000" cy="342900"/>
          </a:xfrm>
          <a:prstGeom prst="rect">
            <a:avLst/>
          </a:prstGeom>
          <a:noFill/>
          <a:ln/>
        </p:spPr>
        <p:txBody>
          <a:bodyPr wrap="none" lIns="0" tIns="0" rIns="0" bIns="0" rtlCol="0" anchor="ctr"/>
          <a:lstStyle/>
          <a:p>
            <a:r>
              <a:rPr lang="en-US" sz="2100" b="1" dirty="0">
                <a:solidFill>
                  <a:srgbClr val="F8F8F8"/>
                </a:solidFill>
                <a:latin typeface="Arial" pitchFamily="34" charset="0"/>
                <a:cs typeface="Arial" pitchFamily="34" charset="-120"/>
              </a:rPr>
              <a:t>Update Cath Lab Job Description </a:t>
            </a:r>
            <a:endParaRPr lang="en-US" sz="2100" dirty="0"/>
          </a:p>
        </p:txBody>
      </p:sp>
      <p:sp>
        <p:nvSpPr>
          <p:cNvPr id="33" name="Text 27"/>
          <p:cNvSpPr txBox="1"/>
          <p:nvPr/>
        </p:nvSpPr>
        <p:spPr>
          <a:xfrm>
            <a:off x="1714500" y="6197954"/>
            <a:ext cx="6858000" cy="342900"/>
          </a:xfrm>
          <a:prstGeom prst="rect">
            <a:avLst/>
          </a:prstGeom>
          <a:noFill/>
          <a:ln/>
        </p:spPr>
        <p:txBody>
          <a:bodyPr wrap="none" lIns="0" tIns="0" rIns="0" bIns="0" rtlCol="0" anchor="ctr"/>
          <a:lstStyle/>
          <a:p>
            <a:r>
              <a:rPr lang="en-US" sz="2100" b="1" dirty="0">
                <a:solidFill>
                  <a:srgbClr val="F8F8F8"/>
                </a:solidFill>
                <a:latin typeface="Arial" pitchFamily="34" charset="0"/>
                <a:ea typeface="Arial" pitchFamily="34" charset="-122"/>
                <a:cs typeface="Arial" pitchFamily="34" charset="-120"/>
              </a:rPr>
              <a:t>Complete the JE Effort Form</a:t>
            </a:r>
            <a:endParaRPr lang="en-US" sz="2100" dirty="0"/>
          </a:p>
        </p:txBody>
      </p:sp>
      <p:sp>
        <p:nvSpPr>
          <p:cNvPr id="46" name="Text 40"/>
          <p:cNvSpPr txBox="1"/>
          <p:nvPr/>
        </p:nvSpPr>
        <p:spPr>
          <a:xfrm>
            <a:off x="13288061" y="9772651"/>
            <a:ext cx="4143603" cy="257861"/>
          </a:xfrm>
          <a:prstGeom prst="rect">
            <a:avLst/>
          </a:prstGeom>
          <a:noFill/>
          <a:ln/>
        </p:spPr>
        <p:txBody>
          <a:bodyPr wrap="none" lIns="0" tIns="0" rIns="0" bIns="0" rtlCol="0" anchor="ctr"/>
          <a:lstStyle/>
          <a:p>
            <a:r>
              <a:rPr lang="en-US" sz="1350" dirty="0">
                <a:solidFill>
                  <a:srgbClr val="F8F8F8"/>
                </a:solidFill>
                <a:latin typeface="Arial" pitchFamily="34" charset="0"/>
                <a:ea typeface="Arial" pitchFamily="34" charset="-122"/>
                <a:cs typeface="Arial" pitchFamily="34" charset="-120"/>
              </a:rPr>
              <a:t>Join the conversation using </a:t>
            </a:r>
            <a:r>
              <a:rPr lang="en-US" sz="1350" b="1" dirty="0">
                <a:solidFill>
                  <a:srgbClr val="F8F8F8"/>
                </a:solidFill>
                <a:latin typeface="Arial" pitchFamily="34" charset="0"/>
                <a:ea typeface="Arial" pitchFamily="34" charset="-122"/>
                <a:cs typeface="Arial" pitchFamily="34" charset="-120"/>
              </a:rPr>
              <a:t>#BCISAHP</a:t>
            </a:r>
            <a:endParaRPr lang="en-US" sz="1350" dirty="0"/>
          </a:p>
        </p:txBody>
      </p:sp>
      <p:sp>
        <p:nvSpPr>
          <p:cNvPr id="7" name="Text 21">
            <a:extLst>
              <a:ext uri="{FF2B5EF4-FFF2-40B4-BE49-F238E27FC236}">
                <a16:creationId xmlns:a16="http://schemas.microsoft.com/office/drawing/2014/main" id="{BC26A5F0-BA49-C6A1-EF43-6BAED1D233B9}"/>
              </a:ext>
            </a:extLst>
          </p:cNvPr>
          <p:cNvSpPr txBox="1"/>
          <p:nvPr/>
        </p:nvSpPr>
        <p:spPr>
          <a:xfrm>
            <a:off x="10704881" y="3923919"/>
            <a:ext cx="6403085" cy="2140610"/>
          </a:xfrm>
          <a:prstGeom prst="rect">
            <a:avLst/>
          </a:prstGeom>
          <a:noFill/>
          <a:ln/>
        </p:spPr>
        <p:txBody>
          <a:bodyPr wrap="square" lIns="0" tIns="0" rIns="0" bIns="0" rtlCol="0" anchor="ctr"/>
          <a:lstStyle/>
          <a:p>
            <a:r>
              <a:rPr lang="en-US" sz="2800" b="1" dirty="0">
                <a:solidFill>
                  <a:srgbClr val="41B6E6"/>
                </a:solidFill>
                <a:latin typeface="Arial" pitchFamily="34" charset="0"/>
                <a:ea typeface="Arial" pitchFamily="34" charset="-122"/>
                <a:cs typeface="Arial" pitchFamily="34" charset="-120"/>
              </a:rPr>
              <a:t>‘’Ensures correct banding based on actual clinical practice’’ — not simply rewarding time served.</a:t>
            </a:r>
            <a:endParaRPr lang="en-US" sz="2800" dirty="0"/>
          </a:p>
        </p:txBody>
      </p:sp>
      <p:sp>
        <p:nvSpPr>
          <p:cNvPr id="8" name="Text 16">
            <a:extLst>
              <a:ext uri="{FF2B5EF4-FFF2-40B4-BE49-F238E27FC236}">
                <a16:creationId xmlns:a16="http://schemas.microsoft.com/office/drawing/2014/main" id="{2DCB31A6-A6F2-D362-4D0D-1997BD6DCA04}"/>
              </a:ext>
            </a:extLst>
          </p:cNvPr>
          <p:cNvSpPr txBox="1"/>
          <p:nvPr/>
        </p:nvSpPr>
        <p:spPr>
          <a:xfrm>
            <a:off x="878509" y="9156878"/>
            <a:ext cx="11144250" cy="490272"/>
          </a:xfrm>
          <a:prstGeom prst="rect">
            <a:avLst/>
          </a:prstGeom>
          <a:noFill/>
          <a:ln/>
        </p:spPr>
        <p:txBody>
          <a:bodyPr wrap="none" lIns="0" tIns="0" rIns="0" bIns="0" rtlCol="0" anchor="ctr"/>
          <a:lstStyle/>
          <a:p>
            <a:r>
              <a:rPr lang="en-US" sz="1350" i="1" dirty="0">
                <a:solidFill>
                  <a:srgbClr val="9AA3B8"/>
                </a:solidFill>
                <a:latin typeface="Arial" pitchFamily="34" charset="0"/>
                <a:ea typeface="Arial" pitchFamily="34" charset="-122"/>
                <a:cs typeface="Arial" pitchFamily="34" charset="-120"/>
              </a:rPr>
              <a:t>Source:  Job Matching, AFC </a:t>
            </a:r>
            <a:r>
              <a:rPr lang="en-GB" sz="1400" dirty="0">
                <a:hlinkClick r:id="rId7"/>
              </a:rPr>
              <a:t>NHS Job Evaluation Handbook | NHS Employers</a:t>
            </a:r>
            <a:endParaRPr lang="en-US" sz="1350" i="1" dirty="0">
              <a:solidFill>
                <a:srgbClr val="9AA3B8"/>
              </a:solidFill>
              <a:latin typeface="Arial" pitchFamily="34" charset="0"/>
              <a:ea typeface="Arial" pitchFamily="34" charset="-122"/>
              <a:cs typeface="Arial" pitchFamily="34" charset="-120"/>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42"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1000"/>
                                        <p:tgtEl>
                                          <p:spTgt spid="29"/>
                                        </p:tgtEl>
                                      </p:cBhvr>
                                    </p:animEffect>
                                    <p:anim calcmode="lin" valueType="num">
                                      <p:cBhvr>
                                        <p:cTn id="17" dur="1000" fill="hold"/>
                                        <p:tgtEl>
                                          <p:spTgt spid="29"/>
                                        </p:tgtEl>
                                        <p:attrNameLst>
                                          <p:attrName>ppt_x</p:attrName>
                                        </p:attrNameLst>
                                      </p:cBhvr>
                                      <p:tavLst>
                                        <p:tav tm="0">
                                          <p:val>
                                            <p:strVal val="#ppt_x"/>
                                          </p:val>
                                        </p:tav>
                                        <p:tav tm="100000">
                                          <p:val>
                                            <p:strVal val="#ppt_x"/>
                                          </p:val>
                                        </p:tav>
                                      </p:tavLst>
                                    </p:anim>
                                    <p:anim calcmode="lin" valueType="num">
                                      <p:cBhvr>
                                        <p:cTn id="18" dur="1000" fill="hold"/>
                                        <p:tgtEl>
                                          <p:spTgt spid="29"/>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1000"/>
                                        <p:tgtEl>
                                          <p:spTgt spid="20"/>
                                        </p:tgtEl>
                                      </p:cBhvr>
                                    </p:animEffect>
                                    <p:anim calcmode="lin" valueType="num">
                                      <p:cBhvr>
                                        <p:cTn id="22" dur="1000" fill="hold"/>
                                        <p:tgtEl>
                                          <p:spTgt spid="20"/>
                                        </p:tgtEl>
                                        <p:attrNameLst>
                                          <p:attrName>ppt_x</p:attrName>
                                        </p:attrNameLst>
                                      </p:cBhvr>
                                      <p:tavLst>
                                        <p:tav tm="0">
                                          <p:val>
                                            <p:strVal val="#ppt_x"/>
                                          </p:val>
                                        </p:tav>
                                        <p:tav tm="100000">
                                          <p:val>
                                            <p:strVal val="#ppt_x"/>
                                          </p:val>
                                        </p:tav>
                                      </p:tavLst>
                                    </p:anim>
                                    <p:anim calcmode="lin" valueType="num">
                                      <p:cBhvr>
                                        <p:cTn id="23" dur="1000" fill="hold"/>
                                        <p:tgtEl>
                                          <p:spTgt spid="20"/>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1000"/>
                                        <p:tgtEl>
                                          <p:spTgt spid="19"/>
                                        </p:tgtEl>
                                      </p:cBhvr>
                                    </p:animEffect>
                                    <p:anim calcmode="lin" valueType="num">
                                      <p:cBhvr>
                                        <p:cTn id="27" dur="1000" fill="hold"/>
                                        <p:tgtEl>
                                          <p:spTgt spid="19"/>
                                        </p:tgtEl>
                                        <p:attrNameLst>
                                          <p:attrName>ppt_x</p:attrName>
                                        </p:attrNameLst>
                                      </p:cBhvr>
                                      <p:tavLst>
                                        <p:tav tm="0">
                                          <p:val>
                                            <p:strVal val="#ppt_x"/>
                                          </p:val>
                                        </p:tav>
                                        <p:tav tm="100000">
                                          <p:val>
                                            <p:strVal val="#ppt_x"/>
                                          </p:val>
                                        </p:tav>
                                      </p:tavLst>
                                    </p:anim>
                                    <p:anim calcmode="lin" valueType="num">
                                      <p:cBhvr>
                                        <p:cTn id="28"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21"/>
                                        </p:tgtEl>
                                        <p:attrNameLst>
                                          <p:attrName>style.visibility</p:attrName>
                                        </p:attrNameLst>
                                      </p:cBhvr>
                                      <p:to>
                                        <p:strVal val="visible"/>
                                      </p:to>
                                    </p:set>
                                    <p:anim calcmode="lin" valueType="num">
                                      <p:cBhvr additive="base">
                                        <p:cTn id="33" dur="500" fill="hold"/>
                                        <p:tgtEl>
                                          <p:spTgt spid="21"/>
                                        </p:tgtEl>
                                        <p:attrNameLst>
                                          <p:attrName>ppt_x</p:attrName>
                                        </p:attrNameLst>
                                      </p:cBhvr>
                                      <p:tavLst>
                                        <p:tav tm="0">
                                          <p:val>
                                            <p:strVal val="#ppt_x"/>
                                          </p:val>
                                        </p:tav>
                                        <p:tav tm="100000">
                                          <p:val>
                                            <p:strVal val="#ppt_x"/>
                                          </p:val>
                                        </p:tav>
                                      </p:tavLst>
                                    </p:anim>
                                    <p:anim calcmode="lin" valueType="num">
                                      <p:cBhvr additive="base">
                                        <p:cTn id="34" dur="500" fill="hold"/>
                                        <p:tgtEl>
                                          <p:spTgt spid="21"/>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additive="base">
                                        <p:cTn id="37" dur="500" fill="hold"/>
                                        <p:tgtEl>
                                          <p:spTgt spid="23"/>
                                        </p:tgtEl>
                                        <p:attrNameLst>
                                          <p:attrName>ppt_x</p:attrName>
                                        </p:attrNameLst>
                                      </p:cBhvr>
                                      <p:tavLst>
                                        <p:tav tm="0">
                                          <p:val>
                                            <p:strVal val="#ppt_x"/>
                                          </p:val>
                                        </p:tav>
                                        <p:tav tm="100000">
                                          <p:val>
                                            <p:strVal val="#ppt_x"/>
                                          </p:val>
                                        </p:tav>
                                      </p:tavLst>
                                    </p:anim>
                                    <p:anim calcmode="lin" valueType="num">
                                      <p:cBhvr additive="base">
                                        <p:cTn id="38" dur="500" fill="hold"/>
                                        <p:tgtEl>
                                          <p:spTgt spid="23"/>
                                        </p:tgtEl>
                                        <p:attrNameLst>
                                          <p:attrName>ppt_y</p:attrName>
                                        </p:attrNameLst>
                                      </p:cBhvr>
                                      <p:tavLst>
                                        <p:tav tm="0">
                                          <p:val>
                                            <p:strVal val="1+#ppt_h/2"/>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fade">
                                      <p:cBhvr>
                                        <p:cTn id="41" dur="1000"/>
                                        <p:tgtEl>
                                          <p:spTgt spid="24"/>
                                        </p:tgtEl>
                                      </p:cBhvr>
                                    </p:animEffect>
                                    <p:anim calcmode="lin" valueType="num">
                                      <p:cBhvr>
                                        <p:cTn id="42" dur="1000" fill="hold"/>
                                        <p:tgtEl>
                                          <p:spTgt spid="24"/>
                                        </p:tgtEl>
                                        <p:attrNameLst>
                                          <p:attrName>ppt_x</p:attrName>
                                        </p:attrNameLst>
                                      </p:cBhvr>
                                      <p:tavLst>
                                        <p:tav tm="0">
                                          <p:val>
                                            <p:strVal val="#ppt_x"/>
                                          </p:val>
                                        </p:tav>
                                        <p:tav tm="100000">
                                          <p:val>
                                            <p:strVal val="#ppt_x"/>
                                          </p:val>
                                        </p:tav>
                                      </p:tavLst>
                                    </p:anim>
                                    <p:anim calcmode="lin" valueType="num">
                                      <p:cBhvr>
                                        <p:cTn id="43"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33"/>
                                        </p:tgtEl>
                                        <p:attrNameLst>
                                          <p:attrName>style.visibility</p:attrName>
                                        </p:attrNameLst>
                                      </p:cBhvr>
                                      <p:to>
                                        <p:strVal val="visible"/>
                                      </p:to>
                                    </p:set>
                                    <p:animEffect transition="in" filter="fade">
                                      <p:cBhvr>
                                        <p:cTn id="48" dur="1000"/>
                                        <p:tgtEl>
                                          <p:spTgt spid="33"/>
                                        </p:tgtEl>
                                      </p:cBhvr>
                                    </p:animEffect>
                                    <p:anim calcmode="lin" valueType="num">
                                      <p:cBhvr>
                                        <p:cTn id="49" dur="1000" fill="hold"/>
                                        <p:tgtEl>
                                          <p:spTgt spid="33"/>
                                        </p:tgtEl>
                                        <p:attrNameLst>
                                          <p:attrName>ppt_x</p:attrName>
                                        </p:attrNameLst>
                                      </p:cBhvr>
                                      <p:tavLst>
                                        <p:tav tm="0">
                                          <p:val>
                                            <p:strVal val="#ppt_x"/>
                                          </p:val>
                                        </p:tav>
                                        <p:tav tm="100000">
                                          <p:val>
                                            <p:strVal val="#ppt_x"/>
                                          </p:val>
                                        </p:tav>
                                      </p:tavLst>
                                    </p:anim>
                                    <p:anim calcmode="lin" valueType="num">
                                      <p:cBhvr>
                                        <p:cTn id="50" dur="1000" fill="hold"/>
                                        <p:tgtEl>
                                          <p:spTgt spid="33"/>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28"/>
                                        </p:tgtEl>
                                        <p:attrNameLst>
                                          <p:attrName>style.visibility</p:attrName>
                                        </p:attrNameLst>
                                      </p:cBhvr>
                                      <p:to>
                                        <p:strVal val="visible"/>
                                      </p:to>
                                    </p:set>
                                    <p:animEffect transition="in" filter="fade">
                                      <p:cBhvr>
                                        <p:cTn id="53" dur="1000"/>
                                        <p:tgtEl>
                                          <p:spTgt spid="28"/>
                                        </p:tgtEl>
                                      </p:cBhvr>
                                    </p:animEffect>
                                    <p:anim calcmode="lin" valueType="num">
                                      <p:cBhvr>
                                        <p:cTn id="54" dur="1000" fill="hold"/>
                                        <p:tgtEl>
                                          <p:spTgt spid="28"/>
                                        </p:tgtEl>
                                        <p:attrNameLst>
                                          <p:attrName>ppt_x</p:attrName>
                                        </p:attrNameLst>
                                      </p:cBhvr>
                                      <p:tavLst>
                                        <p:tav tm="0">
                                          <p:val>
                                            <p:strVal val="#ppt_x"/>
                                          </p:val>
                                        </p:tav>
                                        <p:tav tm="100000">
                                          <p:val>
                                            <p:strVal val="#ppt_x"/>
                                          </p:val>
                                        </p:tav>
                                      </p:tavLst>
                                    </p:anim>
                                    <p:anim calcmode="lin" valueType="num">
                                      <p:cBhvr>
                                        <p:cTn id="55" dur="1000" fill="hold"/>
                                        <p:tgtEl>
                                          <p:spTgt spid="28"/>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27"/>
                                        </p:tgtEl>
                                        <p:attrNameLst>
                                          <p:attrName>style.visibility</p:attrName>
                                        </p:attrNameLst>
                                      </p:cBhvr>
                                      <p:to>
                                        <p:strVal val="visible"/>
                                      </p:to>
                                    </p:set>
                                    <p:animEffect transition="in" filter="fade">
                                      <p:cBhvr>
                                        <p:cTn id="58" dur="1000"/>
                                        <p:tgtEl>
                                          <p:spTgt spid="27"/>
                                        </p:tgtEl>
                                      </p:cBhvr>
                                    </p:animEffect>
                                    <p:anim calcmode="lin" valueType="num">
                                      <p:cBhvr>
                                        <p:cTn id="59" dur="1000" fill="hold"/>
                                        <p:tgtEl>
                                          <p:spTgt spid="27"/>
                                        </p:tgtEl>
                                        <p:attrNameLst>
                                          <p:attrName>ppt_x</p:attrName>
                                        </p:attrNameLst>
                                      </p:cBhvr>
                                      <p:tavLst>
                                        <p:tav tm="0">
                                          <p:val>
                                            <p:strVal val="#ppt_x"/>
                                          </p:val>
                                        </p:tav>
                                        <p:tav tm="100000">
                                          <p:val>
                                            <p:strVal val="#ppt_x"/>
                                          </p:val>
                                        </p:tav>
                                      </p:tavLst>
                                    </p:anim>
                                    <p:anim calcmode="lin" valueType="num">
                                      <p:cBhvr>
                                        <p:cTn id="60"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42" presetClass="entr" presetSubtype="0" fill="hold" grpId="0" nodeType="clickEffect">
                                  <p:stCondLst>
                                    <p:cond delay="0"/>
                                  </p:stCondLst>
                                  <p:childTnLst>
                                    <p:set>
                                      <p:cBhvr>
                                        <p:cTn id="64" dur="1" fill="hold">
                                          <p:stCondLst>
                                            <p:cond delay="0"/>
                                          </p:stCondLst>
                                        </p:cTn>
                                        <p:tgtEl>
                                          <p:spTgt spid="10"/>
                                        </p:tgtEl>
                                        <p:attrNameLst>
                                          <p:attrName>style.visibility</p:attrName>
                                        </p:attrNameLst>
                                      </p:cBhvr>
                                      <p:to>
                                        <p:strVal val="visible"/>
                                      </p:to>
                                    </p:set>
                                    <p:animEffect transition="in" filter="fade">
                                      <p:cBhvr>
                                        <p:cTn id="65" dur="1000"/>
                                        <p:tgtEl>
                                          <p:spTgt spid="10"/>
                                        </p:tgtEl>
                                      </p:cBhvr>
                                    </p:animEffect>
                                    <p:anim calcmode="lin" valueType="num">
                                      <p:cBhvr>
                                        <p:cTn id="66" dur="1000" fill="hold"/>
                                        <p:tgtEl>
                                          <p:spTgt spid="10"/>
                                        </p:tgtEl>
                                        <p:attrNameLst>
                                          <p:attrName>ppt_x</p:attrName>
                                        </p:attrNameLst>
                                      </p:cBhvr>
                                      <p:tavLst>
                                        <p:tav tm="0">
                                          <p:val>
                                            <p:strVal val="#ppt_x"/>
                                          </p:val>
                                        </p:tav>
                                        <p:tav tm="100000">
                                          <p:val>
                                            <p:strVal val="#ppt_x"/>
                                          </p:val>
                                        </p:tav>
                                      </p:tavLst>
                                    </p:anim>
                                    <p:anim calcmode="lin" valueType="num">
                                      <p:cBhvr>
                                        <p:cTn id="67" dur="1000" fill="hold"/>
                                        <p:tgtEl>
                                          <p:spTgt spid="10"/>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7"/>
                                        </p:tgtEl>
                                        <p:attrNameLst>
                                          <p:attrName>style.visibility</p:attrName>
                                        </p:attrNameLst>
                                      </p:cBhvr>
                                      <p:to>
                                        <p:strVal val="visible"/>
                                      </p:to>
                                    </p:set>
                                    <p:animEffect transition="in" filter="fade">
                                      <p:cBhvr>
                                        <p:cTn id="70" dur="1000"/>
                                        <p:tgtEl>
                                          <p:spTgt spid="7"/>
                                        </p:tgtEl>
                                      </p:cBhvr>
                                    </p:animEffect>
                                    <p:anim calcmode="lin" valueType="num">
                                      <p:cBhvr>
                                        <p:cTn id="71" dur="1000" fill="hold"/>
                                        <p:tgtEl>
                                          <p:spTgt spid="7"/>
                                        </p:tgtEl>
                                        <p:attrNameLst>
                                          <p:attrName>ppt_x</p:attrName>
                                        </p:attrNameLst>
                                      </p:cBhvr>
                                      <p:tavLst>
                                        <p:tav tm="0">
                                          <p:val>
                                            <p:strVal val="#ppt_x"/>
                                          </p:val>
                                        </p:tav>
                                        <p:tav tm="100000">
                                          <p:val>
                                            <p:strVal val="#ppt_x"/>
                                          </p:val>
                                        </p:tav>
                                      </p:tavLst>
                                    </p:anim>
                                    <p:anim calcmode="lin" valueType="num">
                                      <p:cBhvr>
                                        <p:cTn id="72"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0" grpId="0" animBg="1"/>
      <p:bldP spid="19" grpId="0" animBg="1"/>
      <p:bldP spid="20" grpId="0" animBg="1"/>
      <p:bldP spid="21" grpId="0" animBg="1"/>
      <p:bldP spid="23" grpId="0" animBg="1"/>
      <p:bldP spid="24" grpId="0" animBg="1"/>
      <p:bldP spid="27" grpId="0" animBg="1"/>
      <p:bldP spid="28" grpId="0" animBg="1"/>
      <p:bldP spid="29" grpId="0" animBg="1"/>
      <p:bldP spid="33" grpId="0" animBg="1"/>
      <p:bldP spid="7" grpId="0" animBg="1"/>
    </p:bldLst>
  </p:timing>
  <p:extLst>
    <p:ext uri="{6950BFC3-D8DA-4A85-94F7-54DA5524770B}">
      <p188:commentRel xmlns:p188="http://schemas.microsoft.com/office/powerpoint/2018/8/main" r:id="rId3"/>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 y="0"/>
            <a:ext cx="18287543" cy="10287000"/>
          </a:xfrm>
          <a:prstGeom prst="rect">
            <a:avLst/>
          </a:prstGeom>
          <a:solidFill>
            <a:srgbClr val="030D27"/>
          </a:solidFill>
          <a:ln w="12700">
            <a:solidFill>
              <a:srgbClr val="FFFFFF">
                <a:alpha val="0"/>
              </a:srgbClr>
            </a:solidFill>
            <a:prstDash val="solid"/>
          </a:ln>
        </p:spPr>
        <p:txBody>
          <a:bodyPr/>
          <a:lstStyle/>
          <a:p>
            <a:endParaRPr lang="en-GB" sz="2700"/>
          </a:p>
        </p:txBody>
      </p:sp>
      <p:sp>
        <p:nvSpPr>
          <p:cNvPr id="3" name="Shape 1"/>
          <p:cNvSpPr/>
          <p:nvPr/>
        </p:nvSpPr>
        <p:spPr>
          <a:xfrm>
            <a:off x="1" y="0"/>
            <a:ext cx="18287543" cy="10287000"/>
          </a:xfrm>
          <a:prstGeom prst="rect">
            <a:avLst/>
          </a:prstGeom>
          <a:solidFill>
            <a:srgbClr val="030D27"/>
          </a:solidFill>
          <a:ln w="12700">
            <a:solidFill>
              <a:srgbClr val="FFFFFF">
                <a:alpha val="0"/>
              </a:srgbClr>
            </a:solidFill>
            <a:prstDash val="solid"/>
          </a:ln>
        </p:spPr>
        <p:txBody>
          <a:bodyPr/>
          <a:lstStyle/>
          <a:p>
            <a:endParaRPr lang="en-GB" sz="2700"/>
          </a:p>
        </p:txBody>
      </p:sp>
      <p:pic>
        <p:nvPicPr>
          <p:cNvPr id="4" name="Image 0" descr="gen-dedup-3ef551c2a46001de03a1548349d73d93.png"/>
          <p:cNvPicPr>
            <a:picLocks noChangeAspect="1"/>
          </p:cNvPicPr>
          <p:nvPr/>
        </p:nvPicPr>
        <p:blipFill>
          <a:blip r:embed="rId4"/>
          <a:srcRect l="-404" r="-404"/>
          <a:stretch/>
        </p:blipFill>
        <p:spPr>
          <a:xfrm>
            <a:off x="857250" y="1828343"/>
            <a:ext cx="857250" cy="42519"/>
          </a:xfrm>
          <a:prstGeom prst="rect">
            <a:avLst/>
          </a:prstGeom>
        </p:spPr>
      </p:pic>
      <p:sp>
        <p:nvSpPr>
          <p:cNvPr id="5" name="Shape 2"/>
          <p:cNvSpPr/>
          <p:nvPr/>
        </p:nvSpPr>
        <p:spPr>
          <a:xfrm>
            <a:off x="857251" y="3600450"/>
            <a:ext cx="4043477" cy="3156051"/>
          </a:xfrm>
          <a:prstGeom prst="rect">
            <a:avLst/>
          </a:prstGeom>
          <a:solidFill>
            <a:srgbClr val="0F1D45"/>
          </a:solidFill>
          <a:ln/>
        </p:spPr>
        <p:txBody>
          <a:bodyPr/>
          <a:lstStyle/>
          <a:p>
            <a:endParaRPr lang="en-GB" sz="2700"/>
          </a:p>
        </p:txBody>
      </p:sp>
      <p:sp>
        <p:nvSpPr>
          <p:cNvPr id="6" name="Shape 3"/>
          <p:cNvSpPr/>
          <p:nvPr/>
        </p:nvSpPr>
        <p:spPr>
          <a:xfrm>
            <a:off x="857251" y="3600450"/>
            <a:ext cx="4043477" cy="42519"/>
          </a:xfrm>
          <a:prstGeom prst="rect">
            <a:avLst/>
          </a:prstGeom>
          <a:solidFill>
            <a:srgbClr val="D60D26"/>
          </a:solidFill>
          <a:ln w="12700">
            <a:solidFill>
              <a:srgbClr val="D60D26">
                <a:alpha val="0"/>
              </a:srgbClr>
            </a:solidFill>
            <a:prstDash val="solid"/>
          </a:ln>
        </p:spPr>
        <p:txBody>
          <a:bodyPr/>
          <a:lstStyle/>
          <a:p>
            <a:endParaRPr lang="en-GB" sz="2700"/>
          </a:p>
        </p:txBody>
      </p:sp>
      <p:pic>
        <p:nvPicPr>
          <p:cNvPr id="7" name="Image 1" descr="gen-dedup-de77f6b5f42ee65bc24ea2db7b8a9618.png"/>
          <p:cNvPicPr>
            <a:picLocks noChangeAspect="1"/>
          </p:cNvPicPr>
          <p:nvPr/>
        </p:nvPicPr>
        <p:blipFill>
          <a:blip r:embed="rId5"/>
          <a:srcRect t="-360" b="-360"/>
          <a:stretch/>
        </p:blipFill>
        <p:spPr>
          <a:xfrm>
            <a:off x="1142543" y="4858208"/>
            <a:ext cx="571958" cy="28803"/>
          </a:xfrm>
          <a:prstGeom prst="rect">
            <a:avLst/>
          </a:prstGeom>
        </p:spPr>
      </p:pic>
      <p:sp>
        <p:nvSpPr>
          <p:cNvPr id="8" name="Shape 4"/>
          <p:cNvSpPr/>
          <p:nvPr/>
        </p:nvSpPr>
        <p:spPr>
          <a:xfrm>
            <a:off x="5072177" y="3600450"/>
            <a:ext cx="4043477" cy="3187599"/>
          </a:xfrm>
          <a:prstGeom prst="rect">
            <a:avLst/>
          </a:prstGeom>
          <a:solidFill>
            <a:srgbClr val="0F1D45"/>
          </a:solidFill>
          <a:ln/>
        </p:spPr>
        <p:txBody>
          <a:bodyPr/>
          <a:lstStyle/>
          <a:p>
            <a:endParaRPr lang="en-GB" sz="2700"/>
          </a:p>
        </p:txBody>
      </p:sp>
      <p:sp>
        <p:nvSpPr>
          <p:cNvPr id="9" name="Shape 5"/>
          <p:cNvSpPr/>
          <p:nvPr/>
        </p:nvSpPr>
        <p:spPr>
          <a:xfrm>
            <a:off x="5072177" y="3600450"/>
            <a:ext cx="4043477" cy="42519"/>
          </a:xfrm>
          <a:prstGeom prst="rect">
            <a:avLst/>
          </a:prstGeom>
          <a:solidFill>
            <a:srgbClr val="41B6E6"/>
          </a:solidFill>
          <a:ln w="12700">
            <a:solidFill>
              <a:srgbClr val="41B6E6">
                <a:alpha val="0"/>
              </a:srgbClr>
            </a:solidFill>
            <a:prstDash val="solid"/>
          </a:ln>
        </p:spPr>
        <p:txBody>
          <a:bodyPr/>
          <a:lstStyle/>
          <a:p>
            <a:endParaRPr lang="en-GB" sz="2700"/>
          </a:p>
        </p:txBody>
      </p:sp>
      <p:pic>
        <p:nvPicPr>
          <p:cNvPr id="10" name="Image 2" descr="gen-dedup-db818ea2215dbdd1e1049ecf5bf8fab9.png"/>
          <p:cNvPicPr>
            <a:picLocks noChangeAspect="1"/>
          </p:cNvPicPr>
          <p:nvPr/>
        </p:nvPicPr>
        <p:blipFill>
          <a:blip r:embed="rId6"/>
          <a:srcRect t="-360" b="-360"/>
          <a:stretch/>
        </p:blipFill>
        <p:spPr>
          <a:xfrm>
            <a:off x="5357470" y="4858208"/>
            <a:ext cx="571958" cy="28803"/>
          </a:xfrm>
          <a:prstGeom prst="rect">
            <a:avLst/>
          </a:prstGeom>
        </p:spPr>
      </p:pic>
      <p:sp>
        <p:nvSpPr>
          <p:cNvPr id="11" name="Shape 6"/>
          <p:cNvSpPr/>
          <p:nvPr/>
        </p:nvSpPr>
        <p:spPr>
          <a:xfrm>
            <a:off x="9287104" y="3600450"/>
            <a:ext cx="4043477" cy="3230118"/>
          </a:xfrm>
          <a:prstGeom prst="rect">
            <a:avLst/>
          </a:prstGeom>
          <a:solidFill>
            <a:srgbClr val="0F1D45"/>
          </a:solidFill>
          <a:ln/>
        </p:spPr>
        <p:txBody>
          <a:bodyPr/>
          <a:lstStyle/>
          <a:p>
            <a:endParaRPr lang="en-GB" sz="2700"/>
          </a:p>
        </p:txBody>
      </p:sp>
      <p:sp>
        <p:nvSpPr>
          <p:cNvPr id="12" name="Shape 7"/>
          <p:cNvSpPr/>
          <p:nvPr/>
        </p:nvSpPr>
        <p:spPr>
          <a:xfrm>
            <a:off x="9287104" y="3600450"/>
            <a:ext cx="4043477" cy="42519"/>
          </a:xfrm>
          <a:prstGeom prst="rect">
            <a:avLst/>
          </a:prstGeom>
          <a:solidFill>
            <a:srgbClr val="D60D26"/>
          </a:solidFill>
          <a:ln w="12700">
            <a:solidFill>
              <a:srgbClr val="D60D26">
                <a:alpha val="0"/>
              </a:srgbClr>
            </a:solidFill>
            <a:prstDash val="solid"/>
          </a:ln>
        </p:spPr>
        <p:txBody>
          <a:bodyPr/>
          <a:lstStyle/>
          <a:p>
            <a:endParaRPr lang="en-GB" sz="2700"/>
          </a:p>
        </p:txBody>
      </p:sp>
      <p:pic>
        <p:nvPicPr>
          <p:cNvPr id="13" name="Image 3" descr="gen-dedup-de77f6b5f42ee65bc24ea2db7b8a9618.png"/>
          <p:cNvPicPr>
            <a:picLocks noChangeAspect="1"/>
          </p:cNvPicPr>
          <p:nvPr/>
        </p:nvPicPr>
        <p:blipFill>
          <a:blip r:embed="rId5"/>
          <a:srcRect t="-360" b="-360"/>
          <a:stretch/>
        </p:blipFill>
        <p:spPr>
          <a:xfrm>
            <a:off x="9572398" y="4858208"/>
            <a:ext cx="571958" cy="28803"/>
          </a:xfrm>
          <a:prstGeom prst="rect">
            <a:avLst/>
          </a:prstGeom>
        </p:spPr>
      </p:pic>
      <p:sp>
        <p:nvSpPr>
          <p:cNvPr id="14" name="Shape 8"/>
          <p:cNvSpPr/>
          <p:nvPr/>
        </p:nvSpPr>
        <p:spPr>
          <a:xfrm>
            <a:off x="13502031" y="3600450"/>
            <a:ext cx="3929634" cy="3230118"/>
          </a:xfrm>
          <a:prstGeom prst="rect">
            <a:avLst/>
          </a:prstGeom>
          <a:solidFill>
            <a:srgbClr val="0F1D45"/>
          </a:solidFill>
          <a:ln/>
        </p:spPr>
        <p:txBody>
          <a:bodyPr/>
          <a:lstStyle/>
          <a:p>
            <a:endParaRPr lang="en-GB" sz="2700"/>
          </a:p>
        </p:txBody>
      </p:sp>
      <p:sp>
        <p:nvSpPr>
          <p:cNvPr id="15" name="Shape 9"/>
          <p:cNvSpPr/>
          <p:nvPr/>
        </p:nvSpPr>
        <p:spPr>
          <a:xfrm>
            <a:off x="13502031" y="3600450"/>
            <a:ext cx="3929634" cy="42519"/>
          </a:xfrm>
          <a:prstGeom prst="rect">
            <a:avLst/>
          </a:prstGeom>
          <a:solidFill>
            <a:srgbClr val="41B6E6"/>
          </a:solidFill>
          <a:ln w="12700">
            <a:solidFill>
              <a:srgbClr val="41B6E6">
                <a:alpha val="0"/>
              </a:srgbClr>
            </a:solidFill>
            <a:prstDash val="solid"/>
          </a:ln>
        </p:spPr>
        <p:txBody>
          <a:bodyPr/>
          <a:lstStyle/>
          <a:p>
            <a:endParaRPr lang="en-GB" sz="2700"/>
          </a:p>
        </p:txBody>
      </p:sp>
      <p:pic>
        <p:nvPicPr>
          <p:cNvPr id="16" name="Image 4" descr="gen-dedup-db818ea2215dbdd1e1049ecf5bf8fab9.png"/>
          <p:cNvPicPr>
            <a:picLocks noChangeAspect="1"/>
          </p:cNvPicPr>
          <p:nvPr/>
        </p:nvPicPr>
        <p:blipFill>
          <a:blip r:embed="rId6"/>
          <a:srcRect t="-360" b="-360"/>
          <a:stretch/>
        </p:blipFill>
        <p:spPr>
          <a:xfrm>
            <a:off x="13787324" y="4858208"/>
            <a:ext cx="571958" cy="28803"/>
          </a:xfrm>
          <a:prstGeom prst="rect">
            <a:avLst/>
          </a:prstGeom>
        </p:spPr>
      </p:pic>
      <p:pic>
        <p:nvPicPr>
          <p:cNvPr id="17" name="Image 5" descr="gen-dedup-e1b568055df0145752470fb1e65657b2.png"/>
          <p:cNvPicPr>
            <a:picLocks noChangeAspect="1"/>
          </p:cNvPicPr>
          <p:nvPr/>
        </p:nvPicPr>
        <p:blipFill>
          <a:blip r:embed="rId7"/>
          <a:stretch>
            <a:fillRect/>
          </a:stretch>
        </p:blipFill>
        <p:spPr>
          <a:xfrm>
            <a:off x="857251" y="514350"/>
            <a:ext cx="2286458" cy="445515"/>
          </a:xfrm>
          <a:prstGeom prst="rect">
            <a:avLst/>
          </a:prstGeom>
        </p:spPr>
      </p:pic>
      <p:pic>
        <p:nvPicPr>
          <p:cNvPr id="18" name="Image 6" descr="gen-dedup-bae3d7051c9695437ff85d480ff3680c.png"/>
          <p:cNvPicPr>
            <a:picLocks noChangeAspect="1"/>
          </p:cNvPicPr>
          <p:nvPr/>
        </p:nvPicPr>
        <p:blipFill>
          <a:blip r:embed="rId8"/>
          <a:stretch>
            <a:fillRect/>
          </a:stretch>
        </p:blipFill>
        <p:spPr>
          <a:xfrm>
            <a:off x="12901270" y="9715043"/>
            <a:ext cx="285293" cy="285293"/>
          </a:xfrm>
          <a:prstGeom prst="rect">
            <a:avLst/>
          </a:prstGeom>
        </p:spPr>
      </p:pic>
      <p:sp>
        <p:nvSpPr>
          <p:cNvPr id="19" name="Text 10"/>
          <p:cNvSpPr txBox="1"/>
          <p:nvPr/>
        </p:nvSpPr>
        <p:spPr>
          <a:xfrm>
            <a:off x="857251" y="1115111"/>
            <a:ext cx="10001708" cy="200253"/>
          </a:xfrm>
          <a:prstGeom prst="rect">
            <a:avLst/>
          </a:prstGeom>
          <a:noFill/>
          <a:ln/>
        </p:spPr>
        <p:txBody>
          <a:bodyPr wrap="none" lIns="0" tIns="0" rIns="0" bIns="0" rtlCol="0" anchor="ctr"/>
          <a:lstStyle/>
          <a:p>
            <a:r>
              <a:rPr lang="en-US" sz="1200" b="1" kern="0" spc="210" dirty="0">
                <a:solidFill>
                  <a:srgbClr val="F8F8F8"/>
                </a:solidFill>
                <a:latin typeface="Arial" pitchFamily="34" charset="0"/>
                <a:ea typeface="Arial" pitchFamily="34" charset="-122"/>
                <a:cs typeface="Arial" pitchFamily="34" charset="-120"/>
              </a:rPr>
              <a:t>BRITISH CARDIOVASCULAR INTERVENTION SOCIETY</a:t>
            </a:r>
            <a:endParaRPr lang="en-US" sz="1200" dirty="0"/>
          </a:p>
        </p:txBody>
      </p:sp>
      <p:sp>
        <p:nvSpPr>
          <p:cNvPr id="21" name="Text 12"/>
          <p:cNvSpPr txBox="1"/>
          <p:nvPr/>
        </p:nvSpPr>
        <p:spPr>
          <a:xfrm>
            <a:off x="857250" y="2086203"/>
            <a:ext cx="16574415" cy="714603"/>
          </a:xfrm>
          <a:prstGeom prst="rect">
            <a:avLst/>
          </a:prstGeom>
          <a:noFill/>
          <a:ln/>
        </p:spPr>
        <p:txBody>
          <a:bodyPr wrap="none" lIns="0" tIns="0" rIns="0" bIns="0" rtlCol="0" anchor="ctr"/>
          <a:lstStyle/>
          <a:p>
            <a:r>
              <a:rPr lang="en-US" sz="4500" b="1" dirty="0">
                <a:solidFill>
                  <a:srgbClr val="F8F8F8"/>
                </a:solidFill>
                <a:latin typeface="Arial" pitchFamily="34" charset="0"/>
                <a:ea typeface="Arial" pitchFamily="34" charset="-122"/>
                <a:cs typeface="Arial" pitchFamily="34" charset="-120"/>
              </a:rPr>
              <a:t>Job Evaluation Effort Form</a:t>
            </a:r>
            <a:endParaRPr lang="en-US" sz="4500" dirty="0"/>
          </a:p>
        </p:txBody>
      </p:sp>
      <p:sp>
        <p:nvSpPr>
          <p:cNvPr id="23" name="Text 14"/>
          <p:cNvSpPr txBox="1"/>
          <p:nvPr/>
        </p:nvSpPr>
        <p:spPr>
          <a:xfrm>
            <a:off x="1142543" y="3885743"/>
            <a:ext cx="2858415" cy="286665"/>
          </a:xfrm>
          <a:prstGeom prst="rect">
            <a:avLst/>
          </a:prstGeom>
          <a:noFill/>
          <a:ln/>
        </p:spPr>
        <p:txBody>
          <a:bodyPr wrap="none" lIns="0" tIns="0" rIns="0" bIns="0" rtlCol="0" anchor="ctr"/>
          <a:lstStyle/>
          <a:p>
            <a:r>
              <a:rPr lang="en-US" sz="1350" b="1" kern="0" spc="240" dirty="0">
                <a:solidFill>
                  <a:srgbClr val="D60D26"/>
                </a:solidFill>
                <a:latin typeface="Arial" pitchFamily="34" charset="0"/>
                <a:ea typeface="Arial" pitchFamily="34" charset="-122"/>
                <a:cs typeface="Arial" pitchFamily="34" charset="-120"/>
              </a:rPr>
              <a:t>01 · Effort</a:t>
            </a:r>
            <a:endParaRPr lang="en-US" sz="1350" dirty="0"/>
          </a:p>
        </p:txBody>
      </p:sp>
      <p:sp>
        <p:nvSpPr>
          <p:cNvPr id="24" name="Text 15"/>
          <p:cNvSpPr txBox="1"/>
          <p:nvPr/>
        </p:nvSpPr>
        <p:spPr>
          <a:xfrm>
            <a:off x="1142543" y="4257448"/>
            <a:ext cx="3429000" cy="400508"/>
          </a:xfrm>
          <a:prstGeom prst="rect">
            <a:avLst/>
          </a:prstGeom>
          <a:noFill/>
          <a:ln/>
        </p:spPr>
        <p:txBody>
          <a:bodyPr wrap="none" lIns="0" tIns="0" rIns="0" bIns="0" rtlCol="0" anchor="ctr"/>
          <a:lstStyle/>
          <a:p>
            <a:r>
              <a:rPr lang="en-US" sz="2700" b="1" dirty="0">
                <a:solidFill>
                  <a:srgbClr val="F8F8F8"/>
                </a:solidFill>
                <a:latin typeface="Arial" pitchFamily="34" charset="0"/>
                <a:ea typeface="Arial" pitchFamily="34" charset="-122"/>
                <a:cs typeface="Arial" pitchFamily="34" charset="-120"/>
              </a:rPr>
              <a:t>Physical Effort</a:t>
            </a:r>
            <a:endParaRPr lang="en-US" sz="2700" dirty="0"/>
          </a:p>
        </p:txBody>
      </p:sp>
      <p:sp>
        <p:nvSpPr>
          <p:cNvPr id="27" name="Text 18"/>
          <p:cNvSpPr txBox="1"/>
          <p:nvPr/>
        </p:nvSpPr>
        <p:spPr>
          <a:xfrm>
            <a:off x="5357469" y="3885743"/>
            <a:ext cx="2858415" cy="286665"/>
          </a:xfrm>
          <a:prstGeom prst="rect">
            <a:avLst/>
          </a:prstGeom>
          <a:noFill/>
          <a:ln/>
        </p:spPr>
        <p:txBody>
          <a:bodyPr wrap="none" lIns="0" tIns="0" rIns="0" bIns="0" rtlCol="0" anchor="ctr"/>
          <a:lstStyle/>
          <a:p>
            <a:r>
              <a:rPr lang="en-US" sz="1350" b="1" kern="0" spc="240" dirty="0">
                <a:solidFill>
                  <a:srgbClr val="41B6E6"/>
                </a:solidFill>
                <a:latin typeface="Arial" pitchFamily="34" charset="0"/>
                <a:ea typeface="Arial" pitchFamily="34" charset="-122"/>
                <a:cs typeface="Arial" pitchFamily="34" charset="-120"/>
              </a:rPr>
              <a:t>02 · Effort</a:t>
            </a:r>
            <a:endParaRPr lang="en-US" sz="1350" dirty="0"/>
          </a:p>
        </p:txBody>
      </p:sp>
      <p:sp>
        <p:nvSpPr>
          <p:cNvPr id="28" name="Text 19"/>
          <p:cNvSpPr txBox="1"/>
          <p:nvPr/>
        </p:nvSpPr>
        <p:spPr>
          <a:xfrm>
            <a:off x="5357469" y="4257448"/>
            <a:ext cx="3429000" cy="400508"/>
          </a:xfrm>
          <a:prstGeom prst="rect">
            <a:avLst/>
          </a:prstGeom>
          <a:noFill/>
          <a:ln/>
        </p:spPr>
        <p:txBody>
          <a:bodyPr wrap="none" lIns="0" tIns="0" rIns="0" bIns="0" rtlCol="0" anchor="ctr"/>
          <a:lstStyle/>
          <a:p>
            <a:r>
              <a:rPr lang="en-US" sz="2700" b="1" dirty="0">
                <a:solidFill>
                  <a:srgbClr val="F8F8F8"/>
                </a:solidFill>
                <a:latin typeface="Arial" pitchFamily="34" charset="0"/>
                <a:ea typeface="Arial" pitchFamily="34" charset="-122"/>
                <a:cs typeface="Arial" pitchFamily="34" charset="-120"/>
              </a:rPr>
              <a:t>Mental Effort</a:t>
            </a:r>
            <a:endParaRPr lang="en-US" sz="2700" dirty="0"/>
          </a:p>
        </p:txBody>
      </p:sp>
      <p:sp>
        <p:nvSpPr>
          <p:cNvPr id="30" name="Text 21"/>
          <p:cNvSpPr txBox="1"/>
          <p:nvPr/>
        </p:nvSpPr>
        <p:spPr>
          <a:xfrm>
            <a:off x="9572397" y="3885743"/>
            <a:ext cx="2858415" cy="286665"/>
          </a:xfrm>
          <a:prstGeom prst="rect">
            <a:avLst/>
          </a:prstGeom>
          <a:noFill/>
          <a:ln/>
        </p:spPr>
        <p:txBody>
          <a:bodyPr wrap="none" lIns="0" tIns="0" rIns="0" bIns="0" rtlCol="0" anchor="ctr"/>
          <a:lstStyle/>
          <a:p>
            <a:r>
              <a:rPr lang="en-US" sz="1350" b="1" kern="0" spc="240" dirty="0">
                <a:solidFill>
                  <a:srgbClr val="D60D26"/>
                </a:solidFill>
                <a:latin typeface="Arial" pitchFamily="34" charset="0"/>
                <a:ea typeface="Arial" pitchFamily="34" charset="-122"/>
                <a:cs typeface="Arial" pitchFamily="34" charset="-120"/>
              </a:rPr>
              <a:t>03 · Effort</a:t>
            </a:r>
            <a:endParaRPr lang="en-US" sz="1350" dirty="0"/>
          </a:p>
        </p:txBody>
      </p:sp>
      <p:sp>
        <p:nvSpPr>
          <p:cNvPr id="31" name="Text 22"/>
          <p:cNvSpPr txBox="1"/>
          <p:nvPr/>
        </p:nvSpPr>
        <p:spPr>
          <a:xfrm>
            <a:off x="9572397" y="4257448"/>
            <a:ext cx="3429000" cy="400508"/>
          </a:xfrm>
          <a:prstGeom prst="rect">
            <a:avLst/>
          </a:prstGeom>
          <a:noFill/>
          <a:ln/>
        </p:spPr>
        <p:txBody>
          <a:bodyPr wrap="none" lIns="0" tIns="0" rIns="0" bIns="0" rtlCol="0" anchor="ctr"/>
          <a:lstStyle/>
          <a:p>
            <a:r>
              <a:rPr lang="en-US" sz="2700" b="1" dirty="0">
                <a:solidFill>
                  <a:srgbClr val="F8F8F8"/>
                </a:solidFill>
                <a:latin typeface="Arial" pitchFamily="34" charset="0"/>
                <a:ea typeface="Arial" pitchFamily="34" charset="-122"/>
                <a:cs typeface="Arial" pitchFamily="34" charset="-120"/>
              </a:rPr>
              <a:t>Emotional Effort</a:t>
            </a:r>
            <a:endParaRPr lang="en-US" sz="2700" dirty="0"/>
          </a:p>
        </p:txBody>
      </p:sp>
      <p:sp>
        <p:nvSpPr>
          <p:cNvPr id="33" name="Text 24"/>
          <p:cNvSpPr txBox="1"/>
          <p:nvPr/>
        </p:nvSpPr>
        <p:spPr>
          <a:xfrm>
            <a:off x="13787324" y="3885743"/>
            <a:ext cx="2858415" cy="286665"/>
          </a:xfrm>
          <a:prstGeom prst="rect">
            <a:avLst/>
          </a:prstGeom>
          <a:noFill/>
          <a:ln/>
        </p:spPr>
        <p:txBody>
          <a:bodyPr wrap="none" lIns="0" tIns="0" rIns="0" bIns="0" rtlCol="0" anchor="ctr"/>
          <a:lstStyle/>
          <a:p>
            <a:r>
              <a:rPr lang="en-US" sz="1350" b="1" kern="0" spc="240" dirty="0">
                <a:solidFill>
                  <a:srgbClr val="41B6E6"/>
                </a:solidFill>
                <a:latin typeface="Arial" pitchFamily="34" charset="0"/>
                <a:ea typeface="Arial" pitchFamily="34" charset="-122"/>
                <a:cs typeface="Arial" pitchFamily="34" charset="-120"/>
              </a:rPr>
              <a:t>04 · Conditions</a:t>
            </a:r>
            <a:endParaRPr lang="en-US" sz="1350" dirty="0"/>
          </a:p>
        </p:txBody>
      </p:sp>
      <p:sp>
        <p:nvSpPr>
          <p:cNvPr id="34" name="Text 25"/>
          <p:cNvSpPr txBox="1"/>
          <p:nvPr/>
        </p:nvSpPr>
        <p:spPr>
          <a:xfrm>
            <a:off x="13787324" y="4257448"/>
            <a:ext cx="3963924" cy="400508"/>
          </a:xfrm>
          <a:prstGeom prst="rect">
            <a:avLst/>
          </a:prstGeom>
          <a:noFill/>
          <a:ln/>
        </p:spPr>
        <p:txBody>
          <a:bodyPr wrap="none" lIns="0" tIns="0" rIns="0" bIns="0" rtlCol="0" anchor="ctr"/>
          <a:lstStyle/>
          <a:p>
            <a:r>
              <a:rPr lang="en-US" sz="2700" b="1" dirty="0">
                <a:solidFill>
                  <a:srgbClr val="F8F8F8"/>
                </a:solidFill>
                <a:latin typeface="Arial" pitchFamily="34" charset="0"/>
                <a:ea typeface="Arial" pitchFamily="34" charset="-122"/>
                <a:cs typeface="Arial" pitchFamily="34" charset="-120"/>
              </a:rPr>
              <a:t>Working Conditions</a:t>
            </a:r>
            <a:endParaRPr lang="en-US" sz="2700" dirty="0"/>
          </a:p>
        </p:txBody>
      </p:sp>
      <p:sp>
        <p:nvSpPr>
          <p:cNvPr id="36" name="Text 27"/>
          <p:cNvSpPr txBox="1"/>
          <p:nvPr/>
        </p:nvSpPr>
        <p:spPr>
          <a:xfrm>
            <a:off x="857250" y="9772651"/>
            <a:ext cx="11144250" cy="257861"/>
          </a:xfrm>
          <a:prstGeom prst="rect">
            <a:avLst/>
          </a:prstGeom>
          <a:noFill/>
          <a:ln/>
        </p:spPr>
        <p:txBody>
          <a:bodyPr wrap="none" lIns="0" tIns="0" rIns="0" bIns="0" rtlCol="0" anchor="ctr"/>
          <a:lstStyle/>
          <a:p>
            <a:r>
              <a:rPr lang="en-US" sz="1350" i="1" dirty="0">
                <a:solidFill>
                  <a:srgbClr val="9AA3B8"/>
                </a:solidFill>
                <a:latin typeface="Arial" pitchFamily="34" charset="0"/>
                <a:ea typeface="Arial" pitchFamily="34" charset="-122"/>
                <a:cs typeface="Arial" pitchFamily="34" charset="-120"/>
              </a:rPr>
              <a:t>Source: NHS Employers &amp; NHS Staff Council job evaluation principles</a:t>
            </a:r>
            <a:endParaRPr lang="en-US" sz="1350" dirty="0"/>
          </a:p>
        </p:txBody>
      </p:sp>
      <p:sp>
        <p:nvSpPr>
          <p:cNvPr id="37" name="Text 28"/>
          <p:cNvSpPr txBox="1"/>
          <p:nvPr/>
        </p:nvSpPr>
        <p:spPr>
          <a:xfrm>
            <a:off x="13288061" y="9772651"/>
            <a:ext cx="4143603" cy="257861"/>
          </a:xfrm>
          <a:prstGeom prst="rect">
            <a:avLst/>
          </a:prstGeom>
          <a:noFill/>
          <a:ln/>
        </p:spPr>
        <p:txBody>
          <a:bodyPr wrap="none" lIns="0" tIns="0" rIns="0" bIns="0" rtlCol="0" anchor="ctr"/>
          <a:lstStyle/>
          <a:p>
            <a:r>
              <a:rPr lang="en-US" sz="1350" dirty="0">
                <a:solidFill>
                  <a:srgbClr val="F8F8F8"/>
                </a:solidFill>
                <a:latin typeface="Arial" pitchFamily="34" charset="0"/>
                <a:ea typeface="Arial" pitchFamily="34" charset="-122"/>
                <a:cs typeface="Arial" pitchFamily="34" charset="-120"/>
              </a:rPr>
              <a:t>Join the conversation using </a:t>
            </a:r>
            <a:r>
              <a:rPr lang="en-US" sz="1350" b="1" dirty="0">
                <a:solidFill>
                  <a:srgbClr val="F8F8F8"/>
                </a:solidFill>
                <a:latin typeface="Arial" pitchFamily="34" charset="0"/>
                <a:ea typeface="Arial" pitchFamily="34" charset="-122"/>
                <a:cs typeface="Arial" pitchFamily="34" charset="-120"/>
              </a:rPr>
              <a:t>#BCISAHP</a:t>
            </a:r>
            <a:endParaRPr lang="en-US" sz="1350" dirty="0"/>
          </a:p>
        </p:txBody>
      </p:sp>
    </p:spTree>
  </p:cSld>
  <p:clrMapOvr>
    <a:masterClrMapping/>
  </p:clrMapOvr>
  <p:transition spd="slow">
    <p:wipe/>
  </p:transition>
  <p:extLst>
    <p:ext uri="{6950BFC3-D8DA-4A85-94F7-54DA5524770B}">
      <p188:commentRel xmlns:p188="http://schemas.microsoft.com/office/powerpoint/2018/8/main" r:id="rId3"/>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33AC8C-D729-230C-6268-00E3AB6F3B70}"/>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1780E449-33D3-80BA-B958-CBAC5847E685}"/>
              </a:ext>
            </a:extLst>
          </p:cNvPr>
          <p:cNvSpPr/>
          <p:nvPr/>
        </p:nvSpPr>
        <p:spPr>
          <a:xfrm>
            <a:off x="-509063" y="0"/>
            <a:ext cx="19307566" cy="10287000"/>
          </a:xfrm>
          <a:prstGeom prst="rect">
            <a:avLst/>
          </a:prstGeom>
          <a:solidFill>
            <a:srgbClr val="030D27"/>
          </a:solidFill>
          <a:ln w="12700">
            <a:solidFill>
              <a:srgbClr val="FFFFFF">
                <a:alpha val="0"/>
              </a:srgbClr>
            </a:solidFill>
            <a:prstDash val="solid"/>
          </a:ln>
        </p:spPr>
        <p:txBody>
          <a:bodyPr/>
          <a:lstStyle/>
          <a:p>
            <a:endParaRPr lang="en-GB" sz="2700"/>
          </a:p>
        </p:txBody>
      </p:sp>
      <p:pic>
        <p:nvPicPr>
          <p:cNvPr id="4" name="Image 0" descr="gen-dedup-3ef551c2a46001de03a1548349d73d93.png">
            <a:extLst>
              <a:ext uri="{FF2B5EF4-FFF2-40B4-BE49-F238E27FC236}">
                <a16:creationId xmlns:a16="http://schemas.microsoft.com/office/drawing/2014/main" id="{2943328D-FF69-7AF5-2D69-F0646C7B1679}"/>
              </a:ext>
            </a:extLst>
          </p:cNvPr>
          <p:cNvPicPr>
            <a:picLocks noChangeAspect="1"/>
          </p:cNvPicPr>
          <p:nvPr/>
        </p:nvPicPr>
        <p:blipFill>
          <a:blip r:embed="rId4"/>
          <a:srcRect l="-404" r="-404"/>
          <a:stretch/>
        </p:blipFill>
        <p:spPr>
          <a:xfrm>
            <a:off x="857250" y="1828343"/>
            <a:ext cx="857250" cy="42519"/>
          </a:xfrm>
          <a:prstGeom prst="rect">
            <a:avLst/>
          </a:prstGeom>
        </p:spPr>
      </p:pic>
      <p:pic>
        <p:nvPicPr>
          <p:cNvPr id="9" name="Image 1" descr="gen-dedup-e1b568055df0145752470fb1e65657b2.png">
            <a:extLst>
              <a:ext uri="{FF2B5EF4-FFF2-40B4-BE49-F238E27FC236}">
                <a16:creationId xmlns:a16="http://schemas.microsoft.com/office/drawing/2014/main" id="{3788D0D1-FEEE-3CF9-BAA6-579B8C087268}"/>
              </a:ext>
            </a:extLst>
          </p:cNvPr>
          <p:cNvPicPr>
            <a:picLocks noChangeAspect="1"/>
          </p:cNvPicPr>
          <p:nvPr/>
        </p:nvPicPr>
        <p:blipFill>
          <a:blip r:embed="rId5"/>
          <a:stretch>
            <a:fillRect/>
          </a:stretch>
        </p:blipFill>
        <p:spPr>
          <a:xfrm>
            <a:off x="857251" y="514350"/>
            <a:ext cx="2286458" cy="445515"/>
          </a:xfrm>
          <a:prstGeom prst="rect">
            <a:avLst/>
          </a:prstGeom>
        </p:spPr>
      </p:pic>
      <p:pic>
        <p:nvPicPr>
          <p:cNvPr id="10" name="Image 2" descr="gen-dedup-bae3d7051c9695437ff85d480ff3680c.png">
            <a:extLst>
              <a:ext uri="{FF2B5EF4-FFF2-40B4-BE49-F238E27FC236}">
                <a16:creationId xmlns:a16="http://schemas.microsoft.com/office/drawing/2014/main" id="{60ADEDBF-BD11-CCAD-7290-9191857C0F76}"/>
              </a:ext>
            </a:extLst>
          </p:cNvPr>
          <p:cNvPicPr>
            <a:picLocks noChangeAspect="1"/>
          </p:cNvPicPr>
          <p:nvPr/>
        </p:nvPicPr>
        <p:blipFill>
          <a:blip r:embed="rId6"/>
          <a:stretch>
            <a:fillRect/>
          </a:stretch>
        </p:blipFill>
        <p:spPr>
          <a:xfrm>
            <a:off x="12901270" y="9715043"/>
            <a:ext cx="285293" cy="285293"/>
          </a:xfrm>
          <a:prstGeom prst="rect">
            <a:avLst/>
          </a:prstGeom>
        </p:spPr>
      </p:pic>
      <p:sp>
        <p:nvSpPr>
          <p:cNvPr id="11" name="Text 6">
            <a:extLst>
              <a:ext uri="{FF2B5EF4-FFF2-40B4-BE49-F238E27FC236}">
                <a16:creationId xmlns:a16="http://schemas.microsoft.com/office/drawing/2014/main" id="{DE39A9F3-82B6-70F1-0388-3E100AA2C1EA}"/>
              </a:ext>
            </a:extLst>
          </p:cNvPr>
          <p:cNvSpPr txBox="1"/>
          <p:nvPr/>
        </p:nvSpPr>
        <p:spPr>
          <a:xfrm>
            <a:off x="857251" y="1115111"/>
            <a:ext cx="10001708" cy="200253"/>
          </a:xfrm>
          <a:prstGeom prst="rect">
            <a:avLst/>
          </a:prstGeom>
          <a:noFill/>
          <a:ln/>
        </p:spPr>
        <p:txBody>
          <a:bodyPr wrap="none" lIns="0" tIns="0" rIns="0" bIns="0" rtlCol="0" anchor="ctr"/>
          <a:lstStyle/>
          <a:p>
            <a:r>
              <a:rPr lang="en-US" sz="1200" b="1" kern="0" spc="210" dirty="0">
                <a:solidFill>
                  <a:srgbClr val="F8F8F8"/>
                </a:solidFill>
                <a:latin typeface="Arial" pitchFamily="34" charset="0"/>
                <a:ea typeface="Arial" pitchFamily="34" charset="-122"/>
                <a:cs typeface="Arial" pitchFamily="34" charset="-120"/>
              </a:rPr>
              <a:t>BRITISH CARDIOVASCULAR INTERVENTION SOCIETY</a:t>
            </a:r>
            <a:endParaRPr lang="en-US" sz="1200" dirty="0"/>
          </a:p>
        </p:txBody>
      </p:sp>
      <p:sp>
        <p:nvSpPr>
          <p:cNvPr id="14" name="Text 9">
            <a:extLst>
              <a:ext uri="{FF2B5EF4-FFF2-40B4-BE49-F238E27FC236}">
                <a16:creationId xmlns:a16="http://schemas.microsoft.com/office/drawing/2014/main" id="{3078F478-4B8F-A35D-C8CE-2EB11DA1D446}"/>
              </a:ext>
            </a:extLst>
          </p:cNvPr>
          <p:cNvSpPr txBox="1"/>
          <p:nvPr/>
        </p:nvSpPr>
        <p:spPr>
          <a:xfrm>
            <a:off x="857250" y="3429000"/>
            <a:ext cx="1143915" cy="1143915"/>
          </a:xfrm>
          <a:prstGeom prst="rect">
            <a:avLst/>
          </a:prstGeom>
          <a:noFill/>
          <a:ln/>
        </p:spPr>
        <p:txBody>
          <a:bodyPr wrap="none" lIns="0" tIns="0" rIns="0" bIns="0" rtlCol="0" anchor="ctr"/>
          <a:lstStyle/>
          <a:p>
            <a:endParaRPr lang="en-US" sz="13500" dirty="0"/>
          </a:p>
        </p:txBody>
      </p:sp>
      <p:sp>
        <p:nvSpPr>
          <p:cNvPr id="21" name="Text 16">
            <a:extLst>
              <a:ext uri="{FF2B5EF4-FFF2-40B4-BE49-F238E27FC236}">
                <a16:creationId xmlns:a16="http://schemas.microsoft.com/office/drawing/2014/main" id="{F4538302-FF51-CA19-4A39-82C28F706C70}"/>
              </a:ext>
            </a:extLst>
          </p:cNvPr>
          <p:cNvSpPr txBox="1"/>
          <p:nvPr/>
        </p:nvSpPr>
        <p:spPr>
          <a:xfrm>
            <a:off x="857250" y="9772651"/>
            <a:ext cx="11144250" cy="257861"/>
          </a:xfrm>
          <a:prstGeom prst="rect">
            <a:avLst/>
          </a:prstGeom>
          <a:noFill/>
          <a:ln/>
        </p:spPr>
        <p:txBody>
          <a:bodyPr wrap="none" lIns="0" tIns="0" rIns="0" bIns="0" rtlCol="0" anchor="ctr"/>
          <a:lstStyle/>
          <a:p>
            <a:r>
              <a:rPr lang="en-US" sz="1350" i="1" dirty="0">
                <a:solidFill>
                  <a:srgbClr val="9AA3B8"/>
                </a:solidFill>
                <a:latin typeface="Arial" pitchFamily="34" charset="0"/>
                <a:ea typeface="Arial" pitchFamily="34" charset="-122"/>
                <a:cs typeface="Arial" pitchFamily="34" charset="-120"/>
              </a:rPr>
              <a:t>Source: NHS JE Evaluation Handbook </a:t>
            </a:r>
            <a:r>
              <a:rPr lang="en-GB" sz="1400" dirty="0">
                <a:hlinkClick r:id="rId7"/>
              </a:rPr>
              <a:t>JE Handbook - 8th Edition - January 2024.pdf</a:t>
            </a:r>
            <a:endParaRPr lang="en-US" sz="1350" dirty="0"/>
          </a:p>
        </p:txBody>
      </p:sp>
      <p:sp>
        <p:nvSpPr>
          <p:cNvPr id="22" name="Text 17">
            <a:extLst>
              <a:ext uri="{FF2B5EF4-FFF2-40B4-BE49-F238E27FC236}">
                <a16:creationId xmlns:a16="http://schemas.microsoft.com/office/drawing/2014/main" id="{FF99D649-5878-0B77-934D-7C172E9D8282}"/>
              </a:ext>
            </a:extLst>
          </p:cNvPr>
          <p:cNvSpPr txBox="1"/>
          <p:nvPr/>
        </p:nvSpPr>
        <p:spPr>
          <a:xfrm>
            <a:off x="13288061" y="9772651"/>
            <a:ext cx="4143603" cy="257861"/>
          </a:xfrm>
          <a:prstGeom prst="rect">
            <a:avLst/>
          </a:prstGeom>
          <a:noFill/>
          <a:ln/>
        </p:spPr>
        <p:txBody>
          <a:bodyPr wrap="none" lIns="0" tIns="0" rIns="0" bIns="0" rtlCol="0" anchor="ctr"/>
          <a:lstStyle/>
          <a:p>
            <a:r>
              <a:rPr lang="en-US" sz="1350" dirty="0">
                <a:solidFill>
                  <a:srgbClr val="F8F8F8"/>
                </a:solidFill>
                <a:latin typeface="Arial" pitchFamily="34" charset="0"/>
                <a:ea typeface="Arial" pitchFamily="34" charset="-122"/>
                <a:cs typeface="Arial" pitchFamily="34" charset="-120"/>
              </a:rPr>
              <a:t>Join the conversation using </a:t>
            </a:r>
            <a:r>
              <a:rPr lang="en-US" sz="1350" b="1" dirty="0">
                <a:solidFill>
                  <a:srgbClr val="F8F8F8"/>
                </a:solidFill>
                <a:latin typeface="Arial" pitchFamily="34" charset="0"/>
                <a:ea typeface="Arial" pitchFamily="34" charset="-122"/>
                <a:cs typeface="Arial" pitchFamily="34" charset="-120"/>
              </a:rPr>
              <a:t>#BCISAHP</a:t>
            </a:r>
            <a:endParaRPr lang="en-US" sz="1350" dirty="0"/>
          </a:p>
        </p:txBody>
      </p:sp>
      <p:pic>
        <p:nvPicPr>
          <p:cNvPr id="25" name="Picture 24">
            <a:extLst>
              <a:ext uri="{FF2B5EF4-FFF2-40B4-BE49-F238E27FC236}">
                <a16:creationId xmlns:a16="http://schemas.microsoft.com/office/drawing/2014/main" id="{F45F0B61-E855-674C-3E2E-2B8916AABEF1}"/>
              </a:ext>
            </a:extLst>
          </p:cNvPr>
          <p:cNvPicPr>
            <a:picLocks noChangeAspect="1"/>
          </p:cNvPicPr>
          <p:nvPr/>
        </p:nvPicPr>
        <p:blipFill>
          <a:blip r:embed="rId8"/>
          <a:srcRect l="27636" t="27102" r="27895" b="7493"/>
          <a:stretch>
            <a:fillRect/>
          </a:stretch>
        </p:blipFill>
        <p:spPr>
          <a:xfrm>
            <a:off x="9733103" y="2800805"/>
            <a:ext cx="8132514" cy="6715357"/>
          </a:xfrm>
          <a:prstGeom prst="rect">
            <a:avLst/>
          </a:prstGeom>
        </p:spPr>
      </p:pic>
      <p:pic>
        <p:nvPicPr>
          <p:cNvPr id="26" name="Picture 25">
            <a:extLst>
              <a:ext uri="{FF2B5EF4-FFF2-40B4-BE49-F238E27FC236}">
                <a16:creationId xmlns:a16="http://schemas.microsoft.com/office/drawing/2014/main" id="{6058562D-6D36-8EDC-674C-ADDBC57E3D5B}"/>
              </a:ext>
            </a:extLst>
          </p:cNvPr>
          <p:cNvPicPr>
            <a:picLocks noChangeAspect="1"/>
          </p:cNvPicPr>
          <p:nvPr/>
        </p:nvPicPr>
        <p:blipFill>
          <a:blip r:embed="rId9"/>
          <a:stretch>
            <a:fillRect/>
          </a:stretch>
        </p:blipFill>
        <p:spPr>
          <a:xfrm>
            <a:off x="189243" y="4000957"/>
            <a:ext cx="9218228" cy="2990900"/>
          </a:xfrm>
          <a:prstGeom prst="rect">
            <a:avLst/>
          </a:prstGeom>
        </p:spPr>
      </p:pic>
      <p:sp>
        <p:nvSpPr>
          <p:cNvPr id="3" name="Text 12">
            <a:extLst>
              <a:ext uri="{FF2B5EF4-FFF2-40B4-BE49-F238E27FC236}">
                <a16:creationId xmlns:a16="http://schemas.microsoft.com/office/drawing/2014/main" id="{38ACD153-1D68-948D-4979-45DB826920A4}"/>
              </a:ext>
            </a:extLst>
          </p:cNvPr>
          <p:cNvSpPr txBox="1"/>
          <p:nvPr/>
        </p:nvSpPr>
        <p:spPr>
          <a:xfrm>
            <a:off x="857250" y="2086203"/>
            <a:ext cx="16574415" cy="714603"/>
          </a:xfrm>
          <a:prstGeom prst="rect">
            <a:avLst/>
          </a:prstGeom>
          <a:noFill/>
          <a:ln/>
        </p:spPr>
        <p:txBody>
          <a:bodyPr wrap="none" lIns="0" tIns="0" rIns="0" bIns="0" rtlCol="0" anchor="ctr"/>
          <a:lstStyle/>
          <a:p>
            <a:r>
              <a:rPr lang="en-US" sz="4500" b="1" dirty="0">
                <a:solidFill>
                  <a:srgbClr val="F8F8F8"/>
                </a:solidFill>
                <a:latin typeface="Arial" pitchFamily="34" charset="0"/>
                <a:ea typeface="Arial" pitchFamily="34" charset="-122"/>
                <a:cs typeface="Arial" pitchFamily="34" charset="-120"/>
              </a:rPr>
              <a:t>Job Evaluation Weighing &amp; Scoring </a:t>
            </a:r>
            <a:endParaRPr lang="en-US" sz="4500" dirty="0"/>
          </a:p>
        </p:txBody>
      </p:sp>
    </p:spTree>
    <p:extLst>
      <p:ext uri="{BB962C8B-B14F-4D97-AF65-F5344CB8AC3E}">
        <p14:creationId xmlns:p14="http://schemas.microsoft.com/office/powerpoint/2010/main" val="188846800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6950BFC3-D8DA-4A85-94F7-54DA5524770B}">
      <p188:commentRel xmlns:p188="http://schemas.microsoft.com/office/powerpoint/2018/8/main" r:id="rId3"/>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3DCFC8-36D1-F364-F996-08216BC1FF08}"/>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D5A2F938-6CD9-150E-9AB5-B3560F9993EF}"/>
              </a:ext>
            </a:extLst>
          </p:cNvPr>
          <p:cNvSpPr/>
          <p:nvPr/>
        </p:nvSpPr>
        <p:spPr>
          <a:xfrm>
            <a:off x="1" y="0"/>
            <a:ext cx="18287543" cy="10287000"/>
          </a:xfrm>
          <a:prstGeom prst="rect">
            <a:avLst/>
          </a:prstGeom>
          <a:solidFill>
            <a:srgbClr val="030D27"/>
          </a:solidFill>
          <a:ln w="12700">
            <a:solidFill>
              <a:srgbClr val="FFFFFF">
                <a:alpha val="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7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Shape 1">
            <a:extLst>
              <a:ext uri="{FF2B5EF4-FFF2-40B4-BE49-F238E27FC236}">
                <a16:creationId xmlns:a16="http://schemas.microsoft.com/office/drawing/2014/main" id="{8DEE7472-9A0E-8F04-3AFC-D9A71D867063}"/>
              </a:ext>
            </a:extLst>
          </p:cNvPr>
          <p:cNvSpPr/>
          <p:nvPr/>
        </p:nvSpPr>
        <p:spPr>
          <a:xfrm>
            <a:off x="457" y="91897"/>
            <a:ext cx="18287543" cy="10287000"/>
          </a:xfrm>
          <a:prstGeom prst="rect">
            <a:avLst/>
          </a:prstGeom>
          <a:solidFill>
            <a:srgbClr val="030D27"/>
          </a:solidFill>
          <a:ln w="12700">
            <a:solidFill>
              <a:srgbClr val="FFFFFF">
                <a:alpha val="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7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4" name="Image 0" descr="gen-dedup-3ef551c2a46001de03a1548349d73d93.png">
            <a:extLst>
              <a:ext uri="{FF2B5EF4-FFF2-40B4-BE49-F238E27FC236}">
                <a16:creationId xmlns:a16="http://schemas.microsoft.com/office/drawing/2014/main" id="{6ABFF000-10DC-4622-792F-6DEFD25BD4B3}"/>
              </a:ext>
            </a:extLst>
          </p:cNvPr>
          <p:cNvPicPr>
            <a:picLocks noChangeAspect="1"/>
          </p:cNvPicPr>
          <p:nvPr/>
        </p:nvPicPr>
        <p:blipFill>
          <a:blip r:embed="rId4"/>
          <a:srcRect l="-404" r="-404"/>
          <a:stretch/>
        </p:blipFill>
        <p:spPr>
          <a:xfrm>
            <a:off x="857250" y="1828343"/>
            <a:ext cx="857250" cy="42519"/>
          </a:xfrm>
          <a:prstGeom prst="rect">
            <a:avLst/>
          </a:prstGeom>
        </p:spPr>
      </p:pic>
      <p:sp>
        <p:nvSpPr>
          <p:cNvPr id="5" name="Shape 2">
            <a:extLst>
              <a:ext uri="{FF2B5EF4-FFF2-40B4-BE49-F238E27FC236}">
                <a16:creationId xmlns:a16="http://schemas.microsoft.com/office/drawing/2014/main" id="{D5CD7A10-2558-783F-E159-A660D4714A66}"/>
              </a:ext>
            </a:extLst>
          </p:cNvPr>
          <p:cNvSpPr/>
          <p:nvPr/>
        </p:nvSpPr>
        <p:spPr>
          <a:xfrm>
            <a:off x="752933" y="3921828"/>
            <a:ext cx="8896349" cy="4312387"/>
          </a:xfrm>
          <a:prstGeom prst="rect">
            <a:avLst/>
          </a:prstGeom>
          <a:solidFill>
            <a:srgbClr val="0F1D45"/>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7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hape 3">
            <a:extLst>
              <a:ext uri="{FF2B5EF4-FFF2-40B4-BE49-F238E27FC236}">
                <a16:creationId xmlns:a16="http://schemas.microsoft.com/office/drawing/2014/main" id="{A828517E-DD7D-9E7F-C977-4F590AED1777}"/>
              </a:ext>
            </a:extLst>
          </p:cNvPr>
          <p:cNvSpPr/>
          <p:nvPr/>
        </p:nvSpPr>
        <p:spPr>
          <a:xfrm>
            <a:off x="752933" y="3819766"/>
            <a:ext cx="8896349" cy="62136"/>
          </a:xfrm>
          <a:prstGeom prst="rect">
            <a:avLst/>
          </a:prstGeom>
          <a:solidFill>
            <a:srgbClr val="D60D26"/>
          </a:solidFill>
          <a:ln w="12700">
            <a:solidFill>
              <a:srgbClr val="D60D26">
                <a:alpha val="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7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1" name="Image 2" descr="gen-dedup-e1b568055df0145752470fb1e65657b2.png">
            <a:extLst>
              <a:ext uri="{FF2B5EF4-FFF2-40B4-BE49-F238E27FC236}">
                <a16:creationId xmlns:a16="http://schemas.microsoft.com/office/drawing/2014/main" id="{FA08E782-4D32-FAEC-215E-DCD62F642B44}"/>
              </a:ext>
            </a:extLst>
          </p:cNvPr>
          <p:cNvPicPr>
            <a:picLocks noChangeAspect="1"/>
          </p:cNvPicPr>
          <p:nvPr/>
        </p:nvPicPr>
        <p:blipFill>
          <a:blip r:embed="rId5"/>
          <a:stretch>
            <a:fillRect/>
          </a:stretch>
        </p:blipFill>
        <p:spPr>
          <a:xfrm>
            <a:off x="857251" y="514350"/>
            <a:ext cx="2286458" cy="445515"/>
          </a:xfrm>
          <a:prstGeom prst="rect">
            <a:avLst/>
          </a:prstGeom>
        </p:spPr>
      </p:pic>
      <p:pic>
        <p:nvPicPr>
          <p:cNvPr id="12" name="Image 3" descr="gen-dedup-bae3d7051c9695437ff85d480ff3680c.png">
            <a:extLst>
              <a:ext uri="{FF2B5EF4-FFF2-40B4-BE49-F238E27FC236}">
                <a16:creationId xmlns:a16="http://schemas.microsoft.com/office/drawing/2014/main" id="{A8312FEE-867E-B5D8-0D66-A7D475FC2B70}"/>
              </a:ext>
            </a:extLst>
          </p:cNvPr>
          <p:cNvPicPr>
            <a:picLocks noChangeAspect="1"/>
          </p:cNvPicPr>
          <p:nvPr/>
        </p:nvPicPr>
        <p:blipFill>
          <a:blip r:embed="rId6"/>
          <a:stretch>
            <a:fillRect/>
          </a:stretch>
        </p:blipFill>
        <p:spPr>
          <a:xfrm>
            <a:off x="12901270" y="9715043"/>
            <a:ext cx="285293" cy="285293"/>
          </a:xfrm>
          <a:prstGeom prst="rect">
            <a:avLst/>
          </a:prstGeom>
        </p:spPr>
      </p:pic>
      <p:sp>
        <p:nvSpPr>
          <p:cNvPr id="13" name="Text 7">
            <a:extLst>
              <a:ext uri="{FF2B5EF4-FFF2-40B4-BE49-F238E27FC236}">
                <a16:creationId xmlns:a16="http://schemas.microsoft.com/office/drawing/2014/main" id="{BE949AD0-EEA0-53DD-4A85-F0352FCAC3B5}"/>
              </a:ext>
            </a:extLst>
          </p:cNvPr>
          <p:cNvSpPr txBox="1"/>
          <p:nvPr/>
        </p:nvSpPr>
        <p:spPr>
          <a:xfrm>
            <a:off x="857251" y="1115111"/>
            <a:ext cx="10001708" cy="200253"/>
          </a:xfrm>
          <a:prstGeom prst="rect">
            <a:avLst/>
          </a:prstGeom>
          <a:noFill/>
          <a:ln/>
        </p:spPr>
        <p:txBody>
          <a:bodyPr wrap="non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210" normalizeH="0" baseline="0" noProof="0" dirty="0">
                <a:ln>
                  <a:noFill/>
                </a:ln>
                <a:solidFill>
                  <a:srgbClr val="F8F8F8"/>
                </a:solidFill>
                <a:effectLst/>
                <a:uLnTx/>
                <a:uFillTx/>
                <a:latin typeface="Arial" pitchFamily="34" charset="0"/>
                <a:ea typeface="Arial" pitchFamily="34" charset="-122"/>
                <a:cs typeface="Arial" pitchFamily="34" charset="-120"/>
              </a:rPr>
              <a:t>BRITISH CARDIOVASCULAR INTERVENTION SOCIETY</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Text 9">
            <a:extLst>
              <a:ext uri="{FF2B5EF4-FFF2-40B4-BE49-F238E27FC236}">
                <a16:creationId xmlns:a16="http://schemas.microsoft.com/office/drawing/2014/main" id="{BD5405C4-8A85-6C99-344A-0A8276F4C01C}"/>
              </a:ext>
            </a:extLst>
          </p:cNvPr>
          <p:cNvSpPr txBox="1"/>
          <p:nvPr/>
        </p:nvSpPr>
        <p:spPr>
          <a:xfrm>
            <a:off x="856564" y="1926716"/>
            <a:ext cx="16574415" cy="714603"/>
          </a:xfrm>
          <a:prstGeom prst="rect">
            <a:avLst/>
          </a:prstGeom>
          <a:noFill/>
          <a:ln/>
        </p:spPr>
        <p:txBody>
          <a:bodyPr wrap="non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500" b="1" i="0" u="none" strike="noStrike" kern="1200" cap="none" spc="0" normalizeH="0" baseline="0" noProof="0" dirty="0">
                <a:ln>
                  <a:noFill/>
                </a:ln>
                <a:solidFill>
                  <a:srgbClr val="F8F8F8"/>
                </a:solidFill>
                <a:effectLst/>
                <a:uLnTx/>
                <a:uFillTx/>
                <a:latin typeface="Arial" pitchFamily="34" charset="0"/>
                <a:ea typeface="Arial" pitchFamily="34" charset="-122"/>
                <a:cs typeface="Arial" pitchFamily="34" charset="-120"/>
              </a:rPr>
              <a:t>Job Evaluation Variance</a:t>
            </a:r>
            <a:endParaRPr kumimoji="0" lang="en-US" sz="4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Shape 13">
            <a:extLst>
              <a:ext uri="{FF2B5EF4-FFF2-40B4-BE49-F238E27FC236}">
                <a16:creationId xmlns:a16="http://schemas.microsoft.com/office/drawing/2014/main" id="{D22C77FE-91BB-A44B-E6A2-FB88F524C74D}"/>
              </a:ext>
            </a:extLst>
          </p:cNvPr>
          <p:cNvSpPr/>
          <p:nvPr/>
        </p:nvSpPr>
        <p:spPr>
          <a:xfrm>
            <a:off x="1043179" y="4183809"/>
            <a:ext cx="593294" cy="546153"/>
          </a:xfrm>
          <a:prstGeom prst="ellipse">
            <a:avLst/>
          </a:prstGeom>
          <a:solidFill>
            <a:srgbClr val="D60D26"/>
          </a:solidFill>
          <a:ln w="12700">
            <a:solidFill>
              <a:srgbClr val="FFFFFF">
                <a:alpha val="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7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Text 14">
            <a:extLst>
              <a:ext uri="{FF2B5EF4-FFF2-40B4-BE49-F238E27FC236}">
                <a16:creationId xmlns:a16="http://schemas.microsoft.com/office/drawing/2014/main" id="{175C7F79-DF18-C014-903D-5CDEA13E9798}"/>
              </a:ext>
            </a:extLst>
          </p:cNvPr>
          <p:cNvSpPr/>
          <p:nvPr/>
        </p:nvSpPr>
        <p:spPr>
          <a:xfrm>
            <a:off x="1193140" y="4270205"/>
            <a:ext cx="301143" cy="391087"/>
          </a:xfrm>
          <a:prstGeom prst="rect">
            <a:avLst/>
          </a:prstGeom>
          <a:solidFill>
            <a:srgbClr val="FFFFFF">
              <a:alpha val="0"/>
            </a:srgbClr>
          </a:solidFill>
          <a:ln>
            <a:solidFill>
              <a:srgbClr val="FFFFFF">
                <a:alpha val="0"/>
              </a:srgbClr>
            </a:solidFill>
          </a:ln>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1</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Text 15">
            <a:extLst>
              <a:ext uri="{FF2B5EF4-FFF2-40B4-BE49-F238E27FC236}">
                <a16:creationId xmlns:a16="http://schemas.microsoft.com/office/drawing/2014/main" id="{0D37E297-1F1D-E1DA-81A5-056F5762ADDB}"/>
              </a:ext>
            </a:extLst>
          </p:cNvPr>
          <p:cNvSpPr txBox="1"/>
          <p:nvPr/>
        </p:nvSpPr>
        <p:spPr>
          <a:xfrm>
            <a:off x="1706807" y="6993492"/>
            <a:ext cx="6858000" cy="342900"/>
          </a:xfrm>
          <a:prstGeom prst="rect">
            <a:avLst/>
          </a:prstGeom>
          <a:noFill/>
          <a:ln/>
        </p:spPr>
        <p:txBody>
          <a:bodyPr wrap="non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8F8F8"/>
                </a:solidFill>
                <a:effectLst/>
                <a:uLnTx/>
                <a:uFillTx/>
                <a:latin typeface="Arial" pitchFamily="34" charset="0"/>
                <a:ea typeface="Arial" pitchFamily="34" charset="-122"/>
                <a:cs typeface="Arial" pitchFamily="34" charset="-120"/>
              </a:rPr>
              <a:t>Analytical</a:t>
            </a:r>
            <a:r>
              <a:rPr kumimoji="0" lang="en-US" sz="2100" b="1" i="0" u="none" strike="noStrike" kern="1200" cap="none" spc="0" normalizeH="0" baseline="0" noProof="0" dirty="0">
                <a:ln>
                  <a:noFill/>
                </a:ln>
                <a:solidFill>
                  <a:srgbClr val="F8F8F8"/>
                </a:solidFill>
                <a:effectLst/>
                <a:uLnTx/>
                <a:uFillTx/>
                <a:latin typeface="Arial" pitchFamily="34" charset="0"/>
                <a:ea typeface="Arial" pitchFamily="34" charset="-122"/>
                <a:cs typeface="Arial" pitchFamily="34" charset="-120"/>
              </a:rPr>
              <a:t> </a:t>
            </a:r>
            <a:endParaRPr kumimoji="0" lang="en-US" sz="2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Shape 17">
            <a:extLst>
              <a:ext uri="{FF2B5EF4-FFF2-40B4-BE49-F238E27FC236}">
                <a16:creationId xmlns:a16="http://schemas.microsoft.com/office/drawing/2014/main" id="{B3D258C1-4785-DD27-6DD4-855504A47D81}"/>
              </a:ext>
            </a:extLst>
          </p:cNvPr>
          <p:cNvSpPr/>
          <p:nvPr/>
        </p:nvSpPr>
        <p:spPr>
          <a:xfrm>
            <a:off x="1043179" y="5131510"/>
            <a:ext cx="593293" cy="546153"/>
          </a:xfrm>
          <a:prstGeom prst="ellipse">
            <a:avLst/>
          </a:prstGeom>
          <a:solidFill>
            <a:srgbClr val="41B6E6"/>
          </a:solidFill>
          <a:ln w="12700">
            <a:solidFill>
              <a:srgbClr val="FFFFFF">
                <a:alpha val="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7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Text 18">
            <a:extLst>
              <a:ext uri="{FF2B5EF4-FFF2-40B4-BE49-F238E27FC236}">
                <a16:creationId xmlns:a16="http://schemas.microsoft.com/office/drawing/2014/main" id="{B64288EF-B5B8-E47C-E57B-6B1B73B78D55}"/>
              </a:ext>
            </a:extLst>
          </p:cNvPr>
          <p:cNvSpPr/>
          <p:nvPr/>
        </p:nvSpPr>
        <p:spPr>
          <a:xfrm>
            <a:off x="1177903" y="5189930"/>
            <a:ext cx="316380" cy="429311"/>
          </a:xfrm>
          <a:prstGeom prst="rect">
            <a:avLst/>
          </a:prstGeom>
          <a:solidFill>
            <a:srgbClr val="FFFFFF">
              <a:alpha val="0"/>
            </a:srgbClr>
          </a:solidFill>
          <a:ln>
            <a:solidFill>
              <a:srgbClr val="FFFFFF">
                <a:alpha val="0"/>
              </a:srgbClr>
            </a:solidFill>
          </a:ln>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3263A"/>
                </a:solidFill>
                <a:effectLst/>
                <a:uLnTx/>
                <a:uFillTx/>
                <a:latin typeface="Arial" pitchFamily="34" charset="0"/>
                <a:ea typeface="Arial" pitchFamily="34" charset="-122"/>
                <a:cs typeface="Arial" pitchFamily="34" charset="-120"/>
              </a:rPr>
              <a:t>2</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 name="Shape 21">
            <a:extLst>
              <a:ext uri="{FF2B5EF4-FFF2-40B4-BE49-F238E27FC236}">
                <a16:creationId xmlns:a16="http://schemas.microsoft.com/office/drawing/2014/main" id="{84D48417-980D-4BF8-17BF-A52A8ECAC377}"/>
              </a:ext>
            </a:extLst>
          </p:cNvPr>
          <p:cNvSpPr/>
          <p:nvPr/>
        </p:nvSpPr>
        <p:spPr>
          <a:xfrm>
            <a:off x="991746" y="6064529"/>
            <a:ext cx="593292" cy="546153"/>
          </a:xfrm>
          <a:prstGeom prst="ellipse">
            <a:avLst/>
          </a:prstGeom>
          <a:solidFill>
            <a:srgbClr val="D60D26"/>
          </a:solidFill>
          <a:ln w="12700">
            <a:solidFill>
              <a:srgbClr val="FFFFFF">
                <a:alpha val="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7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Text 22">
            <a:extLst>
              <a:ext uri="{FF2B5EF4-FFF2-40B4-BE49-F238E27FC236}">
                <a16:creationId xmlns:a16="http://schemas.microsoft.com/office/drawing/2014/main" id="{83E4469C-9132-6777-899A-851101B05F3F}"/>
              </a:ext>
            </a:extLst>
          </p:cNvPr>
          <p:cNvSpPr/>
          <p:nvPr/>
        </p:nvSpPr>
        <p:spPr>
          <a:xfrm>
            <a:off x="1081279" y="6154749"/>
            <a:ext cx="429311" cy="429311"/>
          </a:xfrm>
          <a:prstGeom prst="rect">
            <a:avLst/>
          </a:prstGeom>
          <a:solidFill>
            <a:srgbClr val="FFFFFF">
              <a:alpha val="0"/>
            </a:srgbClr>
          </a:solidFill>
          <a:ln>
            <a:solidFill>
              <a:srgbClr val="FFFFFF">
                <a:alpha val="0"/>
              </a:srgbClr>
            </a:solidFill>
          </a:ln>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3</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 name="Text 23">
            <a:extLst>
              <a:ext uri="{FF2B5EF4-FFF2-40B4-BE49-F238E27FC236}">
                <a16:creationId xmlns:a16="http://schemas.microsoft.com/office/drawing/2014/main" id="{50143B95-A680-153A-0D5D-6378847E93D4}"/>
              </a:ext>
            </a:extLst>
          </p:cNvPr>
          <p:cNvSpPr txBox="1"/>
          <p:nvPr/>
        </p:nvSpPr>
        <p:spPr>
          <a:xfrm>
            <a:off x="1772108" y="4308196"/>
            <a:ext cx="6858000" cy="342900"/>
          </a:xfrm>
          <a:prstGeom prst="rect">
            <a:avLst/>
          </a:prstGeom>
          <a:noFill/>
          <a:ln/>
        </p:spPr>
        <p:txBody>
          <a:bodyPr wrap="non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bg1">
                    <a:lumMod val="95000"/>
                  </a:schemeClr>
                </a:solidFill>
                <a:effectLst/>
                <a:uLnTx/>
                <a:uFillTx/>
                <a:latin typeface="Calibri" panose="020F0502020204030204"/>
                <a:ea typeface="+mn-ea"/>
                <a:cs typeface="+mn-cs"/>
              </a:rPr>
              <a:t>Knowledge</a:t>
            </a:r>
          </a:p>
        </p:txBody>
      </p:sp>
      <p:sp>
        <p:nvSpPr>
          <p:cNvPr id="33" name="Text 27">
            <a:extLst>
              <a:ext uri="{FF2B5EF4-FFF2-40B4-BE49-F238E27FC236}">
                <a16:creationId xmlns:a16="http://schemas.microsoft.com/office/drawing/2014/main" id="{F62DB325-D326-E193-4A58-9326A0E24AB4}"/>
              </a:ext>
            </a:extLst>
          </p:cNvPr>
          <p:cNvSpPr txBox="1"/>
          <p:nvPr/>
        </p:nvSpPr>
        <p:spPr>
          <a:xfrm>
            <a:off x="1772108" y="6214337"/>
            <a:ext cx="6858000" cy="342900"/>
          </a:xfrm>
          <a:prstGeom prst="rect">
            <a:avLst/>
          </a:prstGeom>
          <a:noFill/>
          <a:ln/>
        </p:spPr>
        <p:txBody>
          <a:bodyPr wrap="non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8F8F8"/>
                </a:solidFill>
                <a:effectLst/>
                <a:uLnTx/>
                <a:uFillTx/>
                <a:latin typeface="Arial" pitchFamily="34" charset="0"/>
                <a:ea typeface="Arial" pitchFamily="34" charset="-122"/>
                <a:cs typeface="Arial" pitchFamily="34" charset="-120"/>
              </a:rPr>
              <a:t>Freedom to Act</a:t>
            </a:r>
            <a:endParaRPr kumimoji="0" lang="en-US" sz="3600" b="0" i="0" u="none" strike="noStrike" kern="1200" cap="none" spc="0" normalizeH="0" baseline="0" noProof="0" dirty="0">
              <a:ln>
                <a:noFill/>
              </a:ln>
              <a:solidFill>
                <a:prstClr val="black"/>
              </a:solidFill>
              <a:effectLst/>
              <a:uLnTx/>
              <a:uFillTx/>
              <a:latin typeface="Calibri" panose="020F0502020204030204"/>
            </a:endParaRPr>
          </a:p>
        </p:txBody>
      </p:sp>
      <p:sp>
        <p:nvSpPr>
          <p:cNvPr id="46" name="Text 40">
            <a:extLst>
              <a:ext uri="{FF2B5EF4-FFF2-40B4-BE49-F238E27FC236}">
                <a16:creationId xmlns:a16="http://schemas.microsoft.com/office/drawing/2014/main" id="{3A1943D3-7008-8950-EBD7-8ED58FE97F27}"/>
              </a:ext>
            </a:extLst>
          </p:cNvPr>
          <p:cNvSpPr txBox="1"/>
          <p:nvPr/>
        </p:nvSpPr>
        <p:spPr>
          <a:xfrm>
            <a:off x="13288061" y="9772651"/>
            <a:ext cx="4143603" cy="257861"/>
          </a:xfrm>
          <a:prstGeom prst="rect">
            <a:avLst/>
          </a:prstGeom>
          <a:noFill/>
          <a:ln/>
        </p:spPr>
        <p:txBody>
          <a:bodyPr wrap="non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F8F8F8"/>
                </a:solidFill>
                <a:effectLst/>
                <a:uLnTx/>
                <a:uFillTx/>
                <a:latin typeface="Arial" pitchFamily="34" charset="0"/>
                <a:ea typeface="Arial" pitchFamily="34" charset="-122"/>
                <a:cs typeface="Arial" pitchFamily="34" charset="-120"/>
              </a:rPr>
              <a:t>Join the conversation using </a:t>
            </a:r>
            <a:r>
              <a:rPr kumimoji="0" lang="en-US" sz="1350" b="1" i="0" u="none" strike="noStrike" kern="1200" cap="none" spc="0" normalizeH="0" baseline="0" noProof="0" dirty="0">
                <a:ln>
                  <a:noFill/>
                </a:ln>
                <a:solidFill>
                  <a:srgbClr val="F8F8F8"/>
                </a:solidFill>
                <a:effectLst/>
                <a:uLnTx/>
                <a:uFillTx/>
                <a:latin typeface="Arial" pitchFamily="34" charset="0"/>
                <a:ea typeface="Arial" pitchFamily="34" charset="-122"/>
                <a:cs typeface="Arial" pitchFamily="34" charset="-120"/>
              </a:rPr>
              <a:t>#BCISAHP</a:t>
            </a: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 27">
            <a:extLst>
              <a:ext uri="{FF2B5EF4-FFF2-40B4-BE49-F238E27FC236}">
                <a16:creationId xmlns:a16="http://schemas.microsoft.com/office/drawing/2014/main" id="{2C3C7595-2B43-C541-C06C-57C12F77893C}"/>
              </a:ext>
            </a:extLst>
          </p:cNvPr>
          <p:cNvSpPr txBox="1"/>
          <p:nvPr/>
        </p:nvSpPr>
        <p:spPr>
          <a:xfrm>
            <a:off x="1772108" y="5159705"/>
            <a:ext cx="6858000" cy="476199"/>
          </a:xfrm>
          <a:prstGeom prst="rect">
            <a:avLst/>
          </a:prstGeom>
          <a:noFill/>
          <a:ln/>
        </p:spPr>
        <p:txBody>
          <a:bodyPr wrap="non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8F8F8"/>
                </a:solidFill>
                <a:effectLst/>
                <a:uLnTx/>
                <a:uFillTx/>
                <a:latin typeface="Arial" pitchFamily="34" charset="0"/>
                <a:ea typeface="Arial" pitchFamily="34" charset="-122"/>
                <a:cs typeface="Arial" pitchFamily="34" charset="-120"/>
              </a:rPr>
              <a:t>Responsibilities</a:t>
            </a:r>
            <a:endParaRPr kumimoji="0" lang="en-US" sz="3600" b="0" i="0" u="none" strike="noStrike" kern="1200" cap="none" spc="0" normalizeH="0" baseline="0" noProof="0" dirty="0">
              <a:ln>
                <a:noFill/>
              </a:ln>
              <a:solidFill>
                <a:prstClr val="black"/>
              </a:solidFill>
              <a:effectLst/>
              <a:uLnTx/>
              <a:uFillTx/>
              <a:latin typeface="Calibri" panose="020F0502020204030204"/>
            </a:endParaRPr>
          </a:p>
        </p:txBody>
      </p:sp>
      <p:sp>
        <p:nvSpPr>
          <p:cNvPr id="14" name="Text 18">
            <a:extLst>
              <a:ext uri="{FF2B5EF4-FFF2-40B4-BE49-F238E27FC236}">
                <a16:creationId xmlns:a16="http://schemas.microsoft.com/office/drawing/2014/main" id="{5BB234D7-ED4A-4E3C-0323-602184393305}"/>
              </a:ext>
            </a:extLst>
          </p:cNvPr>
          <p:cNvSpPr/>
          <p:nvPr/>
        </p:nvSpPr>
        <p:spPr>
          <a:xfrm>
            <a:off x="1043179" y="6971308"/>
            <a:ext cx="316380" cy="429311"/>
          </a:xfrm>
          <a:prstGeom prst="rect">
            <a:avLst/>
          </a:prstGeom>
          <a:solidFill>
            <a:srgbClr val="FFFFFF">
              <a:alpha val="0"/>
            </a:srgbClr>
          </a:solidFill>
          <a:ln>
            <a:solidFill>
              <a:srgbClr val="FFFFFF">
                <a:alpha val="0"/>
              </a:srgbClr>
            </a:solidFill>
          </a:ln>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3263A"/>
                </a:solidFill>
                <a:effectLst/>
                <a:uLnTx/>
                <a:uFillTx/>
                <a:latin typeface="Arial" pitchFamily="34" charset="0"/>
                <a:ea typeface="Arial" pitchFamily="34" charset="-122"/>
                <a:cs typeface="Arial" pitchFamily="34" charset="-120"/>
              </a:rPr>
              <a:t>2</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Shape 17">
            <a:extLst>
              <a:ext uri="{FF2B5EF4-FFF2-40B4-BE49-F238E27FC236}">
                <a16:creationId xmlns:a16="http://schemas.microsoft.com/office/drawing/2014/main" id="{62912113-737B-6C58-AB43-248C9A2F0852}"/>
              </a:ext>
            </a:extLst>
          </p:cNvPr>
          <p:cNvSpPr/>
          <p:nvPr/>
        </p:nvSpPr>
        <p:spPr>
          <a:xfrm>
            <a:off x="1028017" y="6878723"/>
            <a:ext cx="593293" cy="546153"/>
          </a:xfrm>
          <a:prstGeom prst="ellipse">
            <a:avLst/>
          </a:prstGeom>
          <a:solidFill>
            <a:srgbClr val="41B6E6"/>
          </a:solidFill>
          <a:ln w="12700">
            <a:solidFill>
              <a:srgbClr val="FFFFFF">
                <a:alpha val="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Text 18">
            <a:extLst>
              <a:ext uri="{FF2B5EF4-FFF2-40B4-BE49-F238E27FC236}">
                <a16:creationId xmlns:a16="http://schemas.microsoft.com/office/drawing/2014/main" id="{F772C4A7-BD32-777F-279B-737BEAA83AF4}"/>
              </a:ext>
            </a:extLst>
          </p:cNvPr>
          <p:cNvSpPr/>
          <p:nvPr/>
        </p:nvSpPr>
        <p:spPr>
          <a:xfrm>
            <a:off x="1128676" y="6926760"/>
            <a:ext cx="316380" cy="429311"/>
          </a:xfrm>
          <a:prstGeom prst="rect">
            <a:avLst/>
          </a:prstGeom>
          <a:solidFill>
            <a:srgbClr val="FFFFFF">
              <a:alpha val="0"/>
            </a:srgbClr>
          </a:solidFill>
          <a:ln>
            <a:solidFill>
              <a:srgbClr val="FFFFFF">
                <a:alpha val="0"/>
              </a:srgbClr>
            </a:solidFill>
          </a:ln>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3263A"/>
                </a:solidFill>
                <a:effectLst/>
                <a:uLnTx/>
                <a:uFillTx/>
                <a:latin typeface="Arial" pitchFamily="34" charset="0"/>
                <a:ea typeface="Arial" pitchFamily="34" charset="-122"/>
                <a:cs typeface="Arial" pitchFamily="34" charset="-120"/>
              </a:rPr>
              <a:t>4</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Text 33">
            <a:extLst>
              <a:ext uri="{FF2B5EF4-FFF2-40B4-BE49-F238E27FC236}">
                <a16:creationId xmlns:a16="http://schemas.microsoft.com/office/drawing/2014/main" id="{DB608F08-F9D1-00AE-BC6F-7D64392331F5}"/>
              </a:ext>
            </a:extLst>
          </p:cNvPr>
          <p:cNvSpPr txBox="1"/>
          <p:nvPr/>
        </p:nvSpPr>
        <p:spPr>
          <a:xfrm>
            <a:off x="7498081" y="4261605"/>
            <a:ext cx="1800454" cy="481812"/>
          </a:xfrm>
          <a:prstGeom prst="rect">
            <a:avLst/>
          </a:prstGeom>
          <a:solidFill>
            <a:srgbClr val="D60D26"/>
          </a:solidFill>
          <a:ln>
            <a:solidFill>
              <a:srgbClr val="FFFFFF">
                <a:alpha val="0"/>
              </a:srgbClr>
            </a:solidFill>
          </a:ln>
        </p:spPr>
        <p:txBody>
          <a:bodyPr wrap="none" lIns="0" tIns="0" rIns="0" bIns="0" rtlCol="0" anchor="ctr"/>
          <a:lstStyle/>
          <a:p>
            <a:pPr algn="ctr"/>
            <a:r>
              <a:rPr lang="en-US" sz="1200" b="1" kern="0" spc="120" dirty="0">
                <a:solidFill>
                  <a:srgbClr val="FFFFFF"/>
                </a:solidFill>
                <a:latin typeface="Arial" pitchFamily="34" charset="0"/>
                <a:ea typeface="Arial" pitchFamily="34" charset="-122"/>
                <a:cs typeface="Arial" pitchFamily="34" charset="-120"/>
              </a:rPr>
              <a:t>EXCEEDS B5</a:t>
            </a:r>
            <a:endParaRPr lang="en-US" sz="1200" dirty="0"/>
          </a:p>
        </p:txBody>
      </p:sp>
      <p:sp>
        <p:nvSpPr>
          <p:cNvPr id="25" name="Text 33">
            <a:extLst>
              <a:ext uri="{FF2B5EF4-FFF2-40B4-BE49-F238E27FC236}">
                <a16:creationId xmlns:a16="http://schemas.microsoft.com/office/drawing/2014/main" id="{FFD62926-BA1E-DEF8-4D95-2825F0134A88}"/>
              </a:ext>
            </a:extLst>
          </p:cNvPr>
          <p:cNvSpPr txBox="1"/>
          <p:nvPr/>
        </p:nvSpPr>
        <p:spPr>
          <a:xfrm>
            <a:off x="7498081" y="6184084"/>
            <a:ext cx="1800454" cy="481812"/>
          </a:xfrm>
          <a:prstGeom prst="rect">
            <a:avLst/>
          </a:prstGeom>
          <a:solidFill>
            <a:srgbClr val="D60D26"/>
          </a:solidFill>
          <a:ln>
            <a:solidFill>
              <a:srgbClr val="FFFFFF">
                <a:alpha val="0"/>
              </a:srgbClr>
            </a:solidFill>
          </a:ln>
        </p:spPr>
        <p:txBody>
          <a:bodyPr wrap="none" lIns="0" tIns="0" rIns="0" bIns="0" rtlCol="0" anchor="ctr"/>
          <a:lstStyle/>
          <a:p>
            <a:pPr algn="ctr"/>
            <a:r>
              <a:rPr lang="en-US" sz="1200" b="1" kern="0" spc="120" dirty="0">
                <a:solidFill>
                  <a:srgbClr val="FFFFFF"/>
                </a:solidFill>
                <a:latin typeface="Arial" pitchFamily="34" charset="0"/>
                <a:ea typeface="Arial" pitchFamily="34" charset="-122"/>
                <a:cs typeface="Arial" pitchFamily="34" charset="-120"/>
              </a:rPr>
              <a:t>EXCEEDS B5</a:t>
            </a:r>
            <a:endParaRPr lang="en-US" sz="1200" dirty="0"/>
          </a:p>
        </p:txBody>
      </p:sp>
      <p:sp>
        <p:nvSpPr>
          <p:cNvPr id="26" name="Text 33">
            <a:extLst>
              <a:ext uri="{FF2B5EF4-FFF2-40B4-BE49-F238E27FC236}">
                <a16:creationId xmlns:a16="http://schemas.microsoft.com/office/drawing/2014/main" id="{C3AFA94C-639C-F3A9-703B-95D02AFD9DF6}"/>
              </a:ext>
            </a:extLst>
          </p:cNvPr>
          <p:cNvSpPr txBox="1"/>
          <p:nvPr/>
        </p:nvSpPr>
        <p:spPr>
          <a:xfrm>
            <a:off x="7498081" y="5169484"/>
            <a:ext cx="1800454" cy="481812"/>
          </a:xfrm>
          <a:prstGeom prst="rect">
            <a:avLst/>
          </a:prstGeom>
          <a:solidFill>
            <a:srgbClr val="D60D26"/>
          </a:solidFill>
          <a:ln>
            <a:solidFill>
              <a:srgbClr val="FFFFFF">
                <a:alpha val="0"/>
              </a:srgbClr>
            </a:solidFill>
          </a:ln>
        </p:spPr>
        <p:txBody>
          <a:bodyPr wrap="none" lIns="0" tIns="0" rIns="0" bIns="0" rtlCol="0" anchor="ctr"/>
          <a:lstStyle/>
          <a:p>
            <a:pPr algn="ctr"/>
            <a:r>
              <a:rPr lang="en-US" sz="1200" b="1" kern="0" spc="120" dirty="0">
                <a:solidFill>
                  <a:srgbClr val="FFFFFF"/>
                </a:solidFill>
                <a:latin typeface="Arial" pitchFamily="34" charset="0"/>
                <a:ea typeface="Arial" pitchFamily="34" charset="-122"/>
                <a:cs typeface="Arial" pitchFamily="34" charset="-120"/>
              </a:rPr>
              <a:t>EXCEEDS B5</a:t>
            </a:r>
            <a:endParaRPr lang="en-US" sz="1200" dirty="0"/>
          </a:p>
        </p:txBody>
      </p:sp>
      <p:sp>
        <p:nvSpPr>
          <p:cNvPr id="30" name="Text 37">
            <a:extLst>
              <a:ext uri="{FF2B5EF4-FFF2-40B4-BE49-F238E27FC236}">
                <a16:creationId xmlns:a16="http://schemas.microsoft.com/office/drawing/2014/main" id="{6188752A-F490-77D6-832C-E9E626E0B701}"/>
              </a:ext>
            </a:extLst>
          </p:cNvPr>
          <p:cNvSpPr txBox="1"/>
          <p:nvPr/>
        </p:nvSpPr>
        <p:spPr>
          <a:xfrm>
            <a:off x="7498081" y="6981363"/>
            <a:ext cx="1743303" cy="481812"/>
          </a:xfrm>
          <a:prstGeom prst="rect">
            <a:avLst/>
          </a:prstGeom>
          <a:solidFill>
            <a:srgbClr val="41B6E6"/>
          </a:solidFill>
          <a:ln>
            <a:solidFill>
              <a:srgbClr val="FFFFFF">
                <a:alpha val="0"/>
              </a:srgbClr>
            </a:solidFill>
          </a:ln>
        </p:spPr>
        <p:txBody>
          <a:bodyPr wrap="none" lIns="0" tIns="0" rIns="0" bIns="0" rtlCol="0" anchor="ctr"/>
          <a:lstStyle/>
          <a:p>
            <a:pPr algn="ctr"/>
            <a:r>
              <a:rPr lang="en-US" sz="1200" b="1" kern="0" spc="60" dirty="0">
                <a:solidFill>
                  <a:srgbClr val="03263A"/>
                </a:solidFill>
                <a:latin typeface="Arial" pitchFamily="34" charset="0"/>
                <a:ea typeface="Arial" pitchFamily="34" charset="-122"/>
                <a:cs typeface="Arial" pitchFamily="34" charset="-120"/>
              </a:rPr>
              <a:t>LOCALLY STRONGER</a:t>
            </a:r>
            <a:endParaRPr lang="en-US" sz="1200" dirty="0"/>
          </a:p>
        </p:txBody>
      </p:sp>
      <p:sp>
        <p:nvSpPr>
          <p:cNvPr id="31" name="Shape 2">
            <a:extLst>
              <a:ext uri="{FF2B5EF4-FFF2-40B4-BE49-F238E27FC236}">
                <a16:creationId xmlns:a16="http://schemas.microsoft.com/office/drawing/2014/main" id="{B25796C7-5D2D-5A02-EDCE-AAAE2A21221F}"/>
              </a:ext>
            </a:extLst>
          </p:cNvPr>
          <p:cNvSpPr/>
          <p:nvPr/>
        </p:nvSpPr>
        <p:spPr>
          <a:xfrm>
            <a:off x="752246" y="2883851"/>
            <a:ext cx="8897036" cy="612807"/>
          </a:xfrm>
          <a:prstGeom prst="rect">
            <a:avLst/>
          </a:prstGeom>
          <a:solidFill>
            <a:srgbClr val="D60D26"/>
          </a:solidFill>
          <a:ln w="12700">
            <a:solidFill>
              <a:srgbClr val="FFFFFF">
                <a:alpha val="0"/>
              </a:srgbClr>
            </a:solidFill>
            <a:prstDash val="solid"/>
          </a:ln>
        </p:spPr>
        <p:txBody>
          <a:bodyPr/>
          <a:lstStyle/>
          <a:p>
            <a:pPr algn="ctr"/>
            <a:r>
              <a:rPr lang="en-US" sz="2800" b="1" kern="0" spc="90" dirty="0">
                <a:solidFill>
                  <a:srgbClr val="FFFFFF"/>
                </a:solidFill>
                <a:latin typeface="Arial" pitchFamily="34" charset="0"/>
                <a:ea typeface="Arial" pitchFamily="34" charset="-122"/>
                <a:cs typeface="Arial" pitchFamily="34" charset="-120"/>
              </a:rPr>
              <a:t>National Band 6i JE score range: 396-465</a:t>
            </a:r>
            <a:endParaRPr lang="en-US" sz="2800" dirty="0"/>
          </a:p>
          <a:p>
            <a:endParaRPr lang="en-GB" sz="2700" dirty="0"/>
          </a:p>
        </p:txBody>
      </p:sp>
    </p:spTree>
    <p:extLst>
      <p:ext uri="{BB962C8B-B14F-4D97-AF65-F5344CB8AC3E}">
        <p14:creationId xmlns:p14="http://schemas.microsoft.com/office/powerpoint/2010/main" val="407399755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1000"/>
                                        <p:tgtEl>
                                          <p:spTgt spid="20"/>
                                        </p:tgtEl>
                                      </p:cBhvr>
                                    </p:animEffect>
                                    <p:anim calcmode="lin" valueType="num">
                                      <p:cBhvr>
                                        <p:cTn id="13" dur="1000" fill="hold"/>
                                        <p:tgtEl>
                                          <p:spTgt spid="20"/>
                                        </p:tgtEl>
                                        <p:attrNameLst>
                                          <p:attrName>ppt_x</p:attrName>
                                        </p:attrNameLst>
                                      </p:cBhvr>
                                      <p:tavLst>
                                        <p:tav tm="0">
                                          <p:val>
                                            <p:strVal val="#ppt_x"/>
                                          </p:val>
                                        </p:tav>
                                        <p:tav tm="100000">
                                          <p:val>
                                            <p:strVal val="#ppt_x"/>
                                          </p:val>
                                        </p:tav>
                                      </p:tavLst>
                                    </p:anim>
                                    <p:anim calcmode="lin" valueType="num">
                                      <p:cBhvr>
                                        <p:cTn id="14" dur="1000" fill="hold"/>
                                        <p:tgtEl>
                                          <p:spTgt spid="20"/>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1000"/>
                                        <p:tgtEl>
                                          <p:spTgt spid="29"/>
                                        </p:tgtEl>
                                      </p:cBhvr>
                                    </p:animEffect>
                                    <p:anim calcmode="lin" valueType="num">
                                      <p:cBhvr>
                                        <p:cTn id="28" dur="1000" fill="hold"/>
                                        <p:tgtEl>
                                          <p:spTgt spid="29"/>
                                        </p:tgtEl>
                                        <p:attrNameLst>
                                          <p:attrName>ppt_x</p:attrName>
                                        </p:attrNameLst>
                                      </p:cBhvr>
                                      <p:tavLst>
                                        <p:tav tm="0">
                                          <p:val>
                                            <p:strVal val="#ppt_x"/>
                                          </p:val>
                                        </p:tav>
                                        <p:tav tm="100000">
                                          <p:val>
                                            <p:strVal val="#ppt_x"/>
                                          </p:val>
                                        </p:tav>
                                      </p:tavLst>
                                    </p:anim>
                                    <p:anim calcmode="lin" valueType="num">
                                      <p:cBhvr>
                                        <p:cTn id="29" dur="1000" fill="hold"/>
                                        <p:tgtEl>
                                          <p:spTgt spid="29"/>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1000"/>
                                        <p:tgtEl>
                                          <p:spTgt spid="22"/>
                                        </p:tgtEl>
                                      </p:cBhvr>
                                    </p:animEffect>
                                    <p:anim calcmode="lin" valueType="num">
                                      <p:cBhvr>
                                        <p:cTn id="33" dur="1000" fill="hold"/>
                                        <p:tgtEl>
                                          <p:spTgt spid="22"/>
                                        </p:tgtEl>
                                        <p:attrNameLst>
                                          <p:attrName>ppt_x</p:attrName>
                                        </p:attrNameLst>
                                      </p:cBhvr>
                                      <p:tavLst>
                                        <p:tav tm="0">
                                          <p:val>
                                            <p:strVal val="#ppt_x"/>
                                          </p:val>
                                        </p:tav>
                                        <p:tav tm="100000">
                                          <p:val>
                                            <p:strVal val="#ppt_x"/>
                                          </p:val>
                                        </p:tav>
                                      </p:tavLst>
                                    </p:anim>
                                    <p:anim calcmode="lin" valueType="num">
                                      <p:cBhvr>
                                        <p:cTn id="34"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23"/>
                                        </p:tgtEl>
                                        <p:attrNameLst>
                                          <p:attrName>style.visibility</p:attrName>
                                        </p:attrNameLst>
                                      </p:cBhvr>
                                      <p:to>
                                        <p:strVal val="visible"/>
                                      </p:to>
                                    </p:set>
                                    <p:anim calcmode="lin" valueType="num">
                                      <p:cBhvr additive="base">
                                        <p:cTn id="39" dur="500" fill="hold"/>
                                        <p:tgtEl>
                                          <p:spTgt spid="23"/>
                                        </p:tgtEl>
                                        <p:attrNameLst>
                                          <p:attrName>ppt_x</p:attrName>
                                        </p:attrNameLst>
                                      </p:cBhvr>
                                      <p:tavLst>
                                        <p:tav tm="0">
                                          <p:val>
                                            <p:strVal val="#ppt_x"/>
                                          </p:val>
                                        </p:tav>
                                        <p:tav tm="100000">
                                          <p:val>
                                            <p:strVal val="#ppt_x"/>
                                          </p:val>
                                        </p:tav>
                                      </p:tavLst>
                                    </p:anim>
                                    <p:anim calcmode="lin" valueType="num">
                                      <p:cBhvr additive="base">
                                        <p:cTn id="40" dur="500" fill="hold"/>
                                        <p:tgtEl>
                                          <p:spTgt spid="23"/>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additive="base">
                                        <p:cTn id="43" dur="500" fill="hold"/>
                                        <p:tgtEl>
                                          <p:spTgt spid="24"/>
                                        </p:tgtEl>
                                        <p:attrNameLst>
                                          <p:attrName>ppt_x</p:attrName>
                                        </p:attrNameLst>
                                      </p:cBhvr>
                                      <p:tavLst>
                                        <p:tav tm="0">
                                          <p:val>
                                            <p:strVal val="#ppt_x"/>
                                          </p:val>
                                        </p:tav>
                                        <p:tav tm="100000">
                                          <p:val>
                                            <p:strVal val="#ppt_x"/>
                                          </p:val>
                                        </p:tav>
                                      </p:tavLst>
                                    </p:anim>
                                    <p:anim calcmode="lin" valueType="num">
                                      <p:cBhvr additive="base">
                                        <p:cTn id="44" dur="500" fill="hold"/>
                                        <p:tgtEl>
                                          <p:spTgt spid="24"/>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additive="base">
                                        <p:cTn id="47" dur="500" fill="hold"/>
                                        <p:tgtEl>
                                          <p:spTgt spid="9"/>
                                        </p:tgtEl>
                                        <p:attrNameLst>
                                          <p:attrName>ppt_x</p:attrName>
                                        </p:attrNameLst>
                                      </p:cBhvr>
                                      <p:tavLst>
                                        <p:tav tm="0">
                                          <p:val>
                                            <p:strVal val="#ppt_x"/>
                                          </p:val>
                                        </p:tav>
                                        <p:tav tm="100000">
                                          <p:val>
                                            <p:strVal val="#ppt_x"/>
                                          </p:val>
                                        </p:tav>
                                      </p:tavLst>
                                    </p:anim>
                                    <p:anim calcmode="lin" valueType="num">
                                      <p:cBhvr additive="base">
                                        <p:cTn id="48" dur="500" fill="hold"/>
                                        <p:tgtEl>
                                          <p:spTgt spid="9"/>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26"/>
                                        </p:tgtEl>
                                        <p:attrNameLst>
                                          <p:attrName>style.visibility</p:attrName>
                                        </p:attrNameLst>
                                      </p:cBhvr>
                                      <p:to>
                                        <p:strVal val="visible"/>
                                      </p:to>
                                    </p:set>
                                    <p:anim calcmode="lin" valueType="num">
                                      <p:cBhvr additive="base">
                                        <p:cTn id="51" dur="500" fill="hold"/>
                                        <p:tgtEl>
                                          <p:spTgt spid="26"/>
                                        </p:tgtEl>
                                        <p:attrNameLst>
                                          <p:attrName>ppt_x</p:attrName>
                                        </p:attrNameLst>
                                      </p:cBhvr>
                                      <p:tavLst>
                                        <p:tav tm="0">
                                          <p:val>
                                            <p:strVal val="#ppt_x"/>
                                          </p:val>
                                        </p:tav>
                                        <p:tav tm="100000">
                                          <p:val>
                                            <p:strVal val="#ppt_x"/>
                                          </p:val>
                                        </p:tav>
                                      </p:tavLst>
                                    </p:anim>
                                    <p:anim calcmode="lin" valueType="num">
                                      <p:cBhvr additive="base">
                                        <p:cTn id="52"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27"/>
                                        </p:tgtEl>
                                        <p:attrNameLst>
                                          <p:attrName>style.visibility</p:attrName>
                                        </p:attrNameLst>
                                      </p:cBhvr>
                                      <p:to>
                                        <p:strVal val="visible"/>
                                      </p:to>
                                    </p:set>
                                    <p:anim calcmode="lin" valueType="num">
                                      <p:cBhvr additive="base">
                                        <p:cTn id="57" dur="500" fill="hold"/>
                                        <p:tgtEl>
                                          <p:spTgt spid="27"/>
                                        </p:tgtEl>
                                        <p:attrNameLst>
                                          <p:attrName>ppt_x</p:attrName>
                                        </p:attrNameLst>
                                      </p:cBhvr>
                                      <p:tavLst>
                                        <p:tav tm="0">
                                          <p:val>
                                            <p:strVal val="#ppt_x"/>
                                          </p:val>
                                        </p:tav>
                                        <p:tav tm="100000">
                                          <p:val>
                                            <p:strVal val="#ppt_x"/>
                                          </p:val>
                                        </p:tav>
                                      </p:tavLst>
                                    </p:anim>
                                    <p:anim calcmode="lin" valueType="num">
                                      <p:cBhvr additive="base">
                                        <p:cTn id="58" dur="500" fill="hold"/>
                                        <p:tgtEl>
                                          <p:spTgt spid="27"/>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28"/>
                                        </p:tgtEl>
                                        <p:attrNameLst>
                                          <p:attrName>style.visibility</p:attrName>
                                        </p:attrNameLst>
                                      </p:cBhvr>
                                      <p:to>
                                        <p:strVal val="visible"/>
                                      </p:to>
                                    </p:set>
                                    <p:anim calcmode="lin" valueType="num">
                                      <p:cBhvr additive="base">
                                        <p:cTn id="61" dur="500" fill="hold"/>
                                        <p:tgtEl>
                                          <p:spTgt spid="28"/>
                                        </p:tgtEl>
                                        <p:attrNameLst>
                                          <p:attrName>ppt_x</p:attrName>
                                        </p:attrNameLst>
                                      </p:cBhvr>
                                      <p:tavLst>
                                        <p:tav tm="0">
                                          <p:val>
                                            <p:strVal val="#ppt_x"/>
                                          </p:val>
                                        </p:tav>
                                        <p:tav tm="100000">
                                          <p:val>
                                            <p:strVal val="#ppt_x"/>
                                          </p:val>
                                        </p:tav>
                                      </p:tavLst>
                                    </p:anim>
                                    <p:anim calcmode="lin" valueType="num">
                                      <p:cBhvr additive="base">
                                        <p:cTn id="62" dur="500" fill="hold"/>
                                        <p:tgtEl>
                                          <p:spTgt spid="28"/>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33"/>
                                        </p:tgtEl>
                                        <p:attrNameLst>
                                          <p:attrName>style.visibility</p:attrName>
                                        </p:attrNameLst>
                                      </p:cBhvr>
                                      <p:to>
                                        <p:strVal val="visible"/>
                                      </p:to>
                                    </p:set>
                                    <p:anim calcmode="lin" valueType="num">
                                      <p:cBhvr additive="base">
                                        <p:cTn id="65" dur="500" fill="hold"/>
                                        <p:tgtEl>
                                          <p:spTgt spid="33"/>
                                        </p:tgtEl>
                                        <p:attrNameLst>
                                          <p:attrName>ppt_x</p:attrName>
                                        </p:attrNameLst>
                                      </p:cBhvr>
                                      <p:tavLst>
                                        <p:tav tm="0">
                                          <p:val>
                                            <p:strVal val="#ppt_x"/>
                                          </p:val>
                                        </p:tav>
                                        <p:tav tm="100000">
                                          <p:val>
                                            <p:strVal val="#ppt_x"/>
                                          </p:val>
                                        </p:tav>
                                      </p:tavLst>
                                    </p:anim>
                                    <p:anim calcmode="lin" valueType="num">
                                      <p:cBhvr additive="base">
                                        <p:cTn id="66" dur="500" fill="hold"/>
                                        <p:tgtEl>
                                          <p:spTgt spid="33"/>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25"/>
                                        </p:tgtEl>
                                        <p:attrNameLst>
                                          <p:attrName>style.visibility</p:attrName>
                                        </p:attrNameLst>
                                      </p:cBhvr>
                                      <p:to>
                                        <p:strVal val="visible"/>
                                      </p:to>
                                    </p:set>
                                    <p:anim calcmode="lin" valueType="num">
                                      <p:cBhvr additive="base">
                                        <p:cTn id="69" dur="500" fill="hold"/>
                                        <p:tgtEl>
                                          <p:spTgt spid="25"/>
                                        </p:tgtEl>
                                        <p:attrNameLst>
                                          <p:attrName>ppt_x</p:attrName>
                                        </p:attrNameLst>
                                      </p:cBhvr>
                                      <p:tavLst>
                                        <p:tav tm="0">
                                          <p:val>
                                            <p:strVal val="#ppt_x"/>
                                          </p:val>
                                        </p:tav>
                                        <p:tav tm="100000">
                                          <p:val>
                                            <p:strVal val="#ppt_x"/>
                                          </p:val>
                                        </p:tav>
                                      </p:tavLst>
                                    </p:anim>
                                    <p:anim calcmode="lin" valueType="num">
                                      <p:cBhvr additive="base">
                                        <p:cTn id="70"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grpId="0" nodeType="clickEffect">
                                  <p:stCondLst>
                                    <p:cond delay="0"/>
                                  </p:stCondLst>
                                  <p:childTnLst>
                                    <p:set>
                                      <p:cBhvr>
                                        <p:cTn id="74" dur="1" fill="hold">
                                          <p:stCondLst>
                                            <p:cond delay="0"/>
                                          </p:stCondLst>
                                        </p:cTn>
                                        <p:tgtEl>
                                          <p:spTgt spid="17"/>
                                        </p:tgtEl>
                                        <p:attrNameLst>
                                          <p:attrName>style.visibility</p:attrName>
                                        </p:attrNameLst>
                                      </p:cBhvr>
                                      <p:to>
                                        <p:strVal val="visible"/>
                                      </p:to>
                                    </p:set>
                                    <p:anim calcmode="lin" valueType="num">
                                      <p:cBhvr additive="base">
                                        <p:cTn id="75" dur="500" fill="hold"/>
                                        <p:tgtEl>
                                          <p:spTgt spid="17"/>
                                        </p:tgtEl>
                                        <p:attrNameLst>
                                          <p:attrName>ppt_x</p:attrName>
                                        </p:attrNameLst>
                                      </p:cBhvr>
                                      <p:tavLst>
                                        <p:tav tm="0">
                                          <p:val>
                                            <p:strVal val="#ppt_x"/>
                                          </p:val>
                                        </p:tav>
                                        <p:tav tm="100000">
                                          <p:val>
                                            <p:strVal val="#ppt_x"/>
                                          </p:val>
                                        </p:tav>
                                      </p:tavLst>
                                    </p:anim>
                                    <p:anim calcmode="lin" valueType="num">
                                      <p:cBhvr additive="base">
                                        <p:cTn id="76" dur="500" fill="hold"/>
                                        <p:tgtEl>
                                          <p:spTgt spid="17"/>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18"/>
                                        </p:tgtEl>
                                        <p:attrNameLst>
                                          <p:attrName>style.visibility</p:attrName>
                                        </p:attrNameLst>
                                      </p:cBhvr>
                                      <p:to>
                                        <p:strVal val="visible"/>
                                      </p:to>
                                    </p:set>
                                    <p:anim calcmode="lin" valueType="num">
                                      <p:cBhvr additive="base">
                                        <p:cTn id="79" dur="500" fill="hold"/>
                                        <p:tgtEl>
                                          <p:spTgt spid="18"/>
                                        </p:tgtEl>
                                        <p:attrNameLst>
                                          <p:attrName>ppt_x</p:attrName>
                                        </p:attrNameLst>
                                      </p:cBhvr>
                                      <p:tavLst>
                                        <p:tav tm="0">
                                          <p:val>
                                            <p:strVal val="#ppt_x"/>
                                          </p:val>
                                        </p:tav>
                                        <p:tav tm="100000">
                                          <p:val>
                                            <p:strVal val="#ppt_x"/>
                                          </p:val>
                                        </p:tav>
                                      </p:tavLst>
                                    </p:anim>
                                    <p:anim calcmode="lin" valueType="num">
                                      <p:cBhvr additive="base">
                                        <p:cTn id="80" dur="500" fill="hold"/>
                                        <p:tgtEl>
                                          <p:spTgt spid="18"/>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21"/>
                                        </p:tgtEl>
                                        <p:attrNameLst>
                                          <p:attrName>style.visibility</p:attrName>
                                        </p:attrNameLst>
                                      </p:cBhvr>
                                      <p:to>
                                        <p:strVal val="visible"/>
                                      </p:to>
                                    </p:set>
                                    <p:anim calcmode="lin" valueType="num">
                                      <p:cBhvr additive="base">
                                        <p:cTn id="83" dur="500" fill="hold"/>
                                        <p:tgtEl>
                                          <p:spTgt spid="21"/>
                                        </p:tgtEl>
                                        <p:attrNameLst>
                                          <p:attrName>ppt_x</p:attrName>
                                        </p:attrNameLst>
                                      </p:cBhvr>
                                      <p:tavLst>
                                        <p:tav tm="0">
                                          <p:val>
                                            <p:strVal val="#ppt_x"/>
                                          </p:val>
                                        </p:tav>
                                        <p:tav tm="100000">
                                          <p:val>
                                            <p:strVal val="#ppt_x"/>
                                          </p:val>
                                        </p:tav>
                                      </p:tavLst>
                                    </p:anim>
                                    <p:anim calcmode="lin" valueType="num">
                                      <p:cBhvr additive="base">
                                        <p:cTn id="84" dur="500" fill="hold"/>
                                        <p:tgtEl>
                                          <p:spTgt spid="21"/>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30"/>
                                        </p:tgtEl>
                                        <p:attrNameLst>
                                          <p:attrName>style.visibility</p:attrName>
                                        </p:attrNameLst>
                                      </p:cBhvr>
                                      <p:to>
                                        <p:strVal val="visible"/>
                                      </p:to>
                                    </p:set>
                                    <p:anim calcmode="lin" valueType="num">
                                      <p:cBhvr additive="base">
                                        <p:cTn id="87" dur="500" fill="hold"/>
                                        <p:tgtEl>
                                          <p:spTgt spid="30"/>
                                        </p:tgtEl>
                                        <p:attrNameLst>
                                          <p:attrName>ppt_x</p:attrName>
                                        </p:attrNameLst>
                                      </p:cBhvr>
                                      <p:tavLst>
                                        <p:tav tm="0">
                                          <p:val>
                                            <p:strVal val="#ppt_x"/>
                                          </p:val>
                                        </p:tav>
                                        <p:tav tm="100000">
                                          <p:val>
                                            <p:strVal val="#ppt_x"/>
                                          </p:val>
                                        </p:tav>
                                      </p:tavLst>
                                    </p:anim>
                                    <p:anim calcmode="lin" valueType="num">
                                      <p:cBhvr additive="base">
                                        <p:cTn id="88"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2" presetClass="entr" presetSubtype="4" fill="hold" grpId="0" nodeType="clickEffect">
                                  <p:stCondLst>
                                    <p:cond delay="0"/>
                                  </p:stCondLst>
                                  <p:childTnLst>
                                    <p:set>
                                      <p:cBhvr>
                                        <p:cTn id="92" dur="1" fill="hold">
                                          <p:stCondLst>
                                            <p:cond delay="0"/>
                                          </p:stCondLst>
                                        </p:cTn>
                                        <p:tgtEl>
                                          <p:spTgt spid="31"/>
                                        </p:tgtEl>
                                        <p:attrNameLst>
                                          <p:attrName>style.visibility</p:attrName>
                                        </p:attrNameLst>
                                      </p:cBhvr>
                                      <p:to>
                                        <p:strVal val="visible"/>
                                      </p:to>
                                    </p:set>
                                    <p:anim calcmode="lin" valueType="num">
                                      <p:cBhvr additive="base">
                                        <p:cTn id="93" dur="500" fill="hold"/>
                                        <p:tgtEl>
                                          <p:spTgt spid="31"/>
                                        </p:tgtEl>
                                        <p:attrNameLst>
                                          <p:attrName>ppt_x</p:attrName>
                                        </p:attrNameLst>
                                      </p:cBhvr>
                                      <p:tavLst>
                                        <p:tav tm="0">
                                          <p:val>
                                            <p:strVal val="#ppt_x"/>
                                          </p:val>
                                        </p:tav>
                                        <p:tav tm="100000">
                                          <p:val>
                                            <p:strVal val="#ppt_x"/>
                                          </p:val>
                                        </p:tav>
                                      </p:tavLst>
                                    </p:anim>
                                    <p:anim calcmode="lin" valueType="num">
                                      <p:cBhvr additive="base">
                                        <p:cTn id="94"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9" grpId="0" animBg="1"/>
      <p:bldP spid="20" grpId="0" animBg="1"/>
      <p:bldP spid="21" grpId="0" animBg="1"/>
      <p:bldP spid="23" grpId="0" animBg="1"/>
      <p:bldP spid="24" grpId="0" animBg="1"/>
      <p:bldP spid="27" grpId="0" animBg="1"/>
      <p:bldP spid="28" grpId="0" animBg="1"/>
      <p:bldP spid="29" grpId="0" animBg="1"/>
      <p:bldP spid="33" grpId="0" animBg="1"/>
      <p:bldP spid="9" grpId="0" animBg="1"/>
      <p:bldP spid="17" grpId="0" animBg="1"/>
      <p:bldP spid="18" grpId="0" animBg="1"/>
      <p:bldP spid="22" grpId="0" animBg="1"/>
      <p:bldP spid="25" grpId="0" animBg="1"/>
      <p:bldP spid="26" grpId="0" animBg="1"/>
      <p:bldP spid="30" grpId="0" animBg="1"/>
      <p:bldP spid="31" grpId="0" animBg="1"/>
    </p:bldLst>
  </p:timing>
  <p:extLst>
    <p:ext uri="{6950BFC3-D8DA-4A85-94F7-54DA5524770B}">
      <p188:commentRel xmlns:p188="http://schemas.microsoft.com/office/powerpoint/2018/8/main" r:id="rId3"/>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 y="0"/>
            <a:ext cx="18287543" cy="10287000"/>
          </a:xfrm>
          <a:prstGeom prst="rect">
            <a:avLst/>
          </a:prstGeom>
          <a:solidFill>
            <a:srgbClr val="030D27"/>
          </a:solidFill>
          <a:ln w="12700">
            <a:solidFill>
              <a:srgbClr val="FFFFFF">
                <a:alpha val="0"/>
              </a:srgbClr>
            </a:solidFill>
            <a:prstDash val="solid"/>
          </a:ln>
        </p:spPr>
        <p:txBody>
          <a:bodyPr/>
          <a:lstStyle/>
          <a:p>
            <a:endParaRPr lang="en-GB" sz="2700"/>
          </a:p>
        </p:txBody>
      </p:sp>
      <p:pic>
        <p:nvPicPr>
          <p:cNvPr id="4" name="Image 0" descr="gen-dedup-3ef551c2a46001de03a1548349d73d93.png"/>
          <p:cNvPicPr>
            <a:picLocks noChangeAspect="1"/>
          </p:cNvPicPr>
          <p:nvPr/>
        </p:nvPicPr>
        <p:blipFill>
          <a:blip r:embed="rId4"/>
          <a:srcRect l="-404" r="-404"/>
          <a:stretch/>
        </p:blipFill>
        <p:spPr>
          <a:xfrm>
            <a:off x="857250" y="1828343"/>
            <a:ext cx="857250" cy="42519"/>
          </a:xfrm>
          <a:prstGeom prst="rect">
            <a:avLst/>
          </a:prstGeom>
        </p:spPr>
      </p:pic>
      <p:sp>
        <p:nvSpPr>
          <p:cNvPr id="5" name="Shape 2"/>
          <p:cNvSpPr/>
          <p:nvPr/>
        </p:nvSpPr>
        <p:spPr>
          <a:xfrm>
            <a:off x="857251" y="3542843"/>
            <a:ext cx="5428793" cy="2614269"/>
          </a:xfrm>
          <a:prstGeom prst="rect">
            <a:avLst/>
          </a:prstGeom>
          <a:solidFill>
            <a:srgbClr val="0F1D45"/>
          </a:solidFill>
          <a:ln/>
        </p:spPr>
        <p:txBody>
          <a:bodyPr/>
          <a:lstStyle/>
          <a:p>
            <a:endParaRPr lang="en-GB" sz="2700"/>
          </a:p>
        </p:txBody>
      </p:sp>
      <p:sp>
        <p:nvSpPr>
          <p:cNvPr id="6" name="Shape 3"/>
          <p:cNvSpPr/>
          <p:nvPr/>
        </p:nvSpPr>
        <p:spPr>
          <a:xfrm>
            <a:off x="857251" y="3542843"/>
            <a:ext cx="5428793" cy="42519"/>
          </a:xfrm>
          <a:prstGeom prst="rect">
            <a:avLst/>
          </a:prstGeom>
          <a:solidFill>
            <a:srgbClr val="D60D26"/>
          </a:solidFill>
          <a:ln w="12700">
            <a:solidFill>
              <a:srgbClr val="D60D26">
                <a:alpha val="0"/>
              </a:srgbClr>
            </a:solidFill>
            <a:prstDash val="solid"/>
          </a:ln>
        </p:spPr>
        <p:txBody>
          <a:bodyPr/>
          <a:lstStyle/>
          <a:p>
            <a:endParaRPr lang="en-GB" sz="2700"/>
          </a:p>
        </p:txBody>
      </p:sp>
      <p:sp>
        <p:nvSpPr>
          <p:cNvPr id="7" name="Shape 4"/>
          <p:cNvSpPr/>
          <p:nvPr/>
        </p:nvSpPr>
        <p:spPr>
          <a:xfrm>
            <a:off x="6430061" y="3542843"/>
            <a:ext cx="5428793" cy="2614269"/>
          </a:xfrm>
          <a:prstGeom prst="rect">
            <a:avLst/>
          </a:prstGeom>
          <a:solidFill>
            <a:srgbClr val="0F1D45"/>
          </a:solidFill>
          <a:ln/>
        </p:spPr>
        <p:txBody>
          <a:bodyPr/>
          <a:lstStyle/>
          <a:p>
            <a:endParaRPr lang="en-GB" sz="2700"/>
          </a:p>
        </p:txBody>
      </p:sp>
      <p:sp>
        <p:nvSpPr>
          <p:cNvPr id="8" name="Shape 5"/>
          <p:cNvSpPr/>
          <p:nvPr/>
        </p:nvSpPr>
        <p:spPr>
          <a:xfrm>
            <a:off x="6430061" y="3542843"/>
            <a:ext cx="5428793" cy="42519"/>
          </a:xfrm>
          <a:prstGeom prst="rect">
            <a:avLst/>
          </a:prstGeom>
          <a:solidFill>
            <a:srgbClr val="41B6E6"/>
          </a:solidFill>
          <a:ln w="12700">
            <a:solidFill>
              <a:srgbClr val="41B6E6">
                <a:alpha val="0"/>
              </a:srgbClr>
            </a:solidFill>
            <a:prstDash val="solid"/>
          </a:ln>
        </p:spPr>
        <p:txBody>
          <a:bodyPr/>
          <a:lstStyle/>
          <a:p>
            <a:endParaRPr lang="en-GB" sz="2700"/>
          </a:p>
        </p:txBody>
      </p:sp>
      <p:sp>
        <p:nvSpPr>
          <p:cNvPr id="9" name="Shape 6"/>
          <p:cNvSpPr/>
          <p:nvPr/>
        </p:nvSpPr>
        <p:spPr>
          <a:xfrm>
            <a:off x="12001501" y="3542843"/>
            <a:ext cx="5428793" cy="2614269"/>
          </a:xfrm>
          <a:prstGeom prst="rect">
            <a:avLst/>
          </a:prstGeom>
          <a:solidFill>
            <a:srgbClr val="0F1D45"/>
          </a:solidFill>
          <a:ln/>
        </p:spPr>
        <p:txBody>
          <a:bodyPr/>
          <a:lstStyle/>
          <a:p>
            <a:endParaRPr lang="en-GB" sz="2700"/>
          </a:p>
        </p:txBody>
      </p:sp>
      <p:sp>
        <p:nvSpPr>
          <p:cNvPr id="10" name="Shape 7"/>
          <p:cNvSpPr/>
          <p:nvPr/>
        </p:nvSpPr>
        <p:spPr>
          <a:xfrm>
            <a:off x="12001501" y="3542843"/>
            <a:ext cx="5428793" cy="42519"/>
          </a:xfrm>
          <a:prstGeom prst="rect">
            <a:avLst/>
          </a:prstGeom>
          <a:solidFill>
            <a:srgbClr val="D60D26"/>
          </a:solidFill>
          <a:ln w="12700">
            <a:solidFill>
              <a:srgbClr val="D60D26">
                <a:alpha val="0"/>
              </a:srgbClr>
            </a:solidFill>
            <a:prstDash val="solid"/>
          </a:ln>
        </p:spPr>
        <p:txBody>
          <a:bodyPr/>
          <a:lstStyle/>
          <a:p>
            <a:endParaRPr lang="en-GB" sz="2700"/>
          </a:p>
        </p:txBody>
      </p:sp>
      <p:sp>
        <p:nvSpPr>
          <p:cNvPr id="11" name="Shape 8"/>
          <p:cNvSpPr/>
          <p:nvPr/>
        </p:nvSpPr>
        <p:spPr>
          <a:xfrm>
            <a:off x="857251" y="6343650"/>
            <a:ext cx="5428793" cy="2614269"/>
          </a:xfrm>
          <a:prstGeom prst="rect">
            <a:avLst/>
          </a:prstGeom>
          <a:solidFill>
            <a:srgbClr val="0F1D45"/>
          </a:solidFill>
          <a:ln/>
        </p:spPr>
        <p:txBody>
          <a:bodyPr/>
          <a:lstStyle/>
          <a:p>
            <a:endParaRPr lang="en-GB" sz="2700"/>
          </a:p>
        </p:txBody>
      </p:sp>
      <p:sp>
        <p:nvSpPr>
          <p:cNvPr id="12" name="Shape 9"/>
          <p:cNvSpPr/>
          <p:nvPr/>
        </p:nvSpPr>
        <p:spPr>
          <a:xfrm>
            <a:off x="857251" y="6343650"/>
            <a:ext cx="5428793" cy="42519"/>
          </a:xfrm>
          <a:prstGeom prst="rect">
            <a:avLst/>
          </a:prstGeom>
          <a:solidFill>
            <a:srgbClr val="41B6E6"/>
          </a:solidFill>
          <a:ln w="12700">
            <a:solidFill>
              <a:srgbClr val="41B6E6">
                <a:alpha val="0"/>
              </a:srgbClr>
            </a:solidFill>
            <a:prstDash val="solid"/>
          </a:ln>
        </p:spPr>
        <p:txBody>
          <a:bodyPr/>
          <a:lstStyle/>
          <a:p>
            <a:endParaRPr lang="en-GB" sz="2700"/>
          </a:p>
        </p:txBody>
      </p:sp>
      <p:sp>
        <p:nvSpPr>
          <p:cNvPr id="13" name="Shape 10"/>
          <p:cNvSpPr/>
          <p:nvPr/>
        </p:nvSpPr>
        <p:spPr>
          <a:xfrm>
            <a:off x="6430061" y="6343650"/>
            <a:ext cx="5428793" cy="2614269"/>
          </a:xfrm>
          <a:prstGeom prst="rect">
            <a:avLst/>
          </a:prstGeom>
          <a:solidFill>
            <a:srgbClr val="0F1D45"/>
          </a:solidFill>
          <a:ln/>
        </p:spPr>
        <p:txBody>
          <a:bodyPr/>
          <a:lstStyle/>
          <a:p>
            <a:endParaRPr lang="en-GB" sz="2700"/>
          </a:p>
        </p:txBody>
      </p:sp>
      <p:sp>
        <p:nvSpPr>
          <p:cNvPr id="14" name="Shape 11"/>
          <p:cNvSpPr/>
          <p:nvPr/>
        </p:nvSpPr>
        <p:spPr>
          <a:xfrm>
            <a:off x="6430061" y="6343650"/>
            <a:ext cx="5428793" cy="42519"/>
          </a:xfrm>
          <a:prstGeom prst="rect">
            <a:avLst/>
          </a:prstGeom>
          <a:solidFill>
            <a:srgbClr val="D60D26"/>
          </a:solidFill>
          <a:ln w="12700">
            <a:solidFill>
              <a:srgbClr val="D60D26">
                <a:alpha val="0"/>
              </a:srgbClr>
            </a:solidFill>
            <a:prstDash val="solid"/>
          </a:ln>
        </p:spPr>
        <p:txBody>
          <a:bodyPr/>
          <a:lstStyle/>
          <a:p>
            <a:endParaRPr lang="en-GB" sz="2700"/>
          </a:p>
        </p:txBody>
      </p:sp>
      <p:sp>
        <p:nvSpPr>
          <p:cNvPr id="15" name="Shape 12"/>
          <p:cNvSpPr/>
          <p:nvPr/>
        </p:nvSpPr>
        <p:spPr>
          <a:xfrm>
            <a:off x="12001501" y="6343650"/>
            <a:ext cx="5428793" cy="2614269"/>
          </a:xfrm>
          <a:prstGeom prst="rect">
            <a:avLst/>
          </a:prstGeom>
          <a:solidFill>
            <a:srgbClr val="0F1D45"/>
          </a:solidFill>
          <a:ln/>
        </p:spPr>
        <p:txBody>
          <a:bodyPr/>
          <a:lstStyle/>
          <a:p>
            <a:endParaRPr lang="en-GB" sz="2700"/>
          </a:p>
        </p:txBody>
      </p:sp>
      <p:sp>
        <p:nvSpPr>
          <p:cNvPr id="16" name="Shape 13"/>
          <p:cNvSpPr/>
          <p:nvPr/>
        </p:nvSpPr>
        <p:spPr>
          <a:xfrm>
            <a:off x="12001501" y="6343650"/>
            <a:ext cx="5428793" cy="42519"/>
          </a:xfrm>
          <a:prstGeom prst="rect">
            <a:avLst/>
          </a:prstGeom>
          <a:solidFill>
            <a:srgbClr val="41B6E6"/>
          </a:solidFill>
          <a:ln w="12700">
            <a:solidFill>
              <a:srgbClr val="41B6E6">
                <a:alpha val="0"/>
              </a:srgbClr>
            </a:solidFill>
            <a:prstDash val="solid"/>
          </a:ln>
        </p:spPr>
        <p:txBody>
          <a:bodyPr/>
          <a:lstStyle/>
          <a:p>
            <a:endParaRPr lang="en-GB" sz="2700"/>
          </a:p>
        </p:txBody>
      </p:sp>
      <p:pic>
        <p:nvPicPr>
          <p:cNvPr id="18" name="Image 2" descr="gen-dedup-e1b568055df0145752470fb1e65657b2.png"/>
          <p:cNvPicPr>
            <a:picLocks noChangeAspect="1"/>
          </p:cNvPicPr>
          <p:nvPr/>
        </p:nvPicPr>
        <p:blipFill>
          <a:blip r:embed="rId5"/>
          <a:stretch>
            <a:fillRect/>
          </a:stretch>
        </p:blipFill>
        <p:spPr>
          <a:xfrm>
            <a:off x="857251" y="514350"/>
            <a:ext cx="2286458" cy="445515"/>
          </a:xfrm>
          <a:prstGeom prst="rect">
            <a:avLst/>
          </a:prstGeom>
        </p:spPr>
      </p:pic>
      <p:pic>
        <p:nvPicPr>
          <p:cNvPr id="19" name="Image 3" descr="gen-dedup-bae3d7051c9695437ff85d480ff3680c.png"/>
          <p:cNvPicPr>
            <a:picLocks noChangeAspect="1"/>
          </p:cNvPicPr>
          <p:nvPr/>
        </p:nvPicPr>
        <p:blipFill>
          <a:blip r:embed="rId6"/>
          <a:stretch>
            <a:fillRect/>
          </a:stretch>
        </p:blipFill>
        <p:spPr>
          <a:xfrm>
            <a:off x="12901270" y="9715043"/>
            <a:ext cx="285293" cy="285293"/>
          </a:xfrm>
          <a:prstGeom prst="rect">
            <a:avLst/>
          </a:prstGeom>
        </p:spPr>
      </p:pic>
      <p:sp>
        <p:nvSpPr>
          <p:cNvPr id="20" name="Text 14"/>
          <p:cNvSpPr txBox="1"/>
          <p:nvPr/>
        </p:nvSpPr>
        <p:spPr>
          <a:xfrm>
            <a:off x="857251" y="1115111"/>
            <a:ext cx="10001708" cy="200253"/>
          </a:xfrm>
          <a:prstGeom prst="rect">
            <a:avLst/>
          </a:prstGeom>
          <a:noFill/>
          <a:ln/>
        </p:spPr>
        <p:txBody>
          <a:bodyPr wrap="none" lIns="0" tIns="0" rIns="0" bIns="0" rtlCol="0" anchor="ctr"/>
          <a:lstStyle/>
          <a:p>
            <a:r>
              <a:rPr lang="en-US" sz="1200" b="1" kern="0" spc="210" dirty="0">
                <a:solidFill>
                  <a:srgbClr val="F8F8F8"/>
                </a:solidFill>
                <a:latin typeface="Arial" pitchFamily="34" charset="0"/>
                <a:ea typeface="Arial" pitchFamily="34" charset="-122"/>
                <a:cs typeface="Arial" pitchFamily="34" charset="-120"/>
              </a:rPr>
              <a:t>BRITISH CARDIOVASCULAR INTERVENTION SOCIETY</a:t>
            </a:r>
            <a:endParaRPr lang="en-US" sz="1200" dirty="0"/>
          </a:p>
        </p:txBody>
      </p:sp>
      <p:sp>
        <p:nvSpPr>
          <p:cNvPr id="22" name="Text 16"/>
          <p:cNvSpPr txBox="1"/>
          <p:nvPr/>
        </p:nvSpPr>
        <p:spPr>
          <a:xfrm>
            <a:off x="857250" y="2086203"/>
            <a:ext cx="16574415" cy="714603"/>
          </a:xfrm>
          <a:prstGeom prst="rect">
            <a:avLst/>
          </a:prstGeom>
          <a:noFill/>
          <a:ln/>
        </p:spPr>
        <p:txBody>
          <a:bodyPr wrap="none" lIns="0" tIns="0" rIns="0" bIns="0" rtlCol="0" anchor="ctr"/>
          <a:lstStyle/>
          <a:p>
            <a:r>
              <a:rPr lang="en-US" sz="4050" b="1" dirty="0">
                <a:solidFill>
                  <a:srgbClr val="F8F8F8"/>
                </a:solidFill>
                <a:latin typeface="Arial" pitchFamily="34" charset="0"/>
                <a:ea typeface="Arial" pitchFamily="34" charset="-122"/>
                <a:cs typeface="Arial" pitchFamily="34" charset="-120"/>
              </a:rPr>
              <a:t>Benefits of Re-banding Outcomes</a:t>
            </a:r>
            <a:endParaRPr lang="en-US" sz="4050" dirty="0"/>
          </a:p>
        </p:txBody>
      </p:sp>
      <p:sp>
        <p:nvSpPr>
          <p:cNvPr id="24" name="Shape 18"/>
          <p:cNvSpPr/>
          <p:nvPr/>
        </p:nvSpPr>
        <p:spPr>
          <a:xfrm>
            <a:off x="1115111" y="3800704"/>
            <a:ext cx="571958" cy="571958"/>
          </a:xfrm>
          <a:prstGeom prst="ellipse">
            <a:avLst/>
          </a:prstGeom>
          <a:solidFill>
            <a:srgbClr val="D60D26">
              <a:alpha val="18000"/>
            </a:srgbClr>
          </a:solidFill>
          <a:ln w="12700">
            <a:solidFill>
              <a:srgbClr val="FFFFFF">
                <a:alpha val="0"/>
              </a:srgbClr>
            </a:solidFill>
            <a:prstDash val="solid"/>
          </a:ln>
        </p:spPr>
        <p:txBody>
          <a:bodyPr/>
          <a:lstStyle/>
          <a:p>
            <a:endParaRPr lang="en-GB" sz="2700"/>
          </a:p>
        </p:txBody>
      </p:sp>
      <p:sp>
        <p:nvSpPr>
          <p:cNvPr id="25" name="Text 19"/>
          <p:cNvSpPr/>
          <p:nvPr/>
        </p:nvSpPr>
        <p:spPr>
          <a:xfrm>
            <a:off x="1115111" y="3919115"/>
            <a:ext cx="571958" cy="354943"/>
          </a:xfrm>
          <a:prstGeom prst="rect">
            <a:avLst/>
          </a:prstGeom>
          <a:solidFill>
            <a:srgbClr val="FFFFFF">
              <a:alpha val="0"/>
            </a:srgbClr>
          </a:solidFill>
          <a:ln>
            <a:solidFill>
              <a:srgbClr val="FFFFFF">
                <a:alpha val="0"/>
              </a:srgbClr>
            </a:solidFill>
          </a:ln>
        </p:spPr>
        <p:txBody>
          <a:bodyPr wrap="none" lIns="0" tIns="0" rIns="0" bIns="0" rtlCol="0" anchor="ctr"/>
          <a:lstStyle/>
          <a:p>
            <a:pPr algn="ctr"/>
            <a:r>
              <a:rPr lang="en-US" sz="2700" b="1" dirty="0">
                <a:solidFill>
                  <a:srgbClr val="D60D26"/>
                </a:solidFill>
                <a:latin typeface="Arial" pitchFamily="34" charset="0"/>
                <a:ea typeface="Arial" pitchFamily="34" charset="-122"/>
                <a:cs typeface="Arial" pitchFamily="34" charset="-120"/>
              </a:rPr>
              <a:t>↗</a:t>
            </a:r>
            <a:endParaRPr lang="en-US" sz="2700" dirty="0"/>
          </a:p>
        </p:txBody>
      </p:sp>
      <p:sp>
        <p:nvSpPr>
          <p:cNvPr id="26" name="Text 20"/>
          <p:cNvSpPr txBox="1"/>
          <p:nvPr/>
        </p:nvSpPr>
        <p:spPr>
          <a:xfrm>
            <a:off x="1115111" y="4515308"/>
            <a:ext cx="4915815" cy="342900"/>
          </a:xfrm>
          <a:prstGeom prst="rect">
            <a:avLst/>
          </a:prstGeom>
          <a:noFill/>
          <a:ln/>
        </p:spPr>
        <p:txBody>
          <a:bodyPr wrap="none" lIns="0" tIns="0" rIns="0" bIns="0" rtlCol="0" anchor="ctr"/>
          <a:lstStyle/>
          <a:p>
            <a:r>
              <a:rPr lang="en-US" sz="2100" b="1" dirty="0">
                <a:solidFill>
                  <a:srgbClr val="F8F8F8"/>
                </a:solidFill>
                <a:latin typeface="Arial" pitchFamily="34" charset="0"/>
                <a:ea typeface="Arial" pitchFamily="34" charset="-122"/>
                <a:cs typeface="Arial" pitchFamily="34" charset="-120"/>
              </a:rPr>
              <a:t>Attract &amp; Recruit</a:t>
            </a:r>
            <a:endParaRPr lang="en-US" sz="2100" dirty="0"/>
          </a:p>
        </p:txBody>
      </p:sp>
      <p:sp>
        <p:nvSpPr>
          <p:cNvPr id="28" name="Shape 22"/>
          <p:cNvSpPr/>
          <p:nvPr/>
        </p:nvSpPr>
        <p:spPr>
          <a:xfrm>
            <a:off x="6686551" y="3800704"/>
            <a:ext cx="571958" cy="571958"/>
          </a:xfrm>
          <a:prstGeom prst="ellipse">
            <a:avLst/>
          </a:prstGeom>
          <a:solidFill>
            <a:srgbClr val="41B6E6">
              <a:alpha val="18000"/>
            </a:srgbClr>
          </a:solidFill>
          <a:ln w="12700">
            <a:solidFill>
              <a:srgbClr val="FFFFFF">
                <a:alpha val="0"/>
              </a:srgbClr>
            </a:solidFill>
            <a:prstDash val="solid"/>
          </a:ln>
        </p:spPr>
        <p:txBody>
          <a:bodyPr/>
          <a:lstStyle/>
          <a:p>
            <a:endParaRPr lang="en-GB" sz="2700"/>
          </a:p>
        </p:txBody>
      </p:sp>
      <p:sp>
        <p:nvSpPr>
          <p:cNvPr id="29" name="Text 23"/>
          <p:cNvSpPr/>
          <p:nvPr/>
        </p:nvSpPr>
        <p:spPr>
          <a:xfrm>
            <a:off x="6600484" y="3788359"/>
            <a:ext cx="744091" cy="641909"/>
          </a:xfrm>
          <a:prstGeom prst="rect">
            <a:avLst/>
          </a:prstGeom>
          <a:solidFill>
            <a:srgbClr val="FFFFFF">
              <a:alpha val="0"/>
            </a:srgbClr>
          </a:solidFill>
          <a:ln>
            <a:solidFill>
              <a:srgbClr val="FFFFFF">
                <a:alpha val="0"/>
              </a:srgbClr>
            </a:solidFill>
          </a:ln>
        </p:spPr>
        <p:txBody>
          <a:bodyPr wrap="none" lIns="0" tIns="0" rIns="0" bIns="0" rtlCol="0" anchor="ctr"/>
          <a:lstStyle/>
          <a:p>
            <a:pPr algn="ctr"/>
            <a:r>
              <a:rPr lang="en-US" sz="2700" b="1" dirty="0">
                <a:solidFill>
                  <a:srgbClr val="41B6E6"/>
                </a:solidFill>
                <a:latin typeface="Arial" pitchFamily="34" charset="0"/>
                <a:ea typeface="Arial" pitchFamily="34" charset="-122"/>
                <a:cs typeface="Arial" pitchFamily="34" charset="-120"/>
              </a:rPr>
              <a:t>★</a:t>
            </a:r>
            <a:endParaRPr lang="en-US" sz="2700" dirty="0"/>
          </a:p>
        </p:txBody>
      </p:sp>
      <p:sp>
        <p:nvSpPr>
          <p:cNvPr id="30" name="Text 24"/>
          <p:cNvSpPr txBox="1"/>
          <p:nvPr/>
        </p:nvSpPr>
        <p:spPr>
          <a:xfrm>
            <a:off x="6686550" y="4515308"/>
            <a:ext cx="4915815" cy="342900"/>
          </a:xfrm>
          <a:prstGeom prst="rect">
            <a:avLst/>
          </a:prstGeom>
          <a:noFill/>
          <a:ln/>
        </p:spPr>
        <p:txBody>
          <a:bodyPr wrap="none" lIns="0" tIns="0" rIns="0" bIns="0" rtlCol="0" anchor="ctr"/>
          <a:lstStyle/>
          <a:p>
            <a:r>
              <a:rPr lang="en-US" sz="2100" b="1" dirty="0">
                <a:solidFill>
                  <a:srgbClr val="F8F8F8"/>
                </a:solidFill>
                <a:latin typeface="Arial" pitchFamily="34" charset="0"/>
                <a:ea typeface="Arial" pitchFamily="34" charset="-122"/>
                <a:cs typeface="Arial" pitchFamily="34" charset="-120"/>
              </a:rPr>
              <a:t>Staff Retention</a:t>
            </a:r>
            <a:endParaRPr lang="en-US" sz="2100" dirty="0"/>
          </a:p>
        </p:txBody>
      </p:sp>
      <p:sp>
        <p:nvSpPr>
          <p:cNvPr id="32" name="Shape 26"/>
          <p:cNvSpPr/>
          <p:nvPr/>
        </p:nvSpPr>
        <p:spPr>
          <a:xfrm>
            <a:off x="12259361" y="3800704"/>
            <a:ext cx="571958" cy="571958"/>
          </a:xfrm>
          <a:prstGeom prst="ellipse">
            <a:avLst/>
          </a:prstGeom>
          <a:solidFill>
            <a:srgbClr val="D60D26">
              <a:alpha val="18000"/>
            </a:srgbClr>
          </a:solidFill>
          <a:ln w="12700">
            <a:solidFill>
              <a:srgbClr val="FFFFFF">
                <a:alpha val="0"/>
              </a:srgbClr>
            </a:solidFill>
            <a:prstDash val="solid"/>
          </a:ln>
        </p:spPr>
        <p:txBody>
          <a:bodyPr/>
          <a:lstStyle/>
          <a:p>
            <a:endParaRPr lang="en-GB" sz="2700"/>
          </a:p>
        </p:txBody>
      </p:sp>
      <p:sp>
        <p:nvSpPr>
          <p:cNvPr id="33" name="Text 27"/>
          <p:cNvSpPr/>
          <p:nvPr/>
        </p:nvSpPr>
        <p:spPr>
          <a:xfrm>
            <a:off x="12259361" y="3845587"/>
            <a:ext cx="571958" cy="571958"/>
          </a:xfrm>
          <a:prstGeom prst="rect">
            <a:avLst/>
          </a:prstGeom>
          <a:solidFill>
            <a:srgbClr val="FFFFFF">
              <a:alpha val="0"/>
            </a:srgbClr>
          </a:solidFill>
          <a:ln>
            <a:solidFill>
              <a:srgbClr val="FFFFFF">
                <a:alpha val="0"/>
              </a:srgbClr>
            </a:solidFill>
          </a:ln>
        </p:spPr>
        <p:txBody>
          <a:bodyPr wrap="none" lIns="0" tIns="0" rIns="0" bIns="0" rtlCol="0" anchor="ctr"/>
          <a:lstStyle/>
          <a:p>
            <a:pPr algn="ctr"/>
            <a:r>
              <a:rPr lang="en-US" sz="2700" b="1" dirty="0">
                <a:solidFill>
                  <a:srgbClr val="D60D26"/>
                </a:solidFill>
                <a:latin typeface="Arial" pitchFamily="34" charset="0"/>
                <a:ea typeface="Arial" pitchFamily="34" charset="-122"/>
                <a:cs typeface="Arial" pitchFamily="34" charset="-120"/>
              </a:rPr>
              <a:t>♡</a:t>
            </a:r>
            <a:endParaRPr lang="en-US" sz="2700" dirty="0"/>
          </a:p>
        </p:txBody>
      </p:sp>
      <p:sp>
        <p:nvSpPr>
          <p:cNvPr id="34" name="Text 28"/>
          <p:cNvSpPr txBox="1"/>
          <p:nvPr/>
        </p:nvSpPr>
        <p:spPr>
          <a:xfrm>
            <a:off x="12259361" y="4515308"/>
            <a:ext cx="4915815" cy="342900"/>
          </a:xfrm>
          <a:prstGeom prst="rect">
            <a:avLst/>
          </a:prstGeom>
          <a:noFill/>
          <a:ln/>
        </p:spPr>
        <p:txBody>
          <a:bodyPr wrap="none" lIns="0" tIns="0" rIns="0" bIns="0" rtlCol="0" anchor="ctr"/>
          <a:lstStyle/>
          <a:p>
            <a:r>
              <a:rPr lang="en-US" sz="2100" b="1" dirty="0">
                <a:solidFill>
                  <a:srgbClr val="F8F8F8"/>
                </a:solidFill>
                <a:latin typeface="Arial" pitchFamily="34" charset="0"/>
                <a:ea typeface="Arial" pitchFamily="34" charset="-122"/>
                <a:cs typeface="Arial" pitchFamily="34" charset="-120"/>
              </a:rPr>
              <a:t>Staff Morale Boost</a:t>
            </a:r>
            <a:endParaRPr lang="en-US" sz="2100" dirty="0"/>
          </a:p>
        </p:txBody>
      </p:sp>
      <p:sp>
        <p:nvSpPr>
          <p:cNvPr id="36" name="Shape 30"/>
          <p:cNvSpPr/>
          <p:nvPr/>
        </p:nvSpPr>
        <p:spPr>
          <a:xfrm>
            <a:off x="1115111" y="6601511"/>
            <a:ext cx="571958" cy="571958"/>
          </a:xfrm>
          <a:prstGeom prst="ellipse">
            <a:avLst/>
          </a:prstGeom>
          <a:solidFill>
            <a:srgbClr val="41B6E6">
              <a:alpha val="18000"/>
            </a:srgbClr>
          </a:solidFill>
          <a:ln w="12700">
            <a:solidFill>
              <a:srgbClr val="FFFFFF">
                <a:alpha val="0"/>
              </a:srgbClr>
            </a:solidFill>
            <a:prstDash val="solid"/>
          </a:ln>
        </p:spPr>
        <p:txBody>
          <a:bodyPr/>
          <a:lstStyle/>
          <a:p>
            <a:endParaRPr lang="en-GB" sz="2700"/>
          </a:p>
        </p:txBody>
      </p:sp>
      <p:sp>
        <p:nvSpPr>
          <p:cNvPr id="37" name="Text 31"/>
          <p:cNvSpPr/>
          <p:nvPr/>
        </p:nvSpPr>
        <p:spPr>
          <a:xfrm>
            <a:off x="1115111" y="6601511"/>
            <a:ext cx="571958" cy="571958"/>
          </a:xfrm>
          <a:prstGeom prst="rect">
            <a:avLst/>
          </a:prstGeom>
          <a:solidFill>
            <a:srgbClr val="FFFFFF">
              <a:alpha val="0"/>
            </a:srgbClr>
          </a:solidFill>
          <a:ln>
            <a:solidFill>
              <a:srgbClr val="FFFFFF">
                <a:alpha val="0"/>
              </a:srgbClr>
            </a:solidFill>
          </a:ln>
        </p:spPr>
        <p:txBody>
          <a:bodyPr wrap="none" lIns="0" tIns="0" rIns="0" bIns="0" rtlCol="0" anchor="ctr"/>
          <a:lstStyle/>
          <a:p>
            <a:pPr algn="ctr"/>
            <a:r>
              <a:rPr lang="en-US" sz="2700" b="1" dirty="0">
                <a:solidFill>
                  <a:srgbClr val="41B6E6"/>
                </a:solidFill>
                <a:latin typeface="Arial" pitchFamily="34" charset="0"/>
                <a:ea typeface="Arial" pitchFamily="34" charset="-122"/>
                <a:cs typeface="Arial" pitchFamily="34" charset="-120"/>
              </a:rPr>
              <a:t>⇄</a:t>
            </a:r>
            <a:endParaRPr lang="en-US" sz="2700" dirty="0"/>
          </a:p>
        </p:txBody>
      </p:sp>
      <p:sp>
        <p:nvSpPr>
          <p:cNvPr id="38" name="Text 32"/>
          <p:cNvSpPr txBox="1"/>
          <p:nvPr/>
        </p:nvSpPr>
        <p:spPr>
          <a:xfrm>
            <a:off x="1115111" y="7314743"/>
            <a:ext cx="4915815" cy="342900"/>
          </a:xfrm>
          <a:prstGeom prst="rect">
            <a:avLst/>
          </a:prstGeom>
          <a:noFill/>
          <a:ln/>
        </p:spPr>
        <p:txBody>
          <a:bodyPr wrap="none" lIns="0" tIns="0" rIns="0" bIns="0" rtlCol="0" anchor="ctr"/>
          <a:lstStyle/>
          <a:p>
            <a:r>
              <a:rPr lang="en-US" sz="2100" b="1" dirty="0">
                <a:solidFill>
                  <a:srgbClr val="F8F8F8"/>
                </a:solidFill>
                <a:latin typeface="Arial" pitchFamily="34" charset="0"/>
                <a:ea typeface="Arial" pitchFamily="34" charset="-122"/>
                <a:cs typeface="Arial" pitchFamily="34" charset="-120"/>
              </a:rPr>
              <a:t>Workforce Flexibility</a:t>
            </a:r>
            <a:endParaRPr lang="en-US" sz="2100" dirty="0"/>
          </a:p>
        </p:txBody>
      </p:sp>
      <p:sp>
        <p:nvSpPr>
          <p:cNvPr id="40" name="Shape 34"/>
          <p:cNvSpPr/>
          <p:nvPr/>
        </p:nvSpPr>
        <p:spPr>
          <a:xfrm>
            <a:off x="6686551" y="6601511"/>
            <a:ext cx="571958" cy="571958"/>
          </a:xfrm>
          <a:prstGeom prst="ellipse">
            <a:avLst/>
          </a:prstGeom>
          <a:solidFill>
            <a:srgbClr val="D60D26">
              <a:alpha val="18000"/>
            </a:srgbClr>
          </a:solidFill>
          <a:ln w="12700">
            <a:solidFill>
              <a:srgbClr val="FFFFFF">
                <a:alpha val="0"/>
              </a:srgbClr>
            </a:solidFill>
            <a:prstDash val="solid"/>
          </a:ln>
        </p:spPr>
        <p:txBody>
          <a:bodyPr/>
          <a:lstStyle/>
          <a:p>
            <a:endParaRPr lang="en-GB" sz="2700"/>
          </a:p>
        </p:txBody>
      </p:sp>
      <p:sp>
        <p:nvSpPr>
          <p:cNvPr id="41" name="Text 35"/>
          <p:cNvSpPr/>
          <p:nvPr/>
        </p:nvSpPr>
        <p:spPr>
          <a:xfrm>
            <a:off x="6686551" y="6679006"/>
            <a:ext cx="571958" cy="571958"/>
          </a:xfrm>
          <a:prstGeom prst="rect">
            <a:avLst/>
          </a:prstGeom>
          <a:solidFill>
            <a:srgbClr val="FFFFFF">
              <a:alpha val="0"/>
            </a:srgbClr>
          </a:solidFill>
          <a:ln>
            <a:solidFill>
              <a:srgbClr val="FFFFFF">
                <a:alpha val="0"/>
              </a:srgbClr>
            </a:solidFill>
          </a:ln>
        </p:spPr>
        <p:txBody>
          <a:bodyPr wrap="none" lIns="0" tIns="0" rIns="0" bIns="0" rtlCol="0" anchor="ctr"/>
          <a:lstStyle/>
          <a:p>
            <a:pPr algn="ctr"/>
            <a:r>
              <a:rPr lang="en-US" sz="2700" b="1" dirty="0">
                <a:solidFill>
                  <a:srgbClr val="D60D26"/>
                </a:solidFill>
                <a:latin typeface="Arial" pitchFamily="34" charset="0"/>
                <a:ea typeface="Arial" pitchFamily="34" charset="-122"/>
                <a:cs typeface="Arial" pitchFamily="34" charset="-120"/>
              </a:rPr>
              <a:t>⛨</a:t>
            </a:r>
            <a:endParaRPr lang="en-US" sz="2700" dirty="0"/>
          </a:p>
        </p:txBody>
      </p:sp>
      <p:sp>
        <p:nvSpPr>
          <p:cNvPr id="42" name="Text 36"/>
          <p:cNvSpPr txBox="1"/>
          <p:nvPr/>
        </p:nvSpPr>
        <p:spPr>
          <a:xfrm>
            <a:off x="6686550" y="7314743"/>
            <a:ext cx="4915815" cy="342900"/>
          </a:xfrm>
          <a:prstGeom prst="rect">
            <a:avLst/>
          </a:prstGeom>
          <a:noFill/>
          <a:ln/>
        </p:spPr>
        <p:txBody>
          <a:bodyPr wrap="none" lIns="0" tIns="0" rIns="0" bIns="0" rtlCol="0" anchor="ctr"/>
          <a:lstStyle/>
          <a:p>
            <a:r>
              <a:rPr lang="en-US" sz="2100" b="1" dirty="0">
                <a:solidFill>
                  <a:srgbClr val="F8F8F8"/>
                </a:solidFill>
                <a:latin typeface="Arial" pitchFamily="34" charset="0"/>
                <a:ea typeface="Arial" pitchFamily="34" charset="-122"/>
                <a:cs typeface="Arial" pitchFamily="34" charset="-120"/>
              </a:rPr>
              <a:t>Service Resilience</a:t>
            </a:r>
            <a:endParaRPr lang="en-US" sz="2100" dirty="0"/>
          </a:p>
        </p:txBody>
      </p:sp>
      <p:sp>
        <p:nvSpPr>
          <p:cNvPr id="44" name="Shape 38"/>
          <p:cNvSpPr/>
          <p:nvPr/>
        </p:nvSpPr>
        <p:spPr>
          <a:xfrm>
            <a:off x="12259361" y="6601511"/>
            <a:ext cx="571958" cy="571958"/>
          </a:xfrm>
          <a:prstGeom prst="ellipse">
            <a:avLst/>
          </a:prstGeom>
          <a:solidFill>
            <a:srgbClr val="41B6E6">
              <a:alpha val="18000"/>
            </a:srgbClr>
          </a:solidFill>
          <a:ln w="12700">
            <a:solidFill>
              <a:srgbClr val="FFFFFF">
                <a:alpha val="0"/>
              </a:srgbClr>
            </a:solidFill>
            <a:prstDash val="solid"/>
          </a:ln>
        </p:spPr>
        <p:txBody>
          <a:bodyPr/>
          <a:lstStyle/>
          <a:p>
            <a:endParaRPr lang="en-GB" sz="2700"/>
          </a:p>
        </p:txBody>
      </p:sp>
      <p:sp>
        <p:nvSpPr>
          <p:cNvPr id="45" name="Text 39"/>
          <p:cNvSpPr/>
          <p:nvPr/>
        </p:nvSpPr>
        <p:spPr>
          <a:xfrm>
            <a:off x="12259361" y="6658204"/>
            <a:ext cx="571958" cy="571958"/>
          </a:xfrm>
          <a:prstGeom prst="rect">
            <a:avLst/>
          </a:prstGeom>
          <a:solidFill>
            <a:srgbClr val="FFFFFF">
              <a:alpha val="0"/>
            </a:srgbClr>
          </a:solidFill>
          <a:ln>
            <a:solidFill>
              <a:srgbClr val="FFFFFF">
                <a:alpha val="0"/>
              </a:srgbClr>
            </a:solidFill>
          </a:ln>
        </p:spPr>
        <p:txBody>
          <a:bodyPr wrap="none" lIns="0" tIns="0" rIns="0" bIns="0" rtlCol="0" anchor="ctr"/>
          <a:lstStyle/>
          <a:p>
            <a:pPr algn="ctr"/>
            <a:r>
              <a:rPr lang="en-US" sz="2700" b="1" dirty="0">
                <a:solidFill>
                  <a:srgbClr val="41B6E6"/>
                </a:solidFill>
                <a:latin typeface="Arial" pitchFamily="34" charset="0"/>
                <a:ea typeface="Arial" pitchFamily="34" charset="-122"/>
                <a:cs typeface="Arial" pitchFamily="34" charset="-120"/>
              </a:rPr>
              <a:t>✓</a:t>
            </a:r>
            <a:endParaRPr lang="en-US" sz="2700" dirty="0"/>
          </a:p>
        </p:txBody>
      </p:sp>
      <p:sp>
        <p:nvSpPr>
          <p:cNvPr id="46" name="Text 40"/>
          <p:cNvSpPr txBox="1"/>
          <p:nvPr/>
        </p:nvSpPr>
        <p:spPr>
          <a:xfrm>
            <a:off x="12259361" y="7314743"/>
            <a:ext cx="4915815" cy="342900"/>
          </a:xfrm>
          <a:prstGeom prst="rect">
            <a:avLst/>
          </a:prstGeom>
          <a:noFill/>
          <a:ln/>
        </p:spPr>
        <p:txBody>
          <a:bodyPr wrap="none" lIns="0" tIns="0" rIns="0" bIns="0" rtlCol="0" anchor="ctr"/>
          <a:lstStyle/>
          <a:p>
            <a:r>
              <a:rPr lang="en-US" sz="2100" b="1" dirty="0">
                <a:solidFill>
                  <a:srgbClr val="F8F8F8"/>
                </a:solidFill>
                <a:latin typeface="Arial" pitchFamily="34" charset="0"/>
                <a:ea typeface="Arial" pitchFamily="34" charset="-122"/>
                <a:cs typeface="Arial" pitchFamily="34" charset="-120"/>
              </a:rPr>
              <a:t>Safer Staffing Continuity</a:t>
            </a:r>
            <a:endParaRPr lang="en-US" sz="2100" dirty="0"/>
          </a:p>
        </p:txBody>
      </p:sp>
      <p:sp>
        <p:nvSpPr>
          <p:cNvPr id="49" name="Text 43"/>
          <p:cNvSpPr txBox="1"/>
          <p:nvPr/>
        </p:nvSpPr>
        <p:spPr>
          <a:xfrm>
            <a:off x="13288061" y="9772651"/>
            <a:ext cx="4143603" cy="257861"/>
          </a:xfrm>
          <a:prstGeom prst="rect">
            <a:avLst/>
          </a:prstGeom>
          <a:noFill/>
          <a:ln/>
        </p:spPr>
        <p:txBody>
          <a:bodyPr wrap="none" lIns="0" tIns="0" rIns="0" bIns="0" rtlCol="0" anchor="ctr"/>
          <a:lstStyle/>
          <a:p>
            <a:r>
              <a:rPr lang="en-US" sz="1350" dirty="0">
                <a:solidFill>
                  <a:srgbClr val="F8F8F8"/>
                </a:solidFill>
                <a:latin typeface="Arial" pitchFamily="34" charset="0"/>
                <a:ea typeface="Arial" pitchFamily="34" charset="-122"/>
                <a:cs typeface="Arial" pitchFamily="34" charset="-120"/>
              </a:rPr>
              <a:t>Join the conversation using </a:t>
            </a:r>
            <a:r>
              <a:rPr lang="en-US" sz="1350" b="1" dirty="0">
                <a:solidFill>
                  <a:srgbClr val="F8F8F8"/>
                </a:solidFill>
                <a:latin typeface="Arial" pitchFamily="34" charset="0"/>
                <a:ea typeface="Arial" pitchFamily="34" charset="-122"/>
                <a:cs typeface="Arial" pitchFamily="34" charset="-120"/>
              </a:rPr>
              <a:t>#BCISAHP</a:t>
            </a:r>
            <a:endParaRPr lang="en-US" sz="1350" dirty="0"/>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fade">
                                      <p:cBhvr>
                                        <p:cTn id="17" dur="1000"/>
                                        <p:tgtEl>
                                          <p:spTgt spid="25"/>
                                        </p:tgtEl>
                                      </p:cBhvr>
                                    </p:animEffect>
                                    <p:anim calcmode="lin" valueType="num">
                                      <p:cBhvr>
                                        <p:cTn id="18" dur="1000" fill="hold"/>
                                        <p:tgtEl>
                                          <p:spTgt spid="25"/>
                                        </p:tgtEl>
                                        <p:attrNameLst>
                                          <p:attrName>ppt_x</p:attrName>
                                        </p:attrNameLst>
                                      </p:cBhvr>
                                      <p:tavLst>
                                        <p:tav tm="0">
                                          <p:val>
                                            <p:strVal val="#ppt_x"/>
                                          </p:val>
                                        </p:tav>
                                        <p:tav tm="100000">
                                          <p:val>
                                            <p:strVal val="#ppt_x"/>
                                          </p:val>
                                        </p:tav>
                                      </p:tavLst>
                                    </p:anim>
                                    <p:anim calcmode="lin" valueType="num">
                                      <p:cBhvr>
                                        <p:cTn id="19" dur="1000" fill="hold"/>
                                        <p:tgtEl>
                                          <p:spTgt spid="25"/>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1000"/>
                                        <p:tgtEl>
                                          <p:spTgt spid="24"/>
                                        </p:tgtEl>
                                      </p:cBhvr>
                                    </p:animEffect>
                                    <p:anim calcmode="lin" valueType="num">
                                      <p:cBhvr>
                                        <p:cTn id="23" dur="1000" fill="hold"/>
                                        <p:tgtEl>
                                          <p:spTgt spid="24"/>
                                        </p:tgtEl>
                                        <p:attrNameLst>
                                          <p:attrName>ppt_x</p:attrName>
                                        </p:attrNameLst>
                                      </p:cBhvr>
                                      <p:tavLst>
                                        <p:tav tm="0">
                                          <p:val>
                                            <p:strVal val="#ppt_x"/>
                                          </p:val>
                                        </p:tav>
                                        <p:tav tm="100000">
                                          <p:val>
                                            <p:strVal val="#ppt_x"/>
                                          </p:val>
                                        </p:tav>
                                      </p:tavLst>
                                    </p:anim>
                                    <p:anim calcmode="lin" valueType="num">
                                      <p:cBhvr>
                                        <p:cTn id="24" dur="1000" fill="hold"/>
                                        <p:tgtEl>
                                          <p:spTgt spid="24"/>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fade">
                                      <p:cBhvr>
                                        <p:cTn id="27" dur="1000"/>
                                        <p:tgtEl>
                                          <p:spTgt spid="26"/>
                                        </p:tgtEl>
                                      </p:cBhvr>
                                    </p:animEffect>
                                    <p:anim calcmode="lin" valueType="num">
                                      <p:cBhvr>
                                        <p:cTn id="28" dur="1000" fill="hold"/>
                                        <p:tgtEl>
                                          <p:spTgt spid="26"/>
                                        </p:tgtEl>
                                        <p:attrNameLst>
                                          <p:attrName>ppt_x</p:attrName>
                                        </p:attrNameLst>
                                      </p:cBhvr>
                                      <p:tavLst>
                                        <p:tav tm="0">
                                          <p:val>
                                            <p:strVal val="#ppt_x"/>
                                          </p:val>
                                        </p:tav>
                                        <p:tav tm="100000">
                                          <p:val>
                                            <p:strVal val="#ppt_x"/>
                                          </p:val>
                                        </p:tav>
                                      </p:tavLst>
                                    </p:anim>
                                    <p:anim calcmode="lin" valueType="num">
                                      <p:cBhvr>
                                        <p:cTn id="29" dur="1000" fill="hold"/>
                                        <p:tgtEl>
                                          <p:spTgt spid="26"/>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1000"/>
                                        <p:tgtEl>
                                          <p:spTgt spid="8"/>
                                        </p:tgtEl>
                                      </p:cBhvr>
                                    </p:animEffect>
                                    <p:anim calcmode="lin" valueType="num">
                                      <p:cBhvr>
                                        <p:cTn id="33" dur="1000" fill="hold"/>
                                        <p:tgtEl>
                                          <p:spTgt spid="8"/>
                                        </p:tgtEl>
                                        <p:attrNameLst>
                                          <p:attrName>ppt_x</p:attrName>
                                        </p:attrNameLst>
                                      </p:cBhvr>
                                      <p:tavLst>
                                        <p:tav tm="0">
                                          <p:val>
                                            <p:strVal val="#ppt_x"/>
                                          </p:val>
                                        </p:tav>
                                        <p:tav tm="100000">
                                          <p:val>
                                            <p:strVal val="#ppt_x"/>
                                          </p:val>
                                        </p:tav>
                                      </p:tavLst>
                                    </p:anim>
                                    <p:anim calcmode="lin" valueType="num">
                                      <p:cBhvr>
                                        <p:cTn id="34" dur="1000" fill="hold"/>
                                        <p:tgtEl>
                                          <p:spTgt spid="8"/>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fade">
                                      <p:cBhvr>
                                        <p:cTn id="37" dur="1000"/>
                                        <p:tgtEl>
                                          <p:spTgt spid="29"/>
                                        </p:tgtEl>
                                      </p:cBhvr>
                                    </p:animEffect>
                                    <p:anim calcmode="lin" valueType="num">
                                      <p:cBhvr>
                                        <p:cTn id="38" dur="1000" fill="hold"/>
                                        <p:tgtEl>
                                          <p:spTgt spid="29"/>
                                        </p:tgtEl>
                                        <p:attrNameLst>
                                          <p:attrName>ppt_x</p:attrName>
                                        </p:attrNameLst>
                                      </p:cBhvr>
                                      <p:tavLst>
                                        <p:tav tm="0">
                                          <p:val>
                                            <p:strVal val="#ppt_x"/>
                                          </p:val>
                                        </p:tav>
                                        <p:tav tm="100000">
                                          <p:val>
                                            <p:strVal val="#ppt_x"/>
                                          </p:val>
                                        </p:tav>
                                      </p:tavLst>
                                    </p:anim>
                                    <p:anim calcmode="lin" valueType="num">
                                      <p:cBhvr>
                                        <p:cTn id="39" dur="1000" fill="hold"/>
                                        <p:tgtEl>
                                          <p:spTgt spid="29"/>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1000"/>
                                        <p:tgtEl>
                                          <p:spTgt spid="28"/>
                                        </p:tgtEl>
                                      </p:cBhvr>
                                    </p:animEffect>
                                    <p:anim calcmode="lin" valueType="num">
                                      <p:cBhvr>
                                        <p:cTn id="43" dur="1000" fill="hold"/>
                                        <p:tgtEl>
                                          <p:spTgt spid="28"/>
                                        </p:tgtEl>
                                        <p:attrNameLst>
                                          <p:attrName>ppt_x</p:attrName>
                                        </p:attrNameLst>
                                      </p:cBhvr>
                                      <p:tavLst>
                                        <p:tav tm="0">
                                          <p:val>
                                            <p:strVal val="#ppt_x"/>
                                          </p:val>
                                        </p:tav>
                                        <p:tav tm="100000">
                                          <p:val>
                                            <p:strVal val="#ppt_x"/>
                                          </p:val>
                                        </p:tav>
                                      </p:tavLst>
                                    </p:anim>
                                    <p:anim calcmode="lin" valueType="num">
                                      <p:cBhvr>
                                        <p:cTn id="44" dur="1000" fill="hold"/>
                                        <p:tgtEl>
                                          <p:spTgt spid="28"/>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fade">
                                      <p:cBhvr>
                                        <p:cTn id="47" dur="1000"/>
                                        <p:tgtEl>
                                          <p:spTgt spid="7"/>
                                        </p:tgtEl>
                                      </p:cBhvr>
                                    </p:animEffect>
                                    <p:anim calcmode="lin" valueType="num">
                                      <p:cBhvr>
                                        <p:cTn id="48" dur="1000" fill="hold"/>
                                        <p:tgtEl>
                                          <p:spTgt spid="7"/>
                                        </p:tgtEl>
                                        <p:attrNameLst>
                                          <p:attrName>ppt_x</p:attrName>
                                        </p:attrNameLst>
                                      </p:cBhvr>
                                      <p:tavLst>
                                        <p:tav tm="0">
                                          <p:val>
                                            <p:strVal val="#ppt_x"/>
                                          </p:val>
                                        </p:tav>
                                        <p:tav tm="100000">
                                          <p:val>
                                            <p:strVal val="#ppt_x"/>
                                          </p:val>
                                        </p:tav>
                                      </p:tavLst>
                                    </p:anim>
                                    <p:anim calcmode="lin" valueType="num">
                                      <p:cBhvr>
                                        <p:cTn id="49" dur="1000" fill="hold"/>
                                        <p:tgtEl>
                                          <p:spTgt spid="7"/>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30"/>
                                        </p:tgtEl>
                                        <p:attrNameLst>
                                          <p:attrName>style.visibility</p:attrName>
                                        </p:attrNameLst>
                                      </p:cBhvr>
                                      <p:to>
                                        <p:strVal val="visible"/>
                                      </p:to>
                                    </p:set>
                                    <p:animEffect transition="in" filter="fade">
                                      <p:cBhvr>
                                        <p:cTn id="52" dur="1000"/>
                                        <p:tgtEl>
                                          <p:spTgt spid="30"/>
                                        </p:tgtEl>
                                      </p:cBhvr>
                                    </p:animEffect>
                                    <p:anim calcmode="lin" valueType="num">
                                      <p:cBhvr>
                                        <p:cTn id="53" dur="1000" fill="hold"/>
                                        <p:tgtEl>
                                          <p:spTgt spid="30"/>
                                        </p:tgtEl>
                                        <p:attrNameLst>
                                          <p:attrName>ppt_x</p:attrName>
                                        </p:attrNameLst>
                                      </p:cBhvr>
                                      <p:tavLst>
                                        <p:tav tm="0">
                                          <p:val>
                                            <p:strVal val="#ppt_x"/>
                                          </p:val>
                                        </p:tav>
                                        <p:tav tm="100000">
                                          <p:val>
                                            <p:strVal val="#ppt_x"/>
                                          </p:val>
                                        </p:tav>
                                      </p:tavLst>
                                    </p:anim>
                                    <p:anim calcmode="lin" valueType="num">
                                      <p:cBhvr>
                                        <p:cTn id="54" dur="1000" fill="hold"/>
                                        <p:tgtEl>
                                          <p:spTgt spid="30"/>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0"/>
                                        </p:tgtEl>
                                        <p:attrNameLst>
                                          <p:attrName>style.visibility</p:attrName>
                                        </p:attrNameLst>
                                      </p:cBhvr>
                                      <p:to>
                                        <p:strVal val="visible"/>
                                      </p:to>
                                    </p:set>
                                    <p:animEffect transition="in" filter="fade">
                                      <p:cBhvr>
                                        <p:cTn id="57" dur="1000"/>
                                        <p:tgtEl>
                                          <p:spTgt spid="10"/>
                                        </p:tgtEl>
                                      </p:cBhvr>
                                    </p:animEffect>
                                    <p:anim calcmode="lin" valueType="num">
                                      <p:cBhvr>
                                        <p:cTn id="58" dur="1000" fill="hold"/>
                                        <p:tgtEl>
                                          <p:spTgt spid="10"/>
                                        </p:tgtEl>
                                        <p:attrNameLst>
                                          <p:attrName>ppt_x</p:attrName>
                                        </p:attrNameLst>
                                      </p:cBhvr>
                                      <p:tavLst>
                                        <p:tav tm="0">
                                          <p:val>
                                            <p:strVal val="#ppt_x"/>
                                          </p:val>
                                        </p:tav>
                                        <p:tav tm="100000">
                                          <p:val>
                                            <p:strVal val="#ppt_x"/>
                                          </p:val>
                                        </p:tav>
                                      </p:tavLst>
                                    </p:anim>
                                    <p:anim calcmode="lin" valueType="num">
                                      <p:cBhvr>
                                        <p:cTn id="59" dur="1000" fill="hold"/>
                                        <p:tgtEl>
                                          <p:spTgt spid="10"/>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32"/>
                                        </p:tgtEl>
                                        <p:attrNameLst>
                                          <p:attrName>style.visibility</p:attrName>
                                        </p:attrNameLst>
                                      </p:cBhvr>
                                      <p:to>
                                        <p:strVal val="visible"/>
                                      </p:to>
                                    </p:set>
                                    <p:animEffect transition="in" filter="fade">
                                      <p:cBhvr>
                                        <p:cTn id="62" dur="1000"/>
                                        <p:tgtEl>
                                          <p:spTgt spid="32"/>
                                        </p:tgtEl>
                                      </p:cBhvr>
                                    </p:animEffect>
                                    <p:anim calcmode="lin" valueType="num">
                                      <p:cBhvr>
                                        <p:cTn id="63" dur="1000" fill="hold"/>
                                        <p:tgtEl>
                                          <p:spTgt spid="32"/>
                                        </p:tgtEl>
                                        <p:attrNameLst>
                                          <p:attrName>ppt_x</p:attrName>
                                        </p:attrNameLst>
                                      </p:cBhvr>
                                      <p:tavLst>
                                        <p:tav tm="0">
                                          <p:val>
                                            <p:strVal val="#ppt_x"/>
                                          </p:val>
                                        </p:tav>
                                        <p:tav tm="100000">
                                          <p:val>
                                            <p:strVal val="#ppt_x"/>
                                          </p:val>
                                        </p:tav>
                                      </p:tavLst>
                                    </p:anim>
                                    <p:anim calcmode="lin" valueType="num">
                                      <p:cBhvr>
                                        <p:cTn id="64" dur="1000" fill="hold"/>
                                        <p:tgtEl>
                                          <p:spTgt spid="32"/>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33"/>
                                        </p:tgtEl>
                                        <p:attrNameLst>
                                          <p:attrName>style.visibility</p:attrName>
                                        </p:attrNameLst>
                                      </p:cBhvr>
                                      <p:to>
                                        <p:strVal val="visible"/>
                                      </p:to>
                                    </p:set>
                                    <p:animEffect transition="in" filter="fade">
                                      <p:cBhvr>
                                        <p:cTn id="67" dur="1000"/>
                                        <p:tgtEl>
                                          <p:spTgt spid="33"/>
                                        </p:tgtEl>
                                      </p:cBhvr>
                                    </p:animEffect>
                                    <p:anim calcmode="lin" valueType="num">
                                      <p:cBhvr>
                                        <p:cTn id="68" dur="1000" fill="hold"/>
                                        <p:tgtEl>
                                          <p:spTgt spid="33"/>
                                        </p:tgtEl>
                                        <p:attrNameLst>
                                          <p:attrName>ppt_x</p:attrName>
                                        </p:attrNameLst>
                                      </p:cBhvr>
                                      <p:tavLst>
                                        <p:tav tm="0">
                                          <p:val>
                                            <p:strVal val="#ppt_x"/>
                                          </p:val>
                                        </p:tav>
                                        <p:tav tm="100000">
                                          <p:val>
                                            <p:strVal val="#ppt_x"/>
                                          </p:val>
                                        </p:tav>
                                      </p:tavLst>
                                    </p:anim>
                                    <p:anim calcmode="lin" valueType="num">
                                      <p:cBhvr>
                                        <p:cTn id="69" dur="1000" fill="hold"/>
                                        <p:tgtEl>
                                          <p:spTgt spid="33"/>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34"/>
                                        </p:tgtEl>
                                        <p:attrNameLst>
                                          <p:attrName>style.visibility</p:attrName>
                                        </p:attrNameLst>
                                      </p:cBhvr>
                                      <p:to>
                                        <p:strVal val="visible"/>
                                      </p:to>
                                    </p:set>
                                    <p:animEffect transition="in" filter="fade">
                                      <p:cBhvr>
                                        <p:cTn id="72" dur="1000"/>
                                        <p:tgtEl>
                                          <p:spTgt spid="34"/>
                                        </p:tgtEl>
                                      </p:cBhvr>
                                    </p:animEffect>
                                    <p:anim calcmode="lin" valueType="num">
                                      <p:cBhvr>
                                        <p:cTn id="73" dur="1000" fill="hold"/>
                                        <p:tgtEl>
                                          <p:spTgt spid="34"/>
                                        </p:tgtEl>
                                        <p:attrNameLst>
                                          <p:attrName>ppt_x</p:attrName>
                                        </p:attrNameLst>
                                      </p:cBhvr>
                                      <p:tavLst>
                                        <p:tav tm="0">
                                          <p:val>
                                            <p:strVal val="#ppt_x"/>
                                          </p:val>
                                        </p:tav>
                                        <p:tav tm="100000">
                                          <p:val>
                                            <p:strVal val="#ppt_x"/>
                                          </p:val>
                                        </p:tav>
                                      </p:tavLst>
                                    </p:anim>
                                    <p:anim calcmode="lin" valueType="num">
                                      <p:cBhvr>
                                        <p:cTn id="74" dur="1000" fill="hold"/>
                                        <p:tgtEl>
                                          <p:spTgt spid="34"/>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9"/>
                                        </p:tgtEl>
                                        <p:attrNameLst>
                                          <p:attrName>style.visibility</p:attrName>
                                        </p:attrNameLst>
                                      </p:cBhvr>
                                      <p:to>
                                        <p:strVal val="visible"/>
                                      </p:to>
                                    </p:set>
                                    <p:animEffect transition="in" filter="fade">
                                      <p:cBhvr>
                                        <p:cTn id="77" dur="1000"/>
                                        <p:tgtEl>
                                          <p:spTgt spid="9"/>
                                        </p:tgtEl>
                                      </p:cBhvr>
                                    </p:animEffect>
                                    <p:anim calcmode="lin" valueType="num">
                                      <p:cBhvr>
                                        <p:cTn id="78" dur="1000" fill="hold"/>
                                        <p:tgtEl>
                                          <p:spTgt spid="9"/>
                                        </p:tgtEl>
                                        <p:attrNameLst>
                                          <p:attrName>ppt_x</p:attrName>
                                        </p:attrNameLst>
                                      </p:cBhvr>
                                      <p:tavLst>
                                        <p:tav tm="0">
                                          <p:val>
                                            <p:strVal val="#ppt_x"/>
                                          </p:val>
                                        </p:tav>
                                        <p:tav tm="100000">
                                          <p:val>
                                            <p:strVal val="#ppt_x"/>
                                          </p:val>
                                        </p:tav>
                                      </p:tavLst>
                                    </p:anim>
                                    <p:anim calcmode="lin" valueType="num">
                                      <p:cBhvr>
                                        <p:cTn id="7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12"/>
                                        </p:tgtEl>
                                        <p:attrNameLst>
                                          <p:attrName>style.visibility</p:attrName>
                                        </p:attrNameLst>
                                      </p:cBhvr>
                                      <p:to>
                                        <p:strVal val="visible"/>
                                      </p:to>
                                    </p:set>
                                    <p:animEffect transition="in" filter="fade">
                                      <p:cBhvr>
                                        <p:cTn id="84" dur="1000"/>
                                        <p:tgtEl>
                                          <p:spTgt spid="12"/>
                                        </p:tgtEl>
                                      </p:cBhvr>
                                    </p:animEffect>
                                    <p:anim calcmode="lin" valueType="num">
                                      <p:cBhvr>
                                        <p:cTn id="85" dur="1000" fill="hold"/>
                                        <p:tgtEl>
                                          <p:spTgt spid="12"/>
                                        </p:tgtEl>
                                        <p:attrNameLst>
                                          <p:attrName>ppt_x</p:attrName>
                                        </p:attrNameLst>
                                      </p:cBhvr>
                                      <p:tavLst>
                                        <p:tav tm="0">
                                          <p:val>
                                            <p:strVal val="#ppt_x"/>
                                          </p:val>
                                        </p:tav>
                                        <p:tav tm="100000">
                                          <p:val>
                                            <p:strVal val="#ppt_x"/>
                                          </p:val>
                                        </p:tav>
                                      </p:tavLst>
                                    </p:anim>
                                    <p:anim calcmode="lin" valueType="num">
                                      <p:cBhvr>
                                        <p:cTn id="86" dur="1000" fill="hold"/>
                                        <p:tgtEl>
                                          <p:spTgt spid="12"/>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11"/>
                                        </p:tgtEl>
                                        <p:attrNameLst>
                                          <p:attrName>style.visibility</p:attrName>
                                        </p:attrNameLst>
                                      </p:cBhvr>
                                      <p:to>
                                        <p:strVal val="visible"/>
                                      </p:to>
                                    </p:set>
                                    <p:animEffect transition="in" filter="fade">
                                      <p:cBhvr>
                                        <p:cTn id="89" dur="1000"/>
                                        <p:tgtEl>
                                          <p:spTgt spid="11"/>
                                        </p:tgtEl>
                                      </p:cBhvr>
                                    </p:animEffect>
                                    <p:anim calcmode="lin" valueType="num">
                                      <p:cBhvr>
                                        <p:cTn id="90" dur="1000" fill="hold"/>
                                        <p:tgtEl>
                                          <p:spTgt spid="11"/>
                                        </p:tgtEl>
                                        <p:attrNameLst>
                                          <p:attrName>ppt_x</p:attrName>
                                        </p:attrNameLst>
                                      </p:cBhvr>
                                      <p:tavLst>
                                        <p:tav tm="0">
                                          <p:val>
                                            <p:strVal val="#ppt_x"/>
                                          </p:val>
                                        </p:tav>
                                        <p:tav tm="100000">
                                          <p:val>
                                            <p:strVal val="#ppt_x"/>
                                          </p:val>
                                        </p:tav>
                                      </p:tavLst>
                                    </p:anim>
                                    <p:anim calcmode="lin" valueType="num">
                                      <p:cBhvr>
                                        <p:cTn id="91" dur="1000" fill="hold"/>
                                        <p:tgtEl>
                                          <p:spTgt spid="11"/>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36"/>
                                        </p:tgtEl>
                                        <p:attrNameLst>
                                          <p:attrName>style.visibility</p:attrName>
                                        </p:attrNameLst>
                                      </p:cBhvr>
                                      <p:to>
                                        <p:strVal val="visible"/>
                                      </p:to>
                                    </p:set>
                                    <p:animEffect transition="in" filter="fade">
                                      <p:cBhvr>
                                        <p:cTn id="94" dur="1000"/>
                                        <p:tgtEl>
                                          <p:spTgt spid="36"/>
                                        </p:tgtEl>
                                      </p:cBhvr>
                                    </p:animEffect>
                                    <p:anim calcmode="lin" valueType="num">
                                      <p:cBhvr>
                                        <p:cTn id="95" dur="1000" fill="hold"/>
                                        <p:tgtEl>
                                          <p:spTgt spid="36"/>
                                        </p:tgtEl>
                                        <p:attrNameLst>
                                          <p:attrName>ppt_x</p:attrName>
                                        </p:attrNameLst>
                                      </p:cBhvr>
                                      <p:tavLst>
                                        <p:tav tm="0">
                                          <p:val>
                                            <p:strVal val="#ppt_x"/>
                                          </p:val>
                                        </p:tav>
                                        <p:tav tm="100000">
                                          <p:val>
                                            <p:strVal val="#ppt_x"/>
                                          </p:val>
                                        </p:tav>
                                      </p:tavLst>
                                    </p:anim>
                                    <p:anim calcmode="lin" valueType="num">
                                      <p:cBhvr>
                                        <p:cTn id="96" dur="1000" fill="hold"/>
                                        <p:tgtEl>
                                          <p:spTgt spid="36"/>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37"/>
                                        </p:tgtEl>
                                        <p:attrNameLst>
                                          <p:attrName>style.visibility</p:attrName>
                                        </p:attrNameLst>
                                      </p:cBhvr>
                                      <p:to>
                                        <p:strVal val="visible"/>
                                      </p:to>
                                    </p:set>
                                    <p:animEffect transition="in" filter="fade">
                                      <p:cBhvr>
                                        <p:cTn id="99" dur="1000"/>
                                        <p:tgtEl>
                                          <p:spTgt spid="37"/>
                                        </p:tgtEl>
                                      </p:cBhvr>
                                    </p:animEffect>
                                    <p:anim calcmode="lin" valueType="num">
                                      <p:cBhvr>
                                        <p:cTn id="100" dur="1000" fill="hold"/>
                                        <p:tgtEl>
                                          <p:spTgt spid="37"/>
                                        </p:tgtEl>
                                        <p:attrNameLst>
                                          <p:attrName>ppt_x</p:attrName>
                                        </p:attrNameLst>
                                      </p:cBhvr>
                                      <p:tavLst>
                                        <p:tav tm="0">
                                          <p:val>
                                            <p:strVal val="#ppt_x"/>
                                          </p:val>
                                        </p:tav>
                                        <p:tav tm="100000">
                                          <p:val>
                                            <p:strVal val="#ppt_x"/>
                                          </p:val>
                                        </p:tav>
                                      </p:tavLst>
                                    </p:anim>
                                    <p:anim calcmode="lin" valueType="num">
                                      <p:cBhvr>
                                        <p:cTn id="101" dur="1000" fill="hold"/>
                                        <p:tgtEl>
                                          <p:spTgt spid="37"/>
                                        </p:tgtEl>
                                        <p:attrNameLst>
                                          <p:attrName>ppt_y</p:attrName>
                                        </p:attrNameLst>
                                      </p:cBhvr>
                                      <p:tavLst>
                                        <p:tav tm="0">
                                          <p:val>
                                            <p:strVal val="#ppt_y+.1"/>
                                          </p:val>
                                        </p:tav>
                                        <p:tav tm="100000">
                                          <p:val>
                                            <p:strVal val="#ppt_y"/>
                                          </p:val>
                                        </p:tav>
                                      </p:tavLst>
                                    </p:anim>
                                  </p:childTnLst>
                                </p:cTn>
                              </p:par>
                              <p:par>
                                <p:cTn id="102" presetID="42" presetClass="entr" presetSubtype="0" fill="hold" grpId="0" nodeType="withEffect">
                                  <p:stCondLst>
                                    <p:cond delay="0"/>
                                  </p:stCondLst>
                                  <p:childTnLst>
                                    <p:set>
                                      <p:cBhvr>
                                        <p:cTn id="103" dur="1" fill="hold">
                                          <p:stCondLst>
                                            <p:cond delay="0"/>
                                          </p:stCondLst>
                                        </p:cTn>
                                        <p:tgtEl>
                                          <p:spTgt spid="38"/>
                                        </p:tgtEl>
                                        <p:attrNameLst>
                                          <p:attrName>style.visibility</p:attrName>
                                        </p:attrNameLst>
                                      </p:cBhvr>
                                      <p:to>
                                        <p:strVal val="visible"/>
                                      </p:to>
                                    </p:set>
                                    <p:animEffect transition="in" filter="fade">
                                      <p:cBhvr>
                                        <p:cTn id="104" dur="1000"/>
                                        <p:tgtEl>
                                          <p:spTgt spid="38"/>
                                        </p:tgtEl>
                                      </p:cBhvr>
                                    </p:animEffect>
                                    <p:anim calcmode="lin" valueType="num">
                                      <p:cBhvr>
                                        <p:cTn id="105" dur="1000" fill="hold"/>
                                        <p:tgtEl>
                                          <p:spTgt spid="38"/>
                                        </p:tgtEl>
                                        <p:attrNameLst>
                                          <p:attrName>ppt_x</p:attrName>
                                        </p:attrNameLst>
                                      </p:cBhvr>
                                      <p:tavLst>
                                        <p:tav tm="0">
                                          <p:val>
                                            <p:strVal val="#ppt_x"/>
                                          </p:val>
                                        </p:tav>
                                        <p:tav tm="100000">
                                          <p:val>
                                            <p:strVal val="#ppt_x"/>
                                          </p:val>
                                        </p:tav>
                                      </p:tavLst>
                                    </p:anim>
                                    <p:anim calcmode="lin" valueType="num">
                                      <p:cBhvr>
                                        <p:cTn id="106" dur="1000" fill="hold"/>
                                        <p:tgtEl>
                                          <p:spTgt spid="38"/>
                                        </p:tgtEl>
                                        <p:attrNameLst>
                                          <p:attrName>ppt_y</p:attrName>
                                        </p:attrNameLst>
                                      </p:cBhvr>
                                      <p:tavLst>
                                        <p:tav tm="0">
                                          <p:val>
                                            <p:strVal val="#ppt_y+.1"/>
                                          </p:val>
                                        </p:tav>
                                        <p:tav tm="100000">
                                          <p:val>
                                            <p:strVal val="#ppt_y"/>
                                          </p:val>
                                        </p:tav>
                                      </p:tavLst>
                                    </p:anim>
                                  </p:childTnLst>
                                </p:cTn>
                              </p:par>
                              <p:par>
                                <p:cTn id="107" presetID="42" presetClass="entr" presetSubtype="0" fill="hold" grpId="0" nodeType="withEffect">
                                  <p:stCondLst>
                                    <p:cond delay="0"/>
                                  </p:stCondLst>
                                  <p:childTnLst>
                                    <p:set>
                                      <p:cBhvr>
                                        <p:cTn id="108" dur="1" fill="hold">
                                          <p:stCondLst>
                                            <p:cond delay="0"/>
                                          </p:stCondLst>
                                        </p:cTn>
                                        <p:tgtEl>
                                          <p:spTgt spid="14"/>
                                        </p:tgtEl>
                                        <p:attrNameLst>
                                          <p:attrName>style.visibility</p:attrName>
                                        </p:attrNameLst>
                                      </p:cBhvr>
                                      <p:to>
                                        <p:strVal val="visible"/>
                                      </p:to>
                                    </p:set>
                                    <p:animEffect transition="in" filter="fade">
                                      <p:cBhvr>
                                        <p:cTn id="109" dur="1000"/>
                                        <p:tgtEl>
                                          <p:spTgt spid="14"/>
                                        </p:tgtEl>
                                      </p:cBhvr>
                                    </p:animEffect>
                                    <p:anim calcmode="lin" valueType="num">
                                      <p:cBhvr>
                                        <p:cTn id="110" dur="1000" fill="hold"/>
                                        <p:tgtEl>
                                          <p:spTgt spid="14"/>
                                        </p:tgtEl>
                                        <p:attrNameLst>
                                          <p:attrName>ppt_x</p:attrName>
                                        </p:attrNameLst>
                                      </p:cBhvr>
                                      <p:tavLst>
                                        <p:tav tm="0">
                                          <p:val>
                                            <p:strVal val="#ppt_x"/>
                                          </p:val>
                                        </p:tav>
                                        <p:tav tm="100000">
                                          <p:val>
                                            <p:strVal val="#ppt_x"/>
                                          </p:val>
                                        </p:tav>
                                      </p:tavLst>
                                    </p:anim>
                                    <p:anim calcmode="lin" valueType="num">
                                      <p:cBhvr>
                                        <p:cTn id="111" dur="1000" fill="hold"/>
                                        <p:tgtEl>
                                          <p:spTgt spid="14"/>
                                        </p:tgtEl>
                                        <p:attrNameLst>
                                          <p:attrName>ppt_y</p:attrName>
                                        </p:attrNameLst>
                                      </p:cBhvr>
                                      <p:tavLst>
                                        <p:tav tm="0">
                                          <p:val>
                                            <p:strVal val="#ppt_y+.1"/>
                                          </p:val>
                                        </p:tav>
                                        <p:tav tm="100000">
                                          <p:val>
                                            <p:strVal val="#ppt_y"/>
                                          </p:val>
                                        </p:tav>
                                      </p:tavLst>
                                    </p:anim>
                                  </p:childTnLst>
                                </p:cTn>
                              </p:par>
                              <p:par>
                                <p:cTn id="112" presetID="42" presetClass="entr" presetSubtype="0" fill="hold" grpId="0" nodeType="withEffect">
                                  <p:stCondLst>
                                    <p:cond delay="0"/>
                                  </p:stCondLst>
                                  <p:childTnLst>
                                    <p:set>
                                      <p:cBhvr>
                                        <p:cTn id="113" dur="1" fill="hold">
                                          <p:stCondLst>
                                            <p:cond delay="0"/>
                                          </p:stCondLst>
                                        </p:cTn>
                                        <p:tgtEl>
                                          <p:spTgt spid="41"/>
                                        </p:tgtEl>
                                        <p:attrNameLst>
                                          <p:attrName>style.visibility</p:attrName>
                                        </p:attrNameLst>
                                      </p:cBhvr>
                                      <p:to>
                                        <p:strVal val="visible"/>
                                      </p:to>
                                    </p:set>
                                    <p:animEffect transition="in" filter="fade">
                                      <p:cBhvr>
                                        <p:cTn id="114" dur="1000"/>
                                        <p:tgtEl>
                                          <p:spTgt spid="41"/>
                                        </p:tgtEl>
                                      </p:cBhvr>
                                    </p:animEffect>
                                    <p:anim calcmode="lin" valueType="num">
                                      <p:cBhvr>
                                        <p:cTn id="115" dur="1000" fill="hold"/>
                                        <p:tgtEl>
                                          <p:spTgt spid="41"/>
                                        </p:tgtEl>
                                        <p:attrNameLst>
                                          <p:attrName>ppt_x</p:attrName>
                                        </p:attrNameLst>
                                      </p:cBhvr>
                                      <p:tavLst>
                                        <p:tav tm="0">
                                          <p:val>
                                            <p:strVal val="#ppt_x"/>
                                          </p:val>
                                        </p:tav>
                                        <p:tav tm="100000">
                                          <p:val>
                                            <p:strVal val="#ppt_x"/>
                                          </p:val>
                                        </p:tav>
                                      </p:tavLst>
                                    </p:anim>
                                    <p:anim calcmode="lin" valueType="num">
                                      <p:cBhvr>
                                        <p:cTn id="116" dur="1000" fill="hold"/>
                                        <p:tgtEl>
                                          <p:spTgt spid="41"/>
                                        </p:tgtEl>
                                        <p:attrNameLst>
                                          <p:attrName>ppt_y</p:attrName>
                                        </p:attrNameLst>
                                      </p:cBhvr>
                                      <p:tavLst>
                                        <p:tav tm="0">
                                          <p:val>
                                            <p:strVal val="#ppt_y+.1"/>
                                          </p:val>
                                        </p:tav>
                                        <p:tav tm="100000">
                                          <p:val>
                                            <p:strVal val="#ppt_y"/>
                                          </p:val>
                                        </p:tav>
                                      </p:tavLst>
                                    </p:anim>
                                  </p:childTnLst>
                                </p:cTn>
                              </p:par>
                              <p:par>
                                <p:cTn id="117" presetID="42" presetClass="entr" presetSubtype="0" fill="hold" grpId="0" nodeType="withEffect">
                                  <p:stCondLst>
                                    <p:cond delay="0"/>
                                  </p:stCondLst>
                                  <p:childTnLst>
                                    <p:set>
                                      <p:cBhvr>
                                        <p:cTn id="118" dur="1" fill="hold">
                                          <p:stCondLst>
                                            <p:cond delay="0"/>
                                          </p:stCondLst>
                                        </p:cTn>
                                        <p:tgtEl>
                                          <p:spTgt spid="40"/>
                                        </p:tgtEl>
                                        <p:attrNameLst>
                                          <p:attrName>style.visibility</p:attrName>
                                        </p:attrNameLst>
                                      </p:cBhvr>
                                      <p:to>
                                        <p:strVal val="visible"/>
                                      </p:to>
                                    </p:set>
                                    <p:animEffect transition="in" filter="fade">
                                      <p:cBhvr>
                                        <p:cTn id="119" dur="1000"/>
                                        <p:tgtEl>
                                          <p:spTgt spid="40"/>
                                        </p:tgtEl>
                                      </p:cBhvr>
                                    </p:animEffect>
                                    <p:anim calcmode="lin" valueType="num">
                                      <p:cBhvr>
                                        <p:cTn id="120" dur="1000" fill="hold"/>
                                        <p:tgtEl>
                                          <p:spTgt spid="40"/>
                                        </p:tgtEl>
                                        <p:attrNameLst>
                                          <p:attrName>ppt_x</p:attrName>
                                        </p:attrNameLst>
                                      </p:cBhvr>
                                      <p:tavLst>
                                        <p:tav tm="0">
                                          <p:val>
                                            <p:strVal val="#ppt_x"/>
                                          </p:val>
                                        </p:tav>
                                        <p:tav tm="100000">
                                          <p:val>
                                            <p:strVal val="#ppt_x"/>
                                          </p:val>
                                        </p:tav>
                                      </p:tavLst>
                                    </p:anim>
                                    <p:anim calcmode="lin" valueType="num">
                                      <p:cBhvr>
                                        <p:cTn id="121" dur="1000" fill="hold"/>
                                        <p:tgtEl>
                                          <p:spTgt spid="40"/>
                                        </p:tgtEl>
                                        <p:attrNameLst>
                                          <p:attrName>ppt_y</p:attrName>
                                        </p:attrNameLst>
                                      </p:cBhvr>
                                      <p:tavLst>
                                        <p:tav tm="0">
                                          <p:val>
                                            <p:strVal val="#ppt_y+.1"/>
                                          </p:val>
                                        </p:tav>
                                        <p:tav tm="100000">
                                          <p:val>
                                            <p:strVal val="#ppt_y"/>
                                          </p:val>
                                        </p:tav>
                                      </p:tavLst>
                                    </p:anim>
                                  </p:childTnLst>
                                </p:cTn>
                              </p:par>
                              <p:par>
                                <p:cTn id="122" presetID="42" presetClass="entr" presetSubtype="0" fill="hold" grpId="0" nodeType="withEffect">
                                  <p:stCondLst>
                                    <p:cond delay="0"/>
                                  </p:stCondLst>
                                  <p:childTnLst>
                                    <p:set>
                                      <p:cBhvr>
                                        <p:cTn id="123" dur="1" fill="hold">
                                          <p:stCondLst>
                                            <p:cond delay="0"/>
                                          </p:stCondLst>
                                        </p:cTn>
                                        <p:tgtEl>
                                          <p:spTgt spid="42"/>
                                        </p:tgtEl>
                                        <p:attrNameLst>
                                          <p:attrName>style.visibility</p:attrName>
                                        </p:attrNameLst>
                                      </p:cBhvr>
                                      <p:to>
                                        <p:strVal val="visible"/>
                                      </p:to>
                                    </p:set>
                                    <p:animEffect transition="in" filter="fade">
                                      <p:cBhvr>
                                        <p:cTn id="124" dur="1000"/>
                                        <p:tgtEl>
                                          <p:spTgt spid="42"/>
                                        </p:tgtEl>
                                      </p:cBhvr>
                                    </p:animEffect>
                                    <p:anim calcmode="lin" valueType="num">
                                      <p:cBhvr>
                                        <p:cTn id="125" dur="1000" fill="hold"/>
                                        <p:tgtEl>
                                          <p:spTgt spid="42"/>
                                        </p:tgtEl>
                                        <p:attrNameLst>
                                          <p:attrName>ppt_x</p:attrName>
                                        </p:attrNameLst>
                                      </p:cBhvr>
                                      <p:tavLst>
                                        <p:tav tm="0">
                                          <p:val>
                                            <p:strVal val="#ppt_x"/>
                                          </p:val>
                                        </p:tav>
                                        <p:tav tm="100000">
                                          <p:val>
                                            <p:strVal val="#ppt_x"/>
                                          </p:val>
                                        </p:tav>
                                      </p:tavLst>
                                    </p:anim>
                                    <p:anim calcmode="lin" valueType="num">
                                      <p:cBhvr>
                                        <p:cTn id="126" dur="1000" fill="hold"/>
                                        <p:tgtEl>
                                          <p:spTgt spid="42"/>
                                        </p:tgtEl>
                                        <p:attrNameLst>
                                          <p:attrName>ppt_y</p:attrName>
                                        </p:attrNameLst>
                                      </p:cBhvr>
                                      <p:tavLst>
                                        <p:tav tm="0">
                                          <p:val>
                                            <p:strVal val="#ppt_y+.1"/>
                                          </p:val>
                                        </p:tav>
                                        <p:tav tm="100000">
                                          <p:val>
                                            <p:strVal val="#ppt_y"/>
                                          </p:val>
                                        </p:tav>
                                      </p:tavLst>
                                    </p:anim>
                                  </p:childTnLst>
                                </p:cTn>
                              </p:par>
                              <p:par>
                                <p:cTn id="127" presetID="42" presetClass="entr" presetSubtype="0" fill="hold" grpId="0" nodeType="withEffect">
                                  <p:stCondLst>
                                    <p:cond delay="0"/>
                                  </p:stCondLst>
                                  <p:childTnLst>
                                    <p:set>
                                      <p:cBhvr>
                                        <p:cTn id="128" dur="1" fill="hold">
                                          <p:stCondLst>
                                            <p:cond delay="0"/>
                                          </p:stCondLst>
                                        </p:cTn>
                                        <p:tgtEl>
                                          <p:spTgt spid="13"/>
                                        </p:tgtEl>
                                        <p:attrNameLst>
                                          <p:attrName>style.visibility</p:attrName>
                                        </p:attrNameLst>
                                      </p:cBhvr>
                                      <p:to>
                                        <p:strVal val="visible"/>
                                      </p:to>
                                    </p:set>
                                    <p:animEffect transition="in" filter="fade">
                                      <p:cBhvr>
                                        <p:cTn id="129" dur="1000"/>
                                        <p:tgtEl>
                                          <p:spTgt spid="13"/>
                                        </p:tgtEl>
                                      </p:cBhvr>
                                    </p:animEffect>
                                    <p:anim calcmode="lin" valueType="num">
                                      <p:cBhvr>
                                        <p:cTn id="130" dur="1000" fill="hold"/>
                                        <p:tgtEl>
                                          <p:spTgt spid="13"/>
                                        </p:tgtEl>
                                        <p:attrNameLst>
                                          <p:attrName>ppt_x</p:attrName>
                                        </p:attrNameLst>
                                      </p:cBhvr>
                                      <p:tavLst>
                                        <p:tav tm="0">
                                          <p:val>
                                            <p:strVal val="#ppt_x"/>
                                          </p:val>
                                        </p:tav>
                                        <p:tav tm="100000">
                                          <p:val>
                                            <p:strVal val="#ppt_x"/>
                                          </p:val>
                                        </p:tav>
                                      </p:tavLst>
                                    </p:anim>
                                    <p:anim calcmode="lin" valueType="num">
                                      <p:cBhvr>
                                        <p:cTn id="131" dur="1000" fill="hold"/>
                                        <p:tgtEl>
                                          <p:spTgt spid="13"/>
                                        </p:tgtEl>
                                        <p:attrNameLst>
                                          <p:attrName>ppt_y</p:attrName>
                                        </p:attrNameLst>
                                      </p:cBhvr>
                                      <p:tavLst>
                                        <p:tav tm="0">
                                          <p:val>
                                            <p:strVal val="#ppt_y+.1"/>
                                          </p:val>
                                        </p:tav>
                                        <p:tav tm="100000">
                                          <p:val>
                                            <p:strVal val="#ppt_y"/>
                                          </p:val>
                                        </p:tav>
                                      </p:tavLst>
                                    </p:anim>
                                  </p:childTnLst>
                                </p:cTn>
                              </p:par>
                              <p:par>
                                <p:cTn id="132" presetID="42" presetClass="entr" presetSubtype="0" fill="hold" grpId="0" nodeType="withEffect">
                                  <p:stCondLst>
                                    <p:cond delay="0"/>
                                  </p:stCondLst>
                                  <p:childTnLst>
                                    <p:set>
                                      <p:cBhvr>
                                        <p:cTn id="133" dur="1" fill="hold">
                                          <p:stCondLst>
                                            <p:cond delay="0"/>
                                          </p:stCondLst>
                                        </p:cTn>
                                        <p:tgtEl>
                                          <p:spTgt spid="44"/>
                                        </p:tgtEl>
                                        <p:attrNameLst>
                                          <p:attrName>style.visibility</p:attrName>
                                        </p:attrNameLst>
                                      </p:cBhvr>
                                      <p:to>
                                        <p:strVal val="visible"/>
                                      </p:to>
                                    </p:set>
                                    <p:animEffect transition="in" filter="fade">
                                      <p:cBhvr>
                                        <p:cTn id="134" dur="1000"/>
                                        <p:tgtEl>
                                          <p:spTgt spid="44"/>
                                        </p:tgtEl>
                                      </p:cBhvr>
                                    </p:animEffect>
                                    <p:anim calcmode="lin" valueType="num">
                                      <p:cBhvr>
                                        <p:cTn id="135" dur="1000" fill="hold"/>
                                        <p:tgtEl>
                                          <p:spTgt spid="44"/>
                                        </p:tgtEl>
                                        <p:attrNameLst>
                                          <p:attrName>ppt_x</p:attrName>
                                        </p:attrNameLst>
                                      </p:cBhvr>
                                      <p:tavLst>
                                        <p:tav tm="0">
                                          <p:val>
                                            <p:strVal val="#ppt_x"/>
                                          </p:val>
                                        </p:tav>
                                        <p:tav tm="100000">
                                          <p:val>
                                            <p:strVal val="#ppt_x"/>
                                          </p:val>
                                        </p:tav>
                                      </p:tavLst>
                                    </p:anim>
                                    <p:anim calcmode="lin" valueType="num">
                                      <p:cBhvr>
                                        <p:cTn id="136" dur="1000" fill="hold"/>
                                        <p:tgtEl>
                                          <p:spTgt spid="44"/>
                                        </p:tgtEl>
                                        <p:attrNameLst>
                                          <p:attrName>ppt_y</p:attrName>
                                        </p:attrNameLst>
                                      </p:cBhvr>
                                      <p:tavLst>
                                        <p:tav tm="0">
                                          <p:val>
                                            <p:strVal val="#ppt_y+.1"/>
                                          </p:val>
                                        </p:tav>
                                        <p:tav tm="100000">
                                          <p:val>
                                            <p:strVal val="#ppt_y"/>
                                          </p:val>
                                        </p:tav>
                                      </p:tavLst>
                                    </p:anim>
                                  </p:childTnLst>
                                </p:cTn>
                              </p:par>
                              <p:par>
                                <p:cTn id="137" presetID="42" presetClass="entr" presetSubtype="0" fill="hold" grpId="0" nodeType="withEffect">
                                  <p:stCondLst>
                                    <p:cond delay="0"/>
                                  </p:stCondLst>
                                  <p:childTnLst>
                                    <p:set>
                                      <p:cBhvr>
                                        <p:cTn id="138" dur="1" fill="hold">
                                          <p:stCondLst>
                                            <p:cond delay="0"/>
                                          </p:stCondLst>
                                        </p:cTn>
                                        <p:tgtEl>
                                          <p:spTgt spid="45"/>
                                        </p:tgtEl>
                                        <p:attrNameLst>
                                          <p:attrName>style.visibility</p:attrName>
                                        </p:attrNameLst>
                                      </p:cBhvr>
                                      <p:to>
                                        <p:strVal val="visible"/>
                                      </p:to>
                                    </p:set>
                                    <p:animEffect transition="in" filter="fade">
                                      <p:cBhvr>
                                        <p:cTn id="139" dur="1000"/>
                                        <p:tgtEl>
                                          <p:spTgt spid="45"/>
                                        </p:tgtEl>
                                      </p:cBhvr>
                                    </p:animEffect>
                                    <p:anim calcmode="lin" valueType="num">
                                      <p:cBhvr>
                                        <p:cTn id="140" dur="1000" fill="hold"/>
                                        <p:tgtEl>
                                          <p:spTgt spid="45"/>
                                        </p:tgtEl>
                                        <p:attrNameLst>
                                          <p:attrName>ppt_x</p:attrName>
                                        </p:attrNameLst>
                                      </p:cBhvr>
                                      <p:tavLst>
                                        <p:tav tm="0">
                                          <p:val>
                                            <p:strVal val="#ppt_x"/>
                                          </p:val>
                                        </p:tav>
                                        <p:tav tm="100000">
                                          <p:val>
                                            <p:strVal val="#ppt_x"/>
                                          </p:val>
                                        </p:tav>
                                      </p:tavLst>
                                    </p:anim>
                                    <p:anim calcmode="lin" valueType="num">
                                      <p:cBhvr>
                                        <p:cTn id="141" dur="1000" fill="hold"/>
                                        <p:tgtEl>
                                          <p:spTgt spid="45"/>
                                        </p:tgtEl>
                                        <p:attrNameLst>
                                          <p:attrName>ppt_y</p:attrName>
                                        </p:attrNameLst>
                                      </p:cBhvr>
                                      <p:tavLst>
                                        <p:tav tm="0">
                                          <p:val>
                                            <p:strVal val="#ppt_y+.1"/>
                                          </p:val>
                                        </p:tav>
                                        <p:tav tm="100000">
                                          <p:val>
                                            <p:strVal val="#ppt_y"/>
                                          </p:val>
                                        </p:tav>
                                      </p:tavLst>
                                    </p:anim>
                                  </p:childTnLst>
                                </p:cTn>
                              </p:par>
                              <p:par>
                                <p:cTn id="142" presetID="42" presetClass="entr" presetSubtype="0" fill="hold" grpId="0" nodeType="withEffect">
                                  <p:stCondLst>
                                    <p:cond delay="0"/>
                                  </p:stCondLst>
                                  <p:childTnLst>
                                    <p:set>
                                      <p:cBhvr>
                                        <p:cTn id="143" dur="1" fill="hold">
                                          <p:stCondLst>
                                            <p:cond delay="0"/>
                                          </p:stCondLst>
                                        </p:cTn>
                                        <p:tgtEl>
                                          <p:spTgt spid="16"/>
                                        </p:tgtEl>
                                        <p:attrNameLst>
                                          <p:attrName>style.visibility</p:attrName>
                                        </p:attrNameLst>
                                      </p:cBhvr>
                                      <p:to>
                                        <p:strVal val="visible"/>
                                      </p:to>
                                    </p:set>
                                    <p:animEffect transition="in" filter="fade">
                                      <p:cBhvr>
                                        <p:cTn id="144" dur="1000"/>
                                        <p:tgtEl>
                                          <p:spTgt spid="16"/>
                                        </p:tgtEl>
                                      </p:cBhvr>
                                    </p:animEffect>
                                    <p:anim calcmode="lin" valueType="num">
                                      <p:cBhvr>
                                        <p:cTn id="145" dur="1000" fill="hold"/>
                                        <p:tgtEl>
                                          <p:spTgt spid="16"/>
                                        </p:tgtEl>
                                        <p:attrNameLst>
                                          <p:attrName>ppt_x</p:attrName>
                                        </p:attrNameLst>
                                      </p:cBhvr>
                                      <p:tavLst>
                                        <p:tav tm="0">
                                          <p:val>
                                            <p:strVal val="#ppt_x"/>
                                          </p:val>
                                        </p:tav>
                                        <p:tav tm="100000">
                                          <p:val>
                                            <p:strVal val="#ppt_x"/>
                                          </p:val>
                                        </p:tav>
                                      </p:tavLst>
                                    </p:anim>
                                    <p:anim calcmode="lin" valueType="num">
                                      <p:cBhvr>
                                        <p:cTn id="146" dur="1000" fill="hold"/>
                                        <p:tgtEl>
                                          <p:spTgt spid="16"/>
                                        </p:tgtEl>
                                        <p:attrNameLst>
                                          <p:attrName>ppt_y</p:attrName>
                                        </p:attrNameLst>
                                      </p:cBhvr>
                                      <p:tavLst>
                                        <p:tav tm="0">
                                          <p:val>
                                            <p:strVal val="#ppt_y+.1"/>
                                          </p:val>
                                        </p:tav>
                                        <p:tav tm="100000">
                                          <p:val>
                                            <p:strVal val="#ppt_y"/>
                                          </p:val>
                                        </p:tav>
                                      </p:tavLst>
                                    </p:anim>
                                  </p:childTnLst>
                                </p:cTn>
                              </p:par>
                              <p:par>
                                <p:cTn id="147" presetID="42" presetClass="entr" presetSubtype="0" fill="hold" grpId="0" nodeType="withEffect">
                                  <p:stCondLst>
                                    <p:cond delay="0"/>
                                  </p:stCondLst>
                                  <p:childTnLst>
                                    <p:set>
                                      <p:cBhvr>
                                        <p:cTn id="148" dur="1" fill="hold">
                                          <p:stCondLst>
                                            <p:cond delay="0"/>
                                          </p:stCondLst>
                                        </p:cTn>
                                        <p:tgtEl>
                                          <p:spTgt spid="15"/>
                                        </p:tgtEl>
                                        <p:attrNameLst>
                                          <p:attrName>style.visibility</p:attrName>
                                        </p:attrNameLst>
                                      </p:cBhvr>
                                      <p:to>
                                        <p:strVal val="visible"/>
                                      </p:to>
                                    </p:set>
                                    <p:animEffect transition="in" filter="fade">
                                      <p:cBhvr>
                                        <p:cTn id="149" dur="1000"/>
                                        <p:tgtEl>
                                          <p:spTgt spid="15"/>
                                        </p:tgtEl>
                                      </p:cBhvr>
                                    </p:animEffect>
                                    <p:anim calcmode="lin" valueType="num">
                                      <p:cBhvr>
                                        <p:cTn id="150" dur="1000" fill="hold"/>
                                        <p:tgtEl>
                                          <p:spTgt spid="15"/>
                                        </p:tgtEl>
                                        <p:attrNameLst>
                                          <p:attrName>ppt_x</p:attrName>
                                        </p:attrNameLst>
                                      </p:cBhvr>
                                      <p:tavLst>
                                        <p:tav tm="0">
                                          <p:val>
                                            <p:strVal val="#ppt_x"/>
                                          </p:val>
                                        </p:tav>
                                        <p:tav tm="100000">
                                          <p:val>
                                            <p:strVal val="#ppt_x"/>
                                          </p:val>
                                        </p:tav>
                                      </p:tavLst>
                                    </p:anim>
                                    <p:anim calcmode="lin" valueType="num">
                                      <p:cBhvr>
                                        <p:cTn id="151" dur="1000" fill="hold"/>
                                        <p:tgtEl>
                                          <p:spTgt spid="15"/>
                                        </p:tgtEl>
                                        <p:attrNameLst>
                                          <p:attrName>ppt_y</p:attrName>
                                        </p:attrNameLst>
                                      </p:cBhvr>
                                      <p:tavLst>
                                        <p:tav tm="0">
                                          <p:val>
                                            <p:strVal val="#ppt_y+.1"/>
                                          </p:val>
                                        </p:tav>
                                        <p:tav tm="100000">
                                          <p:val>
                                            <p:strVal val="#ppt_y"/>
                                          </p:val>
                                        </p:tav>
                                      </p:tavLst>
                                    </p:anim>
                                  </p:childTnLst>
                                </p:cTn>
                              </p:par>
                              <p:par>
                                <p:cTn id="152" presetID="42" presetClass="entr" presetSubtype="0" fill="hold" grpId="0" nodeType="withEffect">
                                  <p:stCondLst>
                                    <p:cond delay="0"/>
                                  </p:stCondLst>
                                  <p:childTnLst>
                                    <p:set>
                                      <p:cBhvr>
                                        <p:cTn id="153" dur="1" fill="hold">
                                          <p:stCondLst>
                                            <p:cond delay="0"/>
                                          </p:stCondLst>
                                        </p:cTn>
                                        <p:tgtEl>
                                          <p:spTgt spid="46"/>
                                        </p:tgtEl>
                                        <p:attrNameLst>
                                          <p:attrName>style.visibility</p:attrName>
                                        </p:attrNameLst>
                                      </p:cBhvr>
                                      <p:to>
                                        <p:strVal val="visible"/>
                                      </p:to>
                                    </p:set>
                                    <p:animEffect transition="in" filter="fade">
                                      <p:cBhvr>
                                        <p:cTn id="154" dur="1000"/>
                                        <p:tgtEl>
                                          <p:spTgt spid="46"/>
                                        </p:tgtEl>
                                      </p:cBhvr>
                                    </p:animEffect>
                                    <p:anim calcmode="lin" valueType="num">
                                      <p:cBhvr>
                                        <p:cTn id="155" dur="1000" fill="hold"/>
                                        <p:tgtEl>
                                          <p:spTgt spid="46"/>
                                        </p:tgtEl>
                                        <p:attrNameLst>
                                          <p:attrName>ppt_x</p:attrName>
                                        </p:attrNameLst>
                                      </p:cBhvr>
                                      <p:tavLst>
                                        <p:tav tm="0">
                                          <p:val>
                                            <p:strVal val="#ppt_x"/>
                                          </p:val>
                                        </p:tav>
                                        <p:tav tm="100000">
                                          <p:val>
                                            <p:strVal val="#ppt_x"/>
                                          </p:val>
                                        </p:tav>
                                      </p:tavLst>
                                    </p:anim>
                                    <p:anim calcmode="lin" valueType="num">
                                      <p:cBhvr>
                                        <p:cTn id="156"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24" grpId="0" animBg="1"/>
      <p:bldP spid="25" grpId="0" animBg="1"/>
      <p:bldP spid="26" grpId="0" animBg="1"/>
      <p:bldP spid="28" grpId="0" animBg="1"/>
      <p:bldP spid="29" grpId="0" animBg="1"/>
      <p:bldP spid="30" grpId="0" animBg="1"/>
      <p:bldP spid="32" grpId="0" animBg="1"/>
      <p:bldP spid="33" grpId="0" animBg="1"/>
      <p:bldP spid="34" grpId="0" animBg="1"/>
      <p:bldP spid="36" grpId="0" animBg="1"/>
      <p:bldP spid="37" grpId="0" animBg="1"/>
      <p:bldP spid="38" grpId="0" animBg="1"/>
      <p:bldP spid="40" grpId="0" animBg="1"/>
      <p:bldP spid="41" grpId="0" animBg="1"/>
      <p:bldP spid="42" grpId="0" animBg="1"/>
      <p:bldP spid="44" grpId="0" animBg="1"/>
      <p:bldP spid="45" grpId="0" animBg="1"/>
      <p:bldP spid="46" grpId="0" animBg="1"/>
    </p:bldLst>
  </p:timing>
  <p:extLst>
    <p:ext uri="{6950BFC3-D8DA-4A85-94F7-54DA5524770B}">
      <p188:commentRel xmlns:p188="http://schemas.microsoft.com/office/powerpoint/2018/8/main" r:id="rId3"/>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8287543" cy="10287000"/>
          </a:xfrm>
          <a:prstGeom prst="rect">
            <a:avLst/>
          </a:prstGeom>
          <a:solidFill>
            <a:srgbClr val="030D27"/>
          </a:solidFill>
          <a:ln w="12700">
            <a:solidFill>
              <a:srgbClr val="FFFFFF">
                <a:alpha val="0"/>
              </a:srgbClr>
            </a:solidFill>
            <a:prstDash val="solid"/>
          </a:ln>
        </p:spPr>
        <p:txBody>
          <a:bodyPr/>
          <a:lstStyle/>
          <a:p>
            <a:endParaRPr lang="en-GB" sz="2700" dirty="0"/>
          </a:p>
        </p:txBody>
      </p:sp>
      <p:pic>
        <p:nvPicPr>
          <p:cNvPr id="5" name="Image 1" descr="gen-dedup-3ef551c2a46001de03a1548349d73d93.png"/>
          <p:cNvPicPr>
            <a:picLocks noChangeAspect="1"/>
          </p:cNvPicPr>
          <p:nvPr/>
        </p:nvPicPr>
        <p:blipFill>
          <a:blip r:embed="rId4"/>
          <a:srcRect l="-404" r="-404"/>
          <a:stretch/>
        </p:blipFill>
        <p:spPr>
          <a:xfrm>
            <a:off x="857250" y="1828343"/>
            <a:ext cx="857250" cy="42519"/>
          </a:xfrm>
          <a:prstGeom prst="rect">
            <a:avLst/>
          </a:prstGeom>
        </p:spPr>
      </p:pic>
      <p:pic>
        <p:nvPicPr>
          <p:cNvPr id="9" name="Image 5" descr="gen-dedup-e1b568055df0145752470fb1e65657b2.png"/>
          <p:cNvPicPr>
            <a:picLocks noChangeAspect="1"/>
          </p:cNvPicPr>
          <p:nvPr/>
        </p:nvPicPr>
        <p:blipFill>
          <a:blip r:embed="rId5"/>
          <a:stretch>
            <a:fillRect/>
          </a:stretch>
        </p:blipFill>
        <p:spPr>
          <a:xfrm>
            <a:off x="857251" y="514350"/>
            <a:ext cx="2286458" cy="445515"/>
          </a:xfrm>
          <a:prstGeom prst="rect">
            <a:avLst/>
          </a:prstGeom>
        </p:spPr>
      </p:pic>
      <p:pic>
        <p:nvPicPr>
          <p:cNvPr id="10" name="Image 6" descr="gen-dedup-bae3d7051c9695437ff85d480ff3680c.png"/>
          <p:cNvPicPr>
            <a:picLocks noChangeAspect="1"/>
          </p:cNvPicPr>
          <p:nvPr/>
        </p:nvPicPr>
        <p:blipFill>
          <a:blip r:embed="rId6"/>
          <a:stretch>
            <a:fillRect/>
          </a:stretch>
        </p:blipFill>
        <p:spPr>
          <a:xfrm>
            <a:off x="12901270" y="9715043"/>
            <a:ext cx="285293" cy="285293"/>
          </a:xfrm>
          <a:prstGeom prst="rect">
            <a:avLst/>
          </a:prstGeom>
        </p:spPr>
      </p:pic>
      <p:sp>
        <p:nvSpPr>
          <p:cNvPr id="11" name="Text 2"/>
          <p:cNvSpPr txBox="1"/>
          <p:nvPr/>
        </p:nvSpPr>
        <p:spPr>
          <a:xfrm>
            <a:off x="857251" y="1115111"/>
            <a:ext cx="10001708" cy="200253"/>
          </a:xfrm>
          <a:prstGeom prst="rect">
            <a:avLst/>
          </a:prstGeom>
          <a:noFill/>
          <a:ln/>
        </p:spPr>
        <p:txBody>
          <a:bodyPr wrap="none" lIns="0" tIns="0" rIns="0" bIns="0" rtlCol="0" anchor="ctr"/>
          <a:lstStyle/>
          <a:p>
            <a:r>
              <a:rPr lang="en-US" sz="1200" b="1" kern="0" spc="210" dirty="0">
                <a:solidFill>
                  <a:srgbClr val="F8F8F8"/>
                </a:solidFill>
                <a:latin typeface="Arial" pitchFamily="34" charset="0"/>
                <a:ea typeface="Arial" pitchFamily="34" charset="-122"/>
                <a:cs typeface="Arial" pitchFamily="34" charset="-120"/>
              </a:rPr>
              <a:t>BRITISH CARDIOVASCULAR INTERVENTION SOCIETY</a:t>
            </a:r>
            <a:endParaRPr lang="en-US" sz="1200" dirty="0"/>
          </a:p>
        </p:txBody>
      </p:sp>
      <p:sp>
        <p:nvSpPr>
          <p:cNvPr id="12" name="Text 3"/>
          <p:cNvSpPr txBox="1"/>
          <p:nvPr/>
        </p:nvSpPr>
        <p:spPr>
          <a:xfrm>
            <a:off x="857251" y="2086203"/>
            <a:ext cx="10001708" cy="714603"/>
          </a:xfrm>
          <a:prstGeom prst="rect">
            <a:avLst/>
          </a:prstGeom>
          <a:noFill/>
          <a:ln/>
        </p:spPr>
        <p:txBody>
          <a:bodyPr wrap="none" lIns="0" tIns="0" rIns="0" bIns="0" rtlCol="0" anchor="ctr"/>
          <a:lstStyle/>
          <a:p>
            <a:r>
              <a:rPr lang="en-US" sz="4050" b="1" dirty="0">
                <a:solidFill>
                  <a:srgbClr val="F8F8F8"/>
                </a:solidFill>
                <a:latin typeface="Arial" pitchFamily="34" charset="0"/>
                <a:ea typeface="Arial" pitchFamily="34" charset="-122"/>
                <a:cs typeface="Arial" pitchFamily="34" charset="-120"/>
              </a:rPr>
              <a:t>Message to Other Cath Labs</a:t>
            </a:r>
            <a:endParaRPr lang="en-US" sz="4050" dirty="0"/>
          </a:p>
        </p:txBody>
      </p:sp>
      <p:sp>
        <p:nvSpPr>
          <p:cNvPr id="13" name="Text 4"/>
          <p:cNvSpPr txBox="1"/>
          <p:nvPr/>
        </p:nvSpPr>
        <p:spPr>
          <a:xfrm>
            <a:off x="857251" y="2857043"/>
            <a:ext cx="10001708" cy="315468"/>
          </a:xfrm>
          <a:prstGeom prst="rect">
            <a:avLst/>
          </a:prstGeom>
          <a:noFill/>
          <a:ln/>
        </p:spPr>
        <p:txBody>
          <a:bodyPr wrap="none" lIns="0" tIns="0" rIns="0" bIns="0" rtlCol="0" anchor="ctr"/>
          <a:lstStyle/>
          <a:p>
            <a:r>
              <a:rPr lang="en-US" dirty="0">
                <a:solidFill>
                  <a:srgbClr val="9AA3B8"/>
                </a:solidFill>
                <a:latin typeface="Arial" pitchFamily="34" charset="0"/>
                <a:ea typeface="Arial" pitchFamily="34" charset="-122"/>
                <a:cs typeface="Arial" pitchFamily="34" charset="-120"/>
              </a:rPr>
              <a:t>Conclusion and strategic recommendations.</a:t>
            </a:r>
            <a:endParaRPr lang="en-US" dirty="0"/>
          </a:p>
        </p:txBody>
      </p:sp>
      <p:sp>
        <p:nvSpPr>
          <p:cNvPr id="14" name="Text 5"/>
          <p:cNvSpPr txBox="1"/>
          <p:nvPr/>
        </p:nvSpPr>
        <p:spPr>
          <a:xfrm>
            <a:off x="857250" y="3542843"/>
            <a:ext cx="8572500" cy="429311"/>
          </a:xfrm>
          <a:prstGeom prst="rect">
            <a:avLst/>
          </a:prstGeom>
          <a:noFill/>
          <a:ln/>
        </p:spPr>
        <p:txBody>
          <a:bodyPr wrap="none" lIns="0" tIns="0" rIns="0" bIns="0" rtlCol="0" anchor="ctr"/>
          <a:lstStyle/>
          <a:p>
            <a:r>
              <a:rPr lang="en-US" sz="2550" b="1" dirty="0">
                <a:solidFill>
                  <a:srgbClr val="F8F8F8"/>
                </a:solidFill>
                <a:latin typeface="Arial" pitchFamily="34" charset="0"/>
                <a:ea typeface="Arial" pitchFamily="34" charset="-122"/>
                <a:cs typeface="Arial" pitchFamily="34" charset="-120"/>
              </a:rPr>
              <a:t>Re-banding is achievable if you:</a:t>
            </a:r>
            <a:endParaRPr lang="en-US" sz="2550" dirty="0"/>
          </a:p>
        </p:txBody>
      </p:sp>
      <p:sp>
        <p:nvSpPr>
          <p:cNvPr id="15" name="Shape 6"/>
          <p:cNvSpPr/>
          <p:nvPr/>
        </p:nvSpPr>
        <p:spPr>
          <a:xfrm>
            <a:off x="857251" y="4286251"/>
            <a:ext cx="456743" cy="456743"/>
          </a:xfrm>
          <a:prstGeom prst="ellipse">
            <a:avLst/>
          </a:prstGeom>
          <a:solidFill>
            <a:srgbClr val="D60D26">
              <a:alpha val="18000"/>
            </a:srgbClr>
          </a:solidFill>
          <a:ln w="12700">
            <a:solidFill>
              <a:srgbClr val="FFFFFF">
                <a:alpha val="0"/>
              </a:srgbClr>
            </a:solidFill>
            <a:prstDash val="solid"/>
          </a:ln>
        </p:spPr>
        <p:txBody>
          <a:bodyPr/>
          <a:lstStyle/>
          <a:p>
            <a:endParaRPr lang="en-GB" sz="2700"/>
          </a:p>
        </p:txBody>
      </p:sp>
      <p:sp>
        <p:nvSpPr>
          <p:cNvPr id="16" name="Text 7"/>
          <p:cNvSpPr/>
          <p:nvPr/>
        </p:nvSpPr>
        <p:spPr>
          <a:xfrm>
            <a:off x="857250" y="4286250"/>
            <a:ext cx="458115" cy="458115"/>
          </a:xfrm>
          <a:prstGeom prst="rect">
            <a:avLst/>
          </a:prstGeom>
          <a:solidFill>
            <a:srgbClr val="FFFFFF">
              <a:alpha val="0"/>
            </a:srgbClr>
          </a:solidFill>
          <a:ln>
            <a:solidFill>
              <a:srgbClr val="FFFFFF">
                <a:alpha val="0"/>
              </a:srgbClr>
            </a:solidFill>
          </a:ln>
        </p:spPr>
        <p:txBody>
          <a:bodyPr wrap="none" lIns="0" tIns="0" rIns="0" bIns="0" rtlCol="0" anchor="ctr"/>
          <a:lstStyle/>
          <a:p>
            <a:pPr algn="ctr"/>
            <a:r>
              <a:rPr lang="en-US" sz="2100" b="1" dirty="0">
                <a:solidFill>
                  <a:srgbClr val="D60D26"/>
                </a:solidFill>
                <a:latin typeface="Arial" pitchFamily="34" charset="0"/>
                <a:ea typeface="Arial" pitchFamily="34" charset="-122"/>
                <a:cs typeface="Arial" pitchFamily="34" charset="-120"/>
              </a:rPr>
              <a:t>✓</a:t>
            </a:r>
            <a:endParaRPr lang="en-US" sz="2100" dirty="0"/>
          </a:p>
        </p:txBody>
      </p:sp>
      <p:sp>
        <p:nvSpPr>
          <p:cNvPr id="17" name="Text 8"/>
          <p:cNvSpPr txBox="1"/>
          <p:nvPr/>
        </p:nvSpPr>
        <p:spPr>
          <a:xfrm>
            <a:off x="1543050" y="4315054"/>
            <a:ext cx="8572500" cy="400508"/>
          </a:xfrm>
          <a:prstGeom prst="rect">
            <a:avLst/>
          </a:prstGeom>
          <a:noFill/>
          <a:ln/>
        </p:spPr>
        <p:txBody>
          <a:bodyPr wrap="none" lIns="0" tIns="0" rIns="0" bIns="0" rtlCol="0" anchor="ctr"/>
          <a:lstStyle/>
          <a:p>
            <a:r>
              <a:rPr lang="en-US" sz="2250" b="1" dirty="0">
                <a:solidFill>
                  <a:srgbClr val="F8F8F8"/>
                </a:solidFill>
                <a:latin typeface="Arial" pitchFamily="34" charset="0"/>
                <a:ea typeface="Arial" pitchFamily="34" charset="-122"/>
                <a:cs typeface="Arial" pitchFamily="34" charset="-120"/>
              </a:rPr>
              <a:t>Write the real role</a:t>
            </a:r>
            <a:endParaRPr lang="en-US" sz="2250" dirty="0"/>
          </a:p>
        </p:txBody>
      </p:sp>
      <p:sp>
        <p:nvSpPr>
          <p:cNvPr id="18" name="Shape 9"/>
          <p:cNvSpPr/>
          <p:nvPr/>
        </p:nvSpPr>
        <p:spPr>
          <a:xfrm>
            <a:off x="857251" y="5058461"/>
            <a:ext cx="456743" cy="456743"/>
          </a:xfrm>
          <a:prstGeom prst="ellipse">
            <a:avLst/>
          </a:prstGeom>
          <a:solidFill>
            <a:srgbClr val="41B6E6">
              <a:alpha val="18000"/>
            </a:srgbClr>
          </a:solidFill>
          <a:ln w="12700">
            <a:solidFill>
              <a:srgbClr val="FFFFFF">
                <a:alpha val="0"/>
              </a:srgbClr>
            </a:solidFill>
            <a:prstDash val="solid"/>
          </a:ln>
        </p:spPr>
        <p:txBody>
          <a:bodyPr/>
          <a:lstStyle/>
          <a:p>
            <a:endParaRPr lang="en-GB" sz="2700"/>
          </a:p>
        </p:txBody>
      </p:sp>
      <p:sp>
        <p:nvSpPr>
          <p:cNvPr id="19" name="Text 10"/>
          <p:cNvSpPr/>
          <p:nvPr/>
        </p:nvSpPr>
        <p:spPr>
          <a:xfrm>
            <a:off x="857250" y="5058461"/>
            <a:ext cx="458115" cy="458115"/>
          </a:xfrm>
          <a:prstGeom prst="rect">
            <a:avLst/>
          </a:prstGeom>
          <a:solidFill>
            <a:srgbClr val="FFFFFF">
              <a:alpha val="0"/>
            </a:srgbClr>
          </a:solidFill>
          <a:ln>
            <a:solidFill>
              <a:srgbClr val="FFFFFF">
                <a:alpha val="0"/>
              </a:srgbClr>
            </a:solidFill>
          </a:ln>
        </p:spPr>
        <p:txBody>
          <a:bodyPr wrap="none" lIns="0" tIns="0" rIns="0" bIns="0" rtlCol="0" anchor="ctr"/>
          <a:lstStyle/>
          <a:p>
            <a:pPr algn="ctr"/>
            <a:r>
              <a:rPr lang="en-US" sz="2100" b="1" dirty="0">
                <a:solidFill>
                  <a:srgbClr val="41B6E6"/>
                </a:solidFill>
                <a:latin typeface="Arial" pitchFamily="34" charset="0"/>
                <a:ea typeface="Arial" pitchFamily="34" charset="-122"/>
                <a:cs typeface="Arial" pitchFamily="34" charset="-120"/>
              </a:rPr>
              <a:t>✓</a:t>
            </a:r>
            <a:endParaRPr lang="en-US" sz="2100" dirty="0"/>
          </a:p>
        </p:txBody>
      </p:sp>
      <p:sp>
        <p:nvSpPr>
          <p:cNvPr id="20" name="Text 11"/>
          <p:cNvSpPr txBox="1"/>
          <p:nvPr/>
        </p:nvSpPr>
        <p:spPr>
          <a:xfrm>
            <a:off x="1543050" y="5085893"/>
            <a:ext cx="8572500" cy="400508"/>
          </a:xfrm>
          <a:prstGeom prst="rect">
            <a:avLst/>
          </a:prstGeom>
          <a:noFill/>
          <a:ln/>
        </p:spPr>
        <p:txBody>
          <a:bodyPr wrap="none" lIns="0" tIns="0" rIns="0" bIns="0" rtlCol="0" anchor="ctr"/>
          <a:lstStyle/>
          <a:p>
            <a:r>
              <a:rPr lang="en-US" sz="2250" b="1" dirty="0">
                <a:solidFill>
                  <a:srgbClr val="F8F8F8"/>
                </a:solidFill>
                <a:latin typeface="Arial" pitchFamily="34" charset="0"/>
                <a:ea typeface="Arial" pitchFamily="34" charset="-122"/>
                <a:cs typeface="Arial" pitchFamily="34" charset="-120"/>
              </a:rPr>
              <a:t>Define competencies clearly</a:t>
            </a:r>
            <a:endParaRPr lang="en-US" sz="2250" dirty="0"/>
          </a:p>
        </p:txBody>
      </p:sp>
      <p:sp>
        <p:nvSpPr>
          <p:cNvPr id="21" name="Shape 12"/>
          <p:cNvSpPr/>
          <p:nvPr/>
        </p:nvSpPr>
        <p:spPr>
          <a:xfrm>
            <a:off x="857251" y="5829301"/>
            <a:ext cx="456743" cy="456743"/>
          </a:xfrm>
          <a:prstGeom prst="ellipse">
            <a:avLst/>
          </a:prstGeom>
          <a:solidFill>
            <a:srgbClr val="D60D26">
              <a:alpha val="18000"/>
            </a:srgbClr>
          </a:solidFill>
          <a:ln w="12700">
            <a:solidFill>
              <a:srgbClr val="FFFFFF">
                <a:alpha val="0"/>
              </a:srgbClr>
            </a:solidFill>
            <a:prstDash val="solid"/>
          </a:ln>
        </p:spPr>
        <p:txBody>
          <a:bodyPr/>
          <a:lstStyle/>
          <a:p>
            <a:endParaRPr lang="en-GB" sz="2700"/>
          </a:p>
        </p:txBody>
      </p:sp>
      <p:sp>
        <p:nvSpPr>
          <p:cNvPr id="22" name="Text 13"/>
          <p:cNvSpPr/>
          <p:nvPr/>
        </p:nvSpPr>
        <p:spPr>
          <a:xfrm>
            <a:off x="857250" y="5829300"/>
            <a:ext cx="458115" cy="458115"/>
          </a:xfrm>
          <a:prstGeom prst="rect">
            <a:avLst/>
          </a:prstGeom>
          <a:solidFill>
            <a:srgbClr val="FFFFFF">
              <a:alpha val="0"/>
            </a:srgbClr>
          </a:solidFill>
          <a:ln>
            <a:solidFill>
              <a:srgbClr val="FFFFFF">
                <a:alpha val="0"/>
              </a:srgbClr>
            </a:solidFill>
          </a:ln>
        </p:spPr>
        <p:txBody>
          <a:bodyPr wrap="none" lIns="0" tIns="0" rIns="0" bIns="0" rtlCol="0" anchor="ctr"/>
          <a:lstStyle/>
          <a:p>
            <a:pPr algn="ctr"/>
            <a:r>
              <a:rPr lang="en-US" sz="2100" b="1" dirty="0">
                <a:solidFill>
                  <a:srgbClr val="D60D26"/>
                </a:solidFill>
                <a:latin typeface="Arial" pitchFamily="34" charset="0"/>
                <a:ea typeface="Arial" pitchFamily="34" charset="-122"/>
                <a:cs typeface="Arial" pitchFamily="34" charset="-120"/>
              </a:rPr>
              <a:t>✓</a:t>
            </a:r>
            <a:endParaRPr lang="en-US" sz="2100" dirty="0"/>
          </a:p>
        </p:txBody>
      </p:sp>
      <p:sp>
        <p:nvSpPr>
          <p:cNvPr id="23" name="Text 14"/>
          <p:cNvSpPr txBox="1"/>
          <p:nvPr/>
        </p:nvSpPr>
        <p:spPr>
          <a:xfrm>
            <a:off x="1543050" y="5858104"/>
            <a:ext cx="8572500" cy="400508"/>
          </a:xfrm>
          <a:prstGeom prst="rect">
            <a:avLst/>
          </a:prstGeom>
          <a:noFill/>
          <a:ln/>
        </p:spPr>
        <p:txBody>
          <a:bodyPr wrap="none" lIns="0" tIns="0" rIns="0" bIns="0" rtlCol="0" anchor="ctr"/>
          <a:lstStyle/>
          <a:p>
            <a:r>
              <a:rPr lang="en-US" sz="2250" b="1" dirty="0">
                <a:solidFill>
                  <a:srgbClr val="F8F8F8"/>
                </a:solidFill>
                <a:latin typeface="Arial" pitchFamily="34" charset="0"/>
                <a:ea typeface="Arial" pitchFamily="34" charset="-122"/>
                <a:cs typeface="Arial" pitchFamily="34" charset="-120"/>
              </a:rPr>
              <a:t>Include on-call &amp; emergency duties</a:t>
            </a:r>
            <a:endParaRPr lang="en-US" sz="2250" dirty="0"/>
          </a:p>
        </p:txBody>
      </p:sp>
      <p:sp>
        <p:nvSpPr>
          <p:cNvPr id="24" name="Shape 15"/>
          <p:cNvSpPr/>
          <p:nvPr/>
        </p:nvSpPr>
        <p:spPr>
          <a:xfrm>
            <a:off x="857251" y="6601511"/>
            <a:ext cx="456743" cy="456743"/>
          </a:xfrm>
          <a:prstGeom prst="ellipse">
            <a:avLst/>
          </a:prstGeom>
          <a:solidFill>
            <a:srgbClr val="41B6E6">
              <a:alpha val="18000"/>
            </a:srgbClr>
          </a:solidFill>
          <a:ln w="12700">
            <a:solidFill>
              <a:srgbClr val="FFFFFF">
                <a:alpha val="0"/>
              </a:srgbClr>
            </a:solidFill>
            <a:prstDash val="solid"/>
          </a:ln>
        </p:spPr>
        <p:txBody>
          <a:bodyPr/>
          <a:lstStyle/>
          <a:p>
            <a:endParaRPr lang="en-GB" sz="2700"/>
          </a:p>
        </p:txBody>
      </p:sp>
      <p:sp>
        <p:nvSpPr>
          <p:cNvPr id="25" name="Text 16"/>
          <p:cNvSpPr/>
          <p:nvPr/>
        </p:nvSpPr>
        <p:spPr>
          <a:xfrm>
            <a:off x="857250" y="6601511"/>
            <a:ext cx="458115" cy="458115"/>
          </a:xfrm>
          <a:prstGeom prst="rect">
            <a:avLst/>
          </a:prstGeom>
          <a:solidFill>
            <a:srgbClr val="FFFFFF">
              <a:alpha val="0"/>
            </a:srgbClr>
          </a:solidFill>
          <a:ln>
            <a:solidFill>
              <a:srgbClr val="FFFFFF">
                <a:alpha val="0"/>
              </a:srgbClr>
            </a:solidFill>
          </a:ln>
        </p:spPr>
        <p:txBody>
          <a:bodyPr wrap="none" lIns="0" tIns="0" rIns="0" bIns="0" rtlCol="0" anchor="ctr"/>
          <a:lstStyle/>
          <a:p>
            <a:pPr algn="ctr"/>
            <a:r>
              <a:rPr lang="en-US" sz="2100" b="1" dirty="0">
                <a:solidFill>
                  <a:srgbClr val="41B6E6"/>
                </a:solidFill>
                <a:latin typeface="Arial" pitchFamily="34" charset="0"/>
                <a:ea typeface="Arial" pitchFamily="34" charset="-122"/>
                <a:cs typeface="Arial" pitchFamily="34" charset="-120"/>
              </a:rPr>
              <a:t>✓</a:t>
            </a:r>
            <a:endParaRPr lang="en-US" sz="2100" dirty="0"/>
          </a:p>
        </p:txBody>
      </p:sp>
      <p:sp>
        <p:nvSpPr>
          <p:cNvPr id="26" name="Text 17"/>
          <p:cNvSpPr txBox="1"/>
          <p:nvPr/>
        </p:nvSpPr>
        <p:spPr>
          <a:xfrm>
            <a:off x="1543050" y="6628943"/>
            <a:ext cx="8572500" cy="400508"/>
          </a:xfrm>
          <a:prstGeom prst="rect">
            <a:avLst/>
          </a:prstGeom>
          <a:noFill/>
          <a:ln/>
        </p:spPr>
        <p:txBody>
          <a:bodyPr wrap="none" lIns="0" tIns="0" rIns="0" bIns="0" rtlCol="0" anchor="ctr"/>
          <a:lstStyle/>
          <a:p>
            <a:r>
              <a:rPr lang="en-US" sz="2250" b="1" dirty="0">
                <a:solidFill>
                  <a:srgbClr val="F8F8F8"/>
                </a:solidFill>
                <a:latin typeface="Arial" pitchFamily="34" charset="0"/>
                <a:ea typeface="Arial" pitchFamily="34" charset="-122"/>
                <a:cs typeface="Arial" pitchFamily="34" charset="-120"/>
              </a:rPr>
              <a:t>Benchmark locally and nationally</a:t>
            </a:r>
            <a:endParaRPr lang="en-US" sz="2250" dirty="0"/>
          </a:p>
        </p:txBody>
      </p:sp>
      <p:sp>
        <p:nvSpPr>
          <p:cNvPr id="27" name="Shape 18"/>
          <p:cNvSpPr/>
          <p:nvPr/>
        </p:nvSpPr>
        <p:spPr>
          <a:xfrm>
            <a:off x="857251" y="7372351"/>
            <a:ext cx="456743" cy="456743"/>
          </a:xfrm>
          <a:prstGeom prst="ellipse">
            <a:avLst/>
          </a:prstGeom>
          <a:solidFill>
            <a:srgbClr val="D60D26">
              <a:alpha val="18000"/>
            </a:srgbClr>
          </a:solidFill>
          <a:ln w="12700">
            <a:solidFill>
              <a:srgbClr val="FFFFFF">
                <a:alpha val="0"/>
              </a:srgbClr>
            </a:solidFill>
            <a:prstDash val="solid"/>
          </a:ln>
        </p:spPr>
        <p:txBody>
          <a:bodyPr/>
          <a:lstStyle/>
          <a:p>
            <a:endParaRPr lang="en-GB" sz="2700"/>
          </a:p>
        </p:txBody>
      </p:sp>
      <p:sp>
        <p:nvSpPr>
          <p:cNvPr id="28" name="Text 19"/>
          <p:cNvSpPr/>
          <p:nvPr/>
        </p:nvSpPr>
        <p:spPr>
          <a:xfrm>
            <a:off x="857250" y="7372350"/>
            <a:ext cx="458115" cy="458115"/>
          </a:xfrm>
          <a:prstGeom prst="rect">
            <a:avLst/>
          </a:prstGeom>
          <a:solidFill>
            <a:srgbClr val="FFFFFF">
              <a:alpha val="0"/>
            </a:srgbClr>
          </a:solidFill>
          <a:ln>
            <a:solidFill>
              <a:srgbClr val="FFFFFF">
                <a:alpha val="0"/>
              </a:srgbClr>
            </a:solidFill>
          </a:ln>
        </p:spPr>
        <p:txBody>
          <a:bodyPr wrap="none" lIns="0" tIns="0" rIns="0" bIns="0" rtlCol="0" anchor="ctr"/>
          <a:lstStyle/>
          <a:p>
            <a:pPr algn="ctr"/>
            <a:r>
              <a:rPr lang="en-US" sz="2100" b="1" dirty="0">
                <a:solidFill>
                  <a:srgbClr val="D60D26"/>
                </a:solidFill>
                <a:latin typeface="Arial" pitchFamily="34" charset="0"/>
                <a:ea typeface="Arial" pitchFamily="34" charset="-122"/>
                <a:cs typeface="Arial" pitchFamily="34" charset="-120"/>
              </a:rPr>
              <a:t>✓</a:t>
            </a:r>
            <a:endParaRPr lang="en-US" sz="2100" dirty="0"/>
          </a:p>
        </p:txBody>
      </p:sp>
      <p:sp>
        <p:nvSpPr>
          <p:cNvPr id="29" name="Text 20"/>
          <p:cNvSpPr txBox="1"/>
          <p:nvPr/>
        </p:nvSpPr>
        <p:spPr>
          <a:xfrm>
            <a:off x="1543050" y="7401154"/>
            <a:ext cx="8572500" cy="400508"/>
          </a:xfrm>
          <a:prstGeom prst="rect">
            <a:avLst/>
          </a:prstGeom>
          <a:noFill/>
          <a:ln/>
        </p:spPr>
        <p:txBody>
          <a:bodyPr wrap="none" lIns="0" tIns="0" rIns="0" bIns="0" rtlCol="0" anchor="ctr"/>
          <a:lstStyle/>
          <a:p>
            <a:r>
              <a:rPr lang="en-US" sz="2250" b="1" dirty="0">
                <a:solidFill>
                  <a:srgbClr val="F8F8F8"/>
                </a:solidFill>
                <a:latin typeface="Arial" pitchFamily="34" charset="0"/>
                <a:ea typeface="Arial" pitchFamily="34" charset="-122"/>
                <a:cs typeface="Arial" pitchFamily="34" charset="-120"/>
              </a:rPr>
              <a:t>Use national job profiles including JE handbook and AFC references</a:t>
            </a:r>
            <a:endParaRPr lang="en-US" sz="2250" dirty="0"/>
          </a:p>
        </p:txBody>
      </p:sp>
      <p:sp>
        <p:nvSpPr>
          <p:cNvPr id="38" name="Text 29"/>
          <p:cNvSpPr txBox="1"/>
          <p:nvPr/>
        </p:nvSpPr>
        <p:spPr>
          <a:xfrm>
            <a:off x="13288061" y="9772651"/>
            <a:ext cx="4143603" cy="257861"/>
          </a:xfrm>
          <a:prstGeom prst="rect">
            <a:avLst/>
          </a:prstGeom>
          <a:noFill/>
          <a:ln/>
        </p:spPr>
        <p:txBody>
          <a:bodyPr wrap="none" lIns="0" tIns="0" rIns="0" bIns="0" rtlCol="0" anchor="ctr"/>
          <a:lstStyle/>
          <a:p>
            <a:r>
              <a:rPr lang="en-US" sz="1350" dirty="0">
                <a:solidFill>
                  <a:srgbClr val="F8F8F8"/>
                </a:solidFill>
                <a:latin typeface="Arial" pitchFamily="34" charset="0"/>
                <a:ea typeface="Arial" pitchFamily="34" charset="-122"/>
                <a:cs typeface="Arial" pitchFamily="34" charset="-120"/>
              </a:rPr>
              <a:t>Join the conversation using </a:t>
            </a:r>
            <a:r>
              <a:rPr lang="en-US" sz="1350" b="1" dirty="0">
                <a:solidFill>
                  <a:srgbClr val="F8F8F8"/>
                </a:solidFill>
                <a:latin typeface="Arial" pitchFamily="34" charset="0"/>
                <a:ea typeface="Arial" pitchFamily="34" charset="-122"/>
                <a:cs typeface="Arial" pitchFamily="34" charset="-120"/>
              </a:rPr>
              <a:t>#BCISAHP</a:t>
            </a:r>
            <a:endParaRPr lang="en-US" sz="1350" dirty="0"/>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extLst>
    <p:ext uri="{6950BFC3-D8DA-4A85-94F7-54DA5524770B}">
      <p188:commentRel xmlns:p188="http://schemas.microsoft.com/office/powerpoint/2018/8/main" r:id="rId3"/>
    </p:ext>
  </p:extLst>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D0021B"/>
        </a:solidFill>
        <a:effectLst/>
      </p:bgPr>
    </p:bg>
    <p:spTree>
      <p:nvGrpSpPr>
        <p:cNvPr id="1" name="">
          <a:extLst>
            <a:ext uri="{FF2B5EF4-FFF2-40B4-BE49-F238E27FC236}">
              <a16:creationId xmlns:a16="http://schemas.microsoft.com/office/drawing/2014/main" id="{02A8FB7F-6A7B-C4C4-4DE4-3A0D518790C3}"/>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DEA573D4-65C5-BC82-453B-94F0B1283C3E}"/>
              </a:ext>
            </a:extLst>
          </p:cNvPr>
          <p:cNvSpPr/>
          <p:nvPr/>
        </p:nvSpPr>
        <p:spPr>
          <a:xfrm>
            <a:off x="222978" y="1973666"/>
            <a:ext cx="17602200" cy="539445"/>
          </a:xfrm>
          <a:prstGeom prst="rect">
            <a:avLst/>
          </a:prstGeom>
          <a:noFill/>
          <a:ln/>
        </p:spPr>
        <p:txBody>
          <a:bodyPr wrap="square" lIns="25400" tIns="25400" rIns="25400" bIns="25400" rtlCol="0" anchor="t">
            <a:normAutofit/>
          </a:bodyPr>
          <a:lstStyle/>
          <a:p>
            <a:pPr algn="ctr"/>
            <a:r>
              <a:rPr lang="en-US" sz="2000" b="1" kern="0" spc="360" dirty="0">
                <a:solidFill>
                  <a:srgbClr val="F8C6CC"/>
                </a:solidFill>
                <a:latin typeface="Arial" pitchFamily="34" charset="0"/>
                <a:ea typeface="Arial" pitchFamily="34" charset="-122"/>
                <a:cs typeface="Arial" pitchFamily="34" charset="-120"/>
              </a:rPr>
              <a:t>Final Thought</a:t>
            </a:r>
            <a:endParaRPr lang="en-US" sz="2000" dirty="0"/>
          </a:p>
        </p:txBody>
      </p:sp>
      <p:sp>
        <p:nvSpPr>
          <p:cNvPr id="5" name="Text 3">
            <a:extLst>
              <a:ext uri="{FF2B5EF4-FFF2-40B4-BE49-F238E27FC236}">
                <a16:creationId xmlns:a16="http://schemas.microsoft.com/office/drawing/2014/main" id="{052999FF-DE3F-7A3F-2A4A-A57FA3D78D16}"/>
              </a:ext>
            </a:extLst>
          </p:cNvPr>
          <p:cNvSpPr/>
          <p:nvPr/>
        </p:nvSpPr>
        <p:spPr>
          <a:xfrm>
            <a:off x="12284720" y="9410700"/>
            <a:ext cx="5346308" cy="304800"/>
          </a:xfrm>
          <a:prstGeom prst="rect">
            <a:avLst/>
          </a:prstGeom>
          <a:noFill/>
          <a:ln/>
        </p:spPr>
        <p:txBody>
          <a:bodyPr wrap="square" lIns="25400" tIns="25400" rIns="25400" bIns="25400" rtlCol="0" anchor="t">
            <a:normAutofit lnSpcReduction="10000"/>
          </a:bodyPr>
          <a:lstStyle/>
          <a:p>
            <a:pPr marL="0" indent="0" algn="l">
              <a:buNone/>
            </a:pPr>
            <a:r>
              <a:rPr lang="en-US" sz="1800" b="1" kern="0" spc="360" dirty="0">
                <a:solidFill>
                  <a:srgbClr val="FFFFFF">
                    <a:alpha val="85000"/>
                  </a:srgbClr>
                </a:solidFill>
                <a:latin typeface="Arial" pitchFamily="34" charset="0"/>
                <a:ea typeface="Arial" pitchFamily="34" charset="-122"/>
                <a:cs typeface="Arial" pitchFamily="34" charset="-120"/>
              </a:rPr>
              <a:t>AHP ANNUAL CONFERENCE 2026</a:t>
            </a:r>
            <a:endParaRPr lang="en-US" sz="1800" dirty="0"/>
          </a:p>
        </p:txBody>
      </p:sp>
      <p:sp>
        <p:nvSpPr>
          <p:cNvPr id="7" name="TextBox 6">
            <a:extLst>
              <a:ext uri="{FF2B5EF4-FFF2-40B4-BE49-F238E27FC236}">
                <a16:creationId xmlns:a16="http://schemas.microsoft.com/office/drawing/2014/main" id="{85372419-3706-2115-AFDC-EEF321A52FFB}"/>
              </a:ext>
            </a:extLst>
          </p:cNvPr>
          <p:cNvSpPr txBox="1"/>
          <p:nvPr/>
        </p:nvSpPr>
        <p:spPr>
          <a:xfrm>
            <a:off x="4403360" y="3201510"/>
            <a:ext cx="9837295" cy="769441"/>
          </a:xfrm>
          <a:prstGeom prst="rect">
            <a:avLst/>
          </a:prstGeom>
          <a:noFill/>
        </p:spPr>
        <p:txBody>
          <a:bodyPr wrap="square">
            <a:spAutoFit/>
          </a:bodyPr>
          <a:lstStyle/>
          <a:p>
            <a:pPr algn="ctr"/>
            <a:r>
              <a:rPr lang="en-US" sz="4400" b="1" dirty="0">
                <a:solidFill>
                  <a:srgbClr val="FFFFFF"/>
                </a:solidFill>
                <a:latin typeface="Arial" pitchFamily="34" charset="0"/>
                <a:ea typeface="Arial" pitchFamily="34" charset="-122"/>
                <a:cs typeface="Arial" pitchFamily="34" charset="-120"/>
              </a:rPr>
              <a:t>Correct banding is not exceptional.</a:t>
            </a:r>
            <a:endParaRPr lang="en-US" sz="4400" dirty="0"/>
          </a:p>
        </p:txBody>
      </p:sp>
      <p:sp>
        <p:nvSpPr>
          <p:cNvPr id="9" name="TextBox 8">
            <a:extLst>
              <a:ext uri="{FF2B5EF4-FFF2-40B4-BE49-F238E27FC236}">
                <a16:creationId xmlns:a16="http://schemas.microsoft.com/office/drawing/2014/main" id="{1D61E284-AEEA-EB9B-8480-6DCC0C2F8DC9}"/>
              </a:ext>
            </a:extLst>
          </p:cNvPr>
          <p:cNvSpPr txBox="1"/>
          <p:nvPr/>
        </p:nvSpPr>
        <p:spPr>
          <a:xfrm>
            <a:off x="4572000" y="4649074"/>
            <a:ext cx="9144000" cy="1107996"/>
          </a:xfrm>
          <a:prstGeom prst="rect">
            <a:avLst/>
          </a:prstGeom>
          <a:noFill/>
        </p:spPr>
        <p:txBody>
          <a:bodyPr wrap="square">
            <a:spAutoFit/>
          </a:bodyPr>
          <a:lstStyle/>
          <a:p>
            <a:pPr algn="ctr"/>
            <a:r>
              <a:rPr lang="en-US" sz="6600" b="1" dirty="0">
                <a:solidFill>
                  <a:srgbClr val="41B6E6"/>
                </a:solidFill>
                <a:latin typeface="Arial" pitchFamily="34" charset="0"/>
                <a:ea typeface="Arial" pitchFamily="34" charset="-122"/>
                <a:cs typeface="Arial" pitchFamily="34" charset="-120"/>
              </a:rPr>
              <a:t>It is appropriate.</a:t>
            </a:r>
            <a:endParaRPr lang="en-GB" sz="6600" dirty="0"/>
          </a:p>
        </p:txBody>
      </p:sp>
      <p:pic>
        <p:nvPicPr>
          <p:cNvPr id="10" name="Image 4" descr="gen-dedup-07a69dc081222899b13512099704fb2a.png">
            <a:extLst>
              <a:ext uri="{FF2B5EF4-FFF2-40B4-BE49-F238E27FC236}">
                <a16:creationId xmlns:a16="http://schemas.microsoft.com/office/drawing/2014/main" id="{BAAB9656-761D-0379-04DA-797FB6F6D579}"/>
              </a:ext>
            </a:extLst>
          </p:cNvPr>
          <p:cNvPicPr>
            <a:picLocks noChangeAspect="1"/>
          </p:cNvPicPr>
          <p:nvPr/>
        </p:nvPicPr>
        <p:blipFill>
          <a:blip r:embed="rId4"/>
          <a:srcRect l="-404" r="-404"/>
          <a:stretch/>
        </p:blipFill>
        <p:spPr>
          <a:xfrm>
            <a:off x="4572000" y="4107025"/>
            <a:ext cx="9368852" cy="45719"/>
          </a:xfrm>
          <a:prstGeom prst="rect">
            <a:avLst/>
          </a:prstGeom>
        </p:spPr>
      </p:pic>
    </p:spTree>
    <p:extLst>
      <p:ext uri="{BB962C8B-B14F-4D97-AF65-F5344CB8AC3E}">
        <p14:creationId xmlns:p14="http://schemas.microsoft.com/office/powerpoint/2010/main" val="148106005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extLst>
    <p:ext uri="{6950BFC3-D8DA-4A85-94F7-54DA5524770B}">
      <p188:commentRel xmlns:p188="http://schemas.microsoft.com/office/powerpoint/2018/8/main" r:id="rId3"/>
    </p:ext>
  </p:extLst>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30D27"/>
        </a:solidFill>
        <a:effectLst/>
      </p:bgPr>
    </p:bg>
    <p:spTree>
      <p:nvGrpSpPr>
        <p:cNvPr id="1" name="">
          <a:extLst>
            <a:ext uri="{FF2B5EF4-FFF2-40B4-BE49-F238E27FC236}">
              <a16:creationId xmlns:a16="http://schemas.microsoft.com/office/drawing/2014/main" id="{64C27894-8A5E-B9D5-D59F-D7DD0FDC57CC}"/>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2958D8E-1A0E-4E3C-F9FE-AC39436DE1A4}"/>
              </a:ext>
            </a:extLst>
          </p:cNvPr>
          <p:cNvPicPr>
            <a:picLocks noChangeAspect="1"/>
          </p:cNvPicPr>
          <p:nvPr/>
        </p:nvPicPr>
        <p:blipFill>
          <a:blip r:embed="rId4"/>
          <a:stretch>
            <a:fillRect/>
          </a:stretch>
        </p:blipFill>
        <p:spPr>
          <a:xfrm>
            <a:off x="5573072" y="2438639"/>
            <a:ext cx="6682427" cy="1302071"/>
          </a:xfrm>
          <a:prstGeom prst="rect">
            <a:avLst/>
          </a:prstGeom>
        </p:spPr>
      </p:pic>
      <p:sp>
        <p:nvSpPr>
          <p:cNvPr id="4" name="Text 0">
            <a:extLst>
              <a:ext uri="{FF2B5EF4-FFF2-40B4-BE49-F238E27FC236}">
                <a16:creationId xmlns:a16="http://schemas.microsoft.com/office/drawing/2014/main" id="{8F5ED259-777A-03CA-B60C-42CAA6FCF17A}"/>
              </a:ext>
            </a:extLst>
          </p:cNvPr>
          <p:cNvSpPr/>
          <p:nvPr/>
        </p:nvSpPr>
        <p:spPr>
          <a:xfrm>
            <a:off x="6323231" y="4202202"/>
            <a:ext cx="5182106" cy="1228725"/>
          </a:xfrm>
          <a:prstGeom prst="rect">
            <a:avLst/>
          </a:prstGeom>
          <a:noFill/>
          <a:ln/>
        </p:spPr>
        <p:txBody>
          <a:bodyPr wrap="square" lIns="25400" tIns="25400" rIns="25400" bIns="25400" rtlCol="0" anchor="t">
            <a:normAutofit lnSpcReduction="10000"/>
          </a:bodyPr>
          <a:lstStyle/>
          <a:p>
            <a:pPr algn="ctr"/>
            <a:r>
              <a:rPr lang="en-US" sz="8100" b="1" kern="0" spc="-81" dirty="0">
                <a:solidFill>
                  <a:srgbClr val="F8F8F8"/>
                </a:solidFill>
                <a:latin typeface="Arial" pitchFamily="34" charset="0"/>
                <a:ea typeface="Arial" pitchFamily="34" charset="-122"/>
                <a:cs typeface="Arial" pitchFamily="34" charset="-120"/>
              </a:rPr>
              <a:t>Thank you</a:t>
            </a:r>
            <a:endParaRPr lang="en-US" sz="8100" dirty="0"/>
          </a:p>
        </p:txBody>
      </p:sp>
      <p:sp>
        <p:nvSpPr>
          <p:cNvPr id="5" name="Text 3">
            <a:extLst>
              <a:ext uri="{FF2B5EF4-FFF2-40B4-BE49-F238E27FC236}">
                <a16:creationId xmlns:a16="http://schemas.microsoft.com/office/drawing/2014/main" id="{951BD6A2-6EFA-76D4-19F2-3992A4B41FD3}"/>
              </a:ext>
            </a:extLst>
          </p:cNvPr>
          <p:cNvSpPr/>
          <p:nvPr/>
        </p:nvSpPr>
        <p:spPr>
          <a:xfrm>
            <a:off x="6323231" y="5972177"/>
            <a:ext cx="5451411" cy="361950"/>
          </a:xfrm>
          <a:prstGeom prst="rect">
            <a:avLst/>
          </a:prstGeom>
          <a:noFill/>
          <a:ln/>
        </p:spPr>
        <p:txBody>
          <a:bodyPr wrap="square" lIns="25400" tIns="25400" rIns="25400" bIns="25400" rtlCol="0" anchor="t">
            <a:normAutofit lnSpcReduction="10000"/>
          </a:bodyPr>
          <a:lstStyle/>
          <a:p>
            <a:pPr algn="ctr"/>
            <a:r>
              <a:rPr lang="en-US" sz="2250" b="1" dirty="0">
                <a:solidFill>
                  <a:srgbClr val="F8F8F8"/>
                </a:solidFill>
                <a:latin typeface="Arial" pitchFamily="34" charset="0"/>
                <a:ea typeface="Arial" pitchFamily="34" charset="-122"/>
                <a:cs typeface="Arial" pitchFamily="34" charset="-120"/>
              </a:rPr>
              <a:t>Join the conversation using #BCISAHP</a:t>
            </a:r>
            <a:endParaRPr lang="en-US" sz="2250" dirty="0"/>
          </a:p>
        </p:txBody>
      </p:sp>
    </p:spTree>
    <p:extLst>
      <p:ext uri="{BB962C8B-B14F-4D97-AF65-F5344CB8AC3E}">
        <p14:creationId xmlns:p14="http://schemas.microsoft.com/office/powerpoint/2010/main" val="2533796016"/>
      </p:ext>
    </p:extLst>
  </p:cSld>
  <p:clrMapOvr>
    <a:masterClrMapping/>
  </p:clrMapOvr>
  <p:transition spd="slow">
    <p:push dir="u"/>
  </p:transition>
  <p:extLst>
    <p:ext uri="{6950BFC3-D8DA-4A85-94F7-54DA5524770B}">
      <p188:commentRel xmlns:p188="http://schemas.microsoft.com/office/powerpoint/2018/8/main" r:id="rId3"/>
    </p:ext>
  </p:extLs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51094B6CC6EB64F8B5CE1AEDA71A534" ma:contentTypeVersion="13" ma:contentTypeDescription="Create a new document." ma:contentTypeScope="" ma:versionID="57713b2b3aa747f3da3f077be9bcea11">
  <xsd:schema xmlns:xsd="http://www.w3.org/2001/XMLSchema" xmlns:xs="http://www.w3.org/2001/XMLSchema" xmlns:p="http://schemas.microsoft.com/office/2006/metadata/properties" xmlns:ns2="679015b2-4150-4105-a800-b64c0c97dbd1" xmlns:ns3="b067475b-5d88-43a2-bd85-459932a305fd" targetNamespace="http://schemas.microsoft.com/office/2006/metadata/properties" ma:root="true" ma:fieldsID="1959c6be763e68d889d418c8d51fcc9b" ns2:_="" ns3:_="">
    <xsd:import namespace="679015b2-4150-4105-a800-b64c0c97dbd1"/>
    <xsd:import namespace="b067475b-5d88-43a2-bd85-459932a305f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BillingMetadata"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79015b2-4150-4105-a800-b64c0c97dbd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BillingMetadata" ma:index="15" nillable="true" ma:displayName="MediaServiceBillingMetadata" ma:hidden="true" ma:internalName="MediaServiceBillingMetadata" ma:readOnly="true">
      <xsd:simpleType>
        <xsd:restriction base="dms:Note"/>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7ab9dd3f-a18a-4d9b-9ebc-38943c9fdaf6"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067475b-5d88-43a2-bd85-459932a305fd"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052b2fd7-e512-43c4-b434-f74bb7d10efd}" ma:internalName="TaxCatchAll" ma:showField="CatchAllData" ma:web="b067475b-5d88-43a2-bd85-459932a305f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79015b2-4150-4105-a800-b64c0c97dbd1">
      <Terms xmlns="http://schemas.microsoft.com/office/infopath/2007/PartnerControls"/>
    </lcf76f155ced4ddcb4097134ff3c332f>
    <TaxCatchAll xmlns="b067475b-5d88-43a2-bd85-459932a305fd"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D2EAA7E-B4F9-4F3F-B180-78B5A2E5614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79015b2-4150-4105-a800-b64c0c97dbd1"/>
    <ds:schemaRef ds:uri="b067475b-5d88-43a2-bd85-459932a305f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73C83FE-16E7-40A2-A470-7D48BBAE2AB0}">
  <ds:schemaRefs>
    <ds:schemaRef ds:uri="http://schemas.microsoft.com/office/2006/metadata/properties"/>
    <ds:schemaRef ds:uri="http://schemas.microsoft.com/office/infopath/2007/PartnerControls"/>
    <ds:schemaRef ds:uri="679015b2-4150-4105-a800-b64c0c97dbd1"/>
    <ds:schemaRef ds:uri="b067475b-5d88-43a2-bd85-459932a305fd"/>
  </ds:schemaRefs>
</ds:datastoreItem>
</file>

<file path=customXml/itemProps3.xml><?xml version="1.0" encoding="utf-8"?>
<ds:datastoreItem xmlns:ds="http://schemas.openxmlformats.org/officeDocument/2006/customXml" ds:itemID="{7F5F6BD8-F68B-46DC-988D-7BF6FEB1EFF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3842</TotalTime>
  <Words>2399</Words>
  <Application>Microsoft Office PowerPoint</Application>
  <PresentationFormat>Custom</PresentationFormat>
  <Paragraphs>297</Paragraphs>
  <Slides>18</Slides>
  <Notes>18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Aptos</vt:lpstr>
      <vt:lpstr>Arial</vt:lpstr>
      <vt:lpstr>Calibri</vt:lpstr>
      <vt:lpstr>Georgia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Sian Rudkin</cp:lastModifiedBy>
  <cp:revision>58</cp:revision>
  <dcterms:created xsi:type="dcterms:W3CDTF">2026-06-18T11:37:42Z</dcterms:created>
  <dcterms:modified xsi:type="dcterms:W3CDTF">2026-08-04T12:52:32Z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0x010100D51094B6CC6EB64F8B5CE1AEDA71A534</vt:lpwstr>
  </property>
</Properties>
</file>