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56" r:id="rId5"/>
    <p:sldId id="266" r:id="rId6"/>
    <p:sldId id="263" r:id="rId7"/>
    <p:sldId id="262" r:id="rId8"/>
    <p:sldId id="265" r:id="rId9"/>
    <p:sldId id="261" r:id="rId10"/>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2410" autoAdjust="0"/>
  </p:normalViewPr>
  <p:slideViewPr>
    <p:cSldViewPr snapToGrid="0" snapToObjects="1">
      <p:cViewPr varScale="1">
        <p:scale>
          <a:sx n="54" d="100"/>
          <a:sy n="54" d="100"/>
        </p:scale>
        <p:origin x="173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9532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B3494-9484-CDC5-CEDF-437942B74D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DC716E-208A-88E4-2AC6-92EFF1B44A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96A6BF-FABE-71D9-F3E0-5464E7E214DB}"/>
              </a:ext>
            </a:extLst>
          </p:cNvPr>
          <p:cNvSpPr>
            <a:spLocks noGrp="1"/>
          </p:cNvSpPr>
          <p:nvPr>
            <p:ph type="body" idx="1"/>
          </p:nvPr>
        </p:nvSpPr>
        <p:spPr/>
        <p:txBody>
          <a:bodyPr/>
          <a:lstStyle/>
          <a:p>
            <a:r>
              <a:rPr lang="en-US" dirty="0"/>
              <a:t>As we are representing Essex today, we know expectations were high that we’d include Gemma Collins or Joey Essex in our promotional video.</a:t>
            </a:r>
          </a:p>
          <a:p>
            <a:r>
              <a:rPr lang="en-US" dirty="0"/>
              <a:t>Unfortunately, we could not cover their budget – we did try.</a:t>
            </a:r>
          </a:p>
          <a:p>
            <a:endParaRPr lang="en-US" dirty="0"/>
          </a:p>
          <a:p>
            <a:r>
              <a:rPr lang="en-US" dirty="0"/>
              <a:t>But what we can offer is something we’re much prouder of – One of the Uk’s leading tertiary cardiothoracic </a:t>
            </a:r>
            <a:r>
              <a:rPr lang="en-US" dirty="0" err="1"/>
              <a:t>centres</a:t>
            </a:r>
            <a:r>
              <a:rPr lang="en-US" dirty="0"/>
              <a:t>.</a:t>
            </a:r>
          </a:p>
        </p:txBody>
      </p:sp>
      <p:sp>
        <p:nvSpPr>
          <p:cNvPr id="4" name="Slide Number Placeholder 3">
            <a:extLst>
              <a:ext uri="{FF2B5EF4-FFF2-40B4-BE49-F238E27FC236}">
                <a16:creationId xmlns:a16="http://schemas.microsoft.com/office/drawing/2014/main" id="{ABA35463-0B0F-BB0A-4854-70C145C0AF65}"/>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689360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1DD6F-D1C8-FA0C-8ED2-227095D833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94CD9-4326-1985-E582-80CE0EBE6A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8C0B13-E7CD-F6B9-28E0-BD096F4B665F}"/>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The Essex Cardiothoracic Centre opened back in 2007</a:t>
            </a:r>
          </a:p>
          <a:p>
            <a:r>
              <a:rPr lang="en-GB" sz="1200" b="0" i="0" kern="1200" dirty="0">
                <a:solidFill>
                  <a:schemeClr val="tx1"/>
                </a:solidFill>
                <a:effectLst/>
                <a:latin typeface="+mn-lt"/>
                <a:ea typeface="+mn-ea"/>
                <a:cs typeface="+mn-cs"/>
              </a:rPr>
              <a:t>Busy Tertiary Centre serving a population of 1.8 million people</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We provide a full range of cardiac services including Primary PCI, Complex Coronary Intervention, Structural heart procedures, Electrophysiology and Cardiothoracic Surgery.</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In addition to our inpatient services, we run a range of specialist outpatient clinics including the Care After Resuscitation Clinic, the Inherited Cardiac Conditions Service and fast track Valve clinics.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We work in collaboration with Anglia Ruskin University and are keen to participate in research. Recently we have completed the ORBITA CTO trial, however more on that tomorrow</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We now have a short video giving you a quick tour of our </a:t>
            </a:r>
            <a:r>
              <a:rPr lang="en-GB" sz="1200" b="0" i="0" kern="1200" dirty="0" err="1">
                <a:solidFill>
                  <a:schemeClr val="tx1"/>
                </a:solidFill>
                <a:effectLst/>
                <a:latin typeface="+mn-lt"/>
                <a:ea typeface="+mn-ea"/>
                <a:cs typeface="+mn-cs"/>
              </a:rPr>
              <a:t>cath</a:t>
            </a:r>
            <a:r>
              <a:rPr lang="en-GB" sz="1200" b="0" i="0" kern="1200" dirty="0">
                <a:solidFill>
                  <a:schemeClr val="tx1"/>
                </a:solidFill>
                <a:effectLst/>
                <a:latin typeface="+mn-lt"/>
                <a:ea typeface="+mn-ea"/>
                <a:cs typeface="+mn-cs"/>
              </a:rPr>
              <a:t> labs.</a:t>
            </a:r>
          </a:p>
        </p:txBody>
      </p:sp>
      <p:sp>
        <p:nvSpPr>
          <p:cNvPr id="4" name="Slide Number Placeholder 3">
            <a:extLst>
              <a:ext uri="{FF2B5EF4-FFF2-40B4-BE49-F238E27FC236}">
                <a16:creationId xmlns:a16="http://schemas.microsoft.com/office/drawing/2014/main" id="{DF2AC653-1867-DFCB-E712-8F7851160FDF}"/>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539106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1DD6F-D1C8-FA0C-8ED2-227095D833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94CD9-4326-1985-E582-80CE0EBE6A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8C0B13-E7CD-F6B9-28E0-BD096F4B665F}"/>
              </a:ext>
            </a:extLst>
          </p:cNvPr>
          <p:cNvSpPr>
            <a:spLocks noGrp="1"/>
          </p:cNvSpPr>
          <p:nvPr>
            <p:ph type="body" idx="1"/>
          </p:nvPr>
        </p:nvSpPr>
        <p:spPr/>
        <p:txBody>
          <a:bodyPr/>
          <a:lstStyle/>
          <a:p>
            <a:r>
              <a:rPr lang="en-US" dirty="0"/>
              <a:t>Required by the meeting. Keep ONE of the two statements and delete the other.</a:t>
            </a:r>
          </a:p>
        </p:txBody>
      </p:sp>
      <p:sp>
        <p:nvSpPr>
          <p:cNvPr id="4" name="Slide Number Placeholder 3">
            <a:extLst>
              <a:ext uri="{FF2B5EF4-FFF2-40B4-BE49-F238E27FC236}">
                <a16:creationId xmlns:a16="http://schemas.microsoft.com/office/drawing/2014/main" id="{DF2AC653-1867-DFCB-E712-8F7851160FDF}"/>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750938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FF4DC-29AA-B93E-DD18-13D976AA28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2A1EDE-00C9-09C7-C0FD-972DD496B6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6FF15C-A576-3C24-FC9B-15A2A7E8F9CE}"/>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Our </a:t>
            </a:r>
            <a:r>
              <a:rPr lang="en-GB" sz="1200" b="0" i="0" kern="1200" dirty="0" err="1">
                <a:solidFill>
                  <a:schemeClr val="tx1"/>
                </a:solidFill>
                <a:effectLst/>
                <a:latin typeface="+mn-lt"/>
                <a:ea typeface="+mn-ea"/>
                <a:cs typeface="+mn-cs"/>
              </a:rPr>
              <a:t>cath</a:t>
            </a:r>
            <a:r>
              <a:rPr lang="en-GB" sz="1200" b="0" i="0" kern="1200" dirty="0">
                <a:solidFill>
                  <a:schemeClr val="tx1"/>
                </a:solidFill>
                <a:effectLst/>
                <a:latin typeface="+mn-lt"/>
                <a:ea typeface="+mn-ea"/>
                <a:cs typeface="+mn-cs"/>
              </a:rPr>
              <a:t> labs is one of the busiest centre in the UK. Within a typical year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We have four cardiac </a:t>
            </a:r>
            <a:r>
              <a:rPr lang="en-GB" sz="1200" b="0" i="0" kern="1200" dirty="0" err="1">
                <a:solidFill>
                  <a:schemeClr val="tx1"/>
                </a:solidFill>
                <a:effectLst/>
                <a:latin typeface="+mn-lt"/>
                <a:ea typeface="+mn-ea"/>
                <a:cs typeface="+mn-cs"/>
              </a:rPr>
              <a:t>cath</a:t>
            </a:r>
            <a:r>
              <a:rPr lang="en-GB" sz="1200" b="0" i="0" kern="1200" dirty="0">
                <a:solidFill>
                  <a:schemeClr val="tx1"/>
                </a:solidFill>
                <a:effectLst/>
                <a:latin typeface="+mn-lt"/>
                <a:ea typeface="+mn-ea"/>
                <a:cs typeface="+mn-cs"/>
              </a:rPr>
              <a:t> labs  where we deliver a range of cardiac services – we perform PCIs, PPCIs, ablations, device implantations and </a:t>
            </a:r>
            <a:r>
              <a:rPr lang="en-GB" sz="1200" b="0" i="0" kern="1200" dirty="0" err="1">
                <a:solidFill>
                  <a:schemeClr val="tx1"/>
                </a:solidFill>
                <a:effectLst/>
                <a:latin typeface="+mn-lt"/>
                <a:ea typeface="+mn-ea"/>
                <a:cs typeface="+mn-cs"/>
              </a:rPr>
              <a:t>strutuctural</a:t>
            </a:r>
            <a:r>
              <a:rPr lang="en-GB" sz="1200" b="0" i="0" kern="1200" dirty="0">
                <a:solidFill>
                  <a:schemeClr val="tx1"/>
                </a:solidFill>
                <a:effectLst/>
                <a:latin typeface="+mn-lt"/>
                <a:ea typeface="+mn-ea"/>
                <a:cs typeface="+mn-cs"/>
              </a:rPr>
              <a:t> procedures.</a:t>
            </a:r>
          </a:p>
          <a:p>
            <a:r>
              <a:rPr lang="en-GB" sz="1200" b="0" i="0" kern="1200" dirty="0">
                <a:solidFill>
                  <a:schemeClr val="tx1"/>
                </a:solidFill>
                <a:effectLst/>
                <a:latin typeface="+mn-lt"/>
                <a:ea typeface="+mn-ea"/>
                <a:cs typeface="+mn-cs"/>
              </a:rPr>
              <a:t>Alongside our PPCI service we established an OOH pathway for patients whereby if they suffer an OOH Cardiac arrest which is either VT / VF they are immediately fast tracked to the centres </a:t>
            </a:r>
            <a:r>
              <a:rPr lang="en-GB" sz="1200" b="0" i="0" kern="1200" dirty="0" err="1">
                <a:solidFill>
                  <a:schemeClr val="tx1"/>
                </a:solidFill>
                <a:effectLst/>
                <a:latin typeface="+mn-lt"/>
                <a:ea typeface="+mn-ea"/>
                <a:cs typeface="+mn-cs"/>
              </a:rPr>
              <a:t>cath</a:t>
            </a:r>
            <a:r>
              <a:rPr lang="en-GB" sz="1200" b="0" i="0" kern="1200" dirty="0">
                <a:solidFill>
                  <a:schemeClr val="tx1"/>
                </a:solidFill>
                <a:effectLst/>
                <a:latin typeface="+mn-lt"/>
                <a:ea typeface="+mn-ea"/>
                <a:cs typeface="+mn-cs"/>
              </a:rPr>
              <a:t> labs for assessment and treatment if required.</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Recent refurbishment of all our labs provided us new state of the art equipment such as our </a:t>
            </a:r>
            <a:r>
              <a:rPr lang="en-GB" sz="1200" b="0" i="0" kern="1200" dirty="0" err="1">
                <a:solidFill>
                  <a:schemeClr val="tx1"/>
                </a:solidFill>
                <a:effectLst/>
                <a:latin typeface="+mn-lt"/>
                <a:ea typeface="+mn-ea"/>
                <a:cs typeface="+mn-cs"/>
              </a:rPr>
              <a:t>xrays</a:t>
            </a:r>
            <a:r>
              <a:rPr lang="en-GB" sz="1200" b="0" i="0" kern="1200" dirty="0">
                <a:solidFill>
                  <a:schemeClr val="tx1"/>
                </a:solidFill>
                <a:effectLst/>
                <a:latin typeface="+mn-lt"/>
                <a:ea typeface="+mn-ea"/>
                <a:cs typeface="+mn-cs"/>
              </a:rPr>
              <a:t>, imaging equipment for PCIs and the most latest treatment options for our EP and device procedures.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Our Cath Lab is fast paced and rewarding environment where no two days are the same. You will have the opportunity to work with highly skilled multidisciplinary team and have the opportunity to make a difference to patients lives everyday.</a:t>
            </a:r>
          </a:p>
        </p:txBody>
      </p:sp>
      <p:sp>
        <p:nvSpPr>
          <p:cNvPr id="4" name="Slide Number Placeholder 3">
            <a:extLst>
              <a:ext uri="{FF2B5EF4-FFF2-40B4-BE49-F238E27FC236}">
                <a16:creationId xmlns:a16="http://schemas.microsoft.com/office/drawing/2014/main" id="{AE1D1D47-C538-3C98-9951-1D26293FF4C2}"/>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013729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slide. Add your contact / handle for follow-up questions.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9.png"/><Relationship Id="rId5" Type="http://schemas.openxmlformats.org/officeDocument/2006/relationships/image" Target="../media/image4.png"/><Relationship Id="rId10" Type="http://schemas.openxmlformats.org/officeDocument/2006/relationships/image" Target="../media/image8.svg"/><Relationship Id="rId4" Type="http://schemas.microsoft.com/office/2007/relationships/hdphoto" Target="../media/hdphoto1.wdp"/><Relationship Id="rId9" Type="http://schemas.openxmlformats.org/officeDocument/2006/relationships/image" Target="../media/image7.png"/><Relationship Id="rId14" Type="http://schemas.openxmlformats.org/officeDocument/2006/relationships/image" Target="../media/image12.sv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4.jp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0.jpeg"/><Relationship Id="rId5" Type="http://schemas.openxmlformats.org/officeDocument/2006/relationships/image" Target="../media/image1.png"/><Relationship Id="rId10"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30D27"/>
        </a:solidFill>
        <a:effectLst/>
      </p:bgPr>
    </p:bg>
    <p:spTree>
      <p:nvGrpSpPr>
        <p:cNvPr id="1" name=""/>
        <p:cNvGrpSpPr/>
        <p:nvPr/>
      </p:nvGrpSpPr>
      <p:grpSpPr>
        <a:xfrm>
          <a:off x="0" y="0"/>
          <a:ext cx="0" cy="0"/>
          <a:chOff x="0" y="0"/>
          <a:chExt cx="0" cy="0"/>
        </a:xfrm>
      </p:grpSpPr>
      <p:sp>
        <p:nvSpPr>
          <p:cNvPr id="3" name="Text 0"/>
          <p:cNvSpPr/>
          <p:nvPr/>
        </p:nvSpPr>
        <p:spPr>
          <a:xfrm>
            <a:off x="4697127" y="3780532"/>
            <a:ext cx="8893597" cy="266700"/>
          </a:xfrm>
          <a:prstGeom prst="rect">
            <a:avLst/>
          </a:prstGeom>
          <a:noFill/>
          <a:ln/>
        </p:spPr>
        <p:txBody>
          <a:bodyPr wrap="square" lIns="25400" tIns="25400" rIns="25400" bIns="25400" rtlCol="0" anchor="t">
            <a:normAutofit fontScale="92500" lnSpcReduction="10000"/>
          </a:bodyPr>
          <a:lstStyle/>
          <a:p>
            <a:pPr marL="0" indent="0" algn="ctr">
              <a:buNone/>
            </a:pPr>
            <a:r>
              <a:rPr lang="en-US" sz="1575" b="1" kern="0" spc="536" dirty="0">
                <a:solidFill>
                  <a:srgbClr val="F8F8F8"/>
                </a:solidFill>
                <a:latin typeface="Arial" pitchFamily="34" charset="0"/>
                <a:ea typeface="Arial" pitchFamily="34" charset="-122"/>
                <a:cs typeface="Arial" pitchFamily="34" charset="-120"/>
              </a:rPr>
              <a:t>BRITISH CARDIOVASCULAR INTERVENTION SOCIETY</a:t>
            </a:r>
            <a:endParaRPr lang="en-US" sz="1575" dirty="0"/>
          </a:p>
        </p:txBody>
      </p:sp>
      <p:sp>
        <p:nvSpPr>
          <p:cNvPr id="4" name="Text 1"/>
          <p:cNvSpPr/>
          <p:nvPr/>
        </p:nvSpPr>
        <p:spPr>
          <a:xfrm>
            <a:off x="6177230" y="4694932"/>
            <a:ext cx="5933539" cy="333375"/>
          </a:xfrm>
          <a:prstGeom prst="rect">
            <a:avLst/>
          </a:prstGeom>
          <a:noFill/>
          <a:ln/>
        </p:spPr>
        <p:txBody>
          <a:bodyPr wrap="square" lIns="25400" tIns="25400" rIns="25400" bIns="25400" rtlCol="0" anchor="t">
            <a:normAutofit lnSpcReduction="10000"/>
          </a:bodyPr>
          <a:lstStyle/>
          <a:p>
            <a:pPr marL="0" indent="0" algn="ctr">
              <a:buNone/>
            </a:pPr>
            <a:r>
              <a:rPr lang="en-US" sz="1950" b="1" kern="0" spc="429" dirty="0">
                <a:solidFill>
                  <a:srgbClr val="D0021B"/>
                </a:solidFill>
                <a:latin typeface="Arial" pitchFamily="34" charset="0"/>
                <a:ea typeface="Arial" pitchFamily="34" charset="-122"/>
                <a:cs typeface="Arial" pitchFamily="34" charset="-120"/>
              </a:rPr>
              <a:t>AHP ANNUAL CONFERENCE 2026</a:t>
            </a:r>
            <a:endParaRPr lang="en-US" sz="1950" dirty="0"/>
          </a:p>
        </p:txBody>
      </p:sp>
      <p:sp>
        <p:nvSpPr>
          <p:cNvPr id="5" name="Text 2"/>
          <p:cNvSpPr/>
          <p:nvPr/>
        </p:nvSpPr>
        <p:spPr>
          <a:xfrm>
            <a:off x="5004733" y="5314057"/>
            <a:ext cx="8278535" cy="878086"/>
          </a:xfrm>
          <a:prstGeom prst="rect">
            <a:avLst/>
          </a:prstGeom>
          <a:noFill/>
          <a:ln/>
        </p:spPr>
        <p:txBody>
          <a:bodyPr wrap="square" lIns="25400" tIns="25400" rIns="25400" bIns="25400" rtlCol="0" anchor="t">
            <a:normAutofit fontScale="70000" lnSpcReduction="20000"/>
          </a:bodyPr>
          <a:lstStyle/>
          <a:p>
            <a:pPr marL="0" indent="0" algn="ctr">
              <a:lnSpc>
                <a:spcPct val="105000"/>
              </a:lnSpc>
              <a:buNone/>
            </a:pPr>
            <a:r>
              <a:rPr lang="en-US" sz="6300" b="1" kern="0" spc="-63" dirty="0">
                <a:solidFill>
                  <a:srgbClr val="F8F8F8"/>
                </a:solidFill>
                <a:latin typeface="Arial" pitchFamily="34" charset="0"/>
                <a:ea typeface="Arial" pitchFamily="34" charset="-122"/>
                <a:cs typeface="Arial" pitchFamily="34" charset="-120"/>
              </a:rPr>
              <a:t>Essex Cardiothoracic Centre</a:t>
            </a:r>
            <a:endParaRPr lang="en-US" sz="6300" dirty="0"/>
          </a:p>
        </p:txBody>
      </p:sp>
      <p:sp>
        <p:nvSpPr>
          <p:cNvPr id="6" name="Text 3"/>
          <p:cNvSpPr/>
          <p:nvPr/>
        </p:nvSpPr>
        <p:spPr>
          <a:xfrm>
            <a:off x="4470985" y="6537289"/>
            <a:ext cx="9345879" cy="457200"/>
          </a:xfrm>
          <a:prstGeom prst="rect">
            <a:avLst/>
          </a:prstGeom>
          <a:noFill/>
          <a:ln/>
        </p:spPr>
        <p:txBody>
          <a:bodyPr wrap="square" lIns="25400" tIns="25400" rIns="25400" bIns="25400" rtlCol="0" anchor="t">
            <a:normAutofit fontScale="77500" lnSpcReduction="20000"/>
          </a:bodyPr>
          <a:lstStyle/>
          <a:p>
            <a:pPr marL="0" indent="0" algn="ctr">
              <a:buNone/>
            </a:pPr>
            <a:r>
              <a:rPr lang="en-US" sz="2700" dirty="0">
                <a:solidFill>
                  <a:srgbClr val="F8F8F8">
                    <a:alpha val="62000"/>
                  </a:srgbClr>
                </a:solidFill>
                <a:latin typeface="Arial" pitchFamily="34" charset="0"/>
                <a:ea typeface="Arial" pitchFamily="34" charset="-122"/>
                <a:cs typeface="Arial" pitchFamily="34" charset="-120"/>
              </a:rPr>
              <a:t>Michael Galinato· Cardiac Cath Lab Manager · Essex Cardiothoracic Centre</a:t>
            </a:r>
            <a:endParaRPr lang="en-US" sz="2700" dirty="0"/>
          </a:p>
        </p:txBody>
      </p:sp>
      <p:sp>
        <p:nvSpPr>
          <p:cNvPr id="7" name="Text 4"/>
          <p:cNvSpPr/>
          <p:nvPr/>
        </p:nvSpPr>
        <p:spPr>
          <a:xfrm>
            <a:off x="5573070" y="7678043"/>
            <a:ext cx="1999402" cy="333375"/>
          </a:xfrm>
          <a:prstGeom prst="rect">
            <a:avLst/>
          </a:prstGeom>
          <a:noFill/>
          <a:ln/>
        </p:spPr>
        <p:txBody>
          <a:bodyPr wrap="square" lIns="25400" tIns="25400" rIns="25400" bIns="25400" rtlCol="0" anchor="t">
            <a:normAutofit lnSpcReduction="10000"/>
          </a:bodyPr>
          <a:lstStyle/>
          <a:p>
            <a:pPr marL="0" indent="0" algn="ctr">
              <a:buNone/>
            </a:pPr>
            <a:r>
              <a:rPr lang="en-US" sz="1950" b="1" dirty="0">
                <a:solidFill>
                  <a:srgbClr val="F8F8F8"/>
                </a:solidFill>
                <a:latin typeface="Arial" pitchFamily="34" charset="0"/>
                <a:ea typeface="Arial" pitchFamily="34" charset="-122"/>
                <a:cs typeface="Arial" pitchFamily="34" charset="-120"/>
              </a:rPr>
              <a:t>13–14 July 2026</a:t>
            </a:r>
            <a:endParaRPr lang="en-US" sz="1950" dirty="0"/>
          </a:p>
        </p:txBody>
      </p:sp>
      <p:sp>
        <p:nvSpPr>
          <p:cNvPr id="8" name="Shape 5"/>
          <p:cNvSpPr/>
          <p:nvPr/>
        </p:nvSpPr>
        <p:spPr>
          <a:xfrm>
            <a:off x="7748290" y="7792343"/>
            <a:ext cx="66675" cy="66675"/>
          </a:xfrm>
          <a:prstGeom prst="ellipse">
            <a:avLst/>
          </a:prstGeom>
          <a:solidFill>
            <a:srgbClr val="D0021B"/>
          </a:solidFill>
          <a:ln/>
        </p:spPr>
        <p:txBody>
          <a:bodyPr/>
          <a:lstStyle/>
          <a:p>
            <a:endParaRPr lang="en-GB"/>
          </a:p>
        </p:txBody>
      </p:sp>
      <p:sp>
        <p:nvSpPr>
          <p:cNvPr id="9" name="Text 6"/>
          <p:cNvSpPr/>
          <p:nvPr/>
        </p:nvSpPr>
        <p:spPr>
          <a:xfrm>
            <a:off x="7854546" y="7678043"/>
            <a:ext cx="4996622" cy="333375"/>
          </a:xfrm>
          <a:prstGeom prst="rect">
            <a:avLst/>
          </a:prstGeom>
          <a:noFill/>
          <a:ln/>
        </p:spPr>
        <p:txBody>
          <a:bodyPr wrap="square" lIns="25400" tIns="25400" rIns="25400" bIns="25400" rtlCol="0" anchor="t">
            <a:normAutofit lnSpcReduction="10000"/>
          </a:bodyPr>
          <a:lstStyle/>
          <a:p>
            <a:pPr marL="0" indent="0" algn="ctr">
              <a:buNone/>
            </a:pPr>
            <a:r>
              <a:rPr lang="en-US" sz="1950" b="1" dirty="0">
                <a:solidFill>
                  <a:srgbClr val="F8F8F8"/>
                </a:solidFill>
                <a:latin typeface="Arial" pitchFamily="34" charset="0"/>
                <a:ea typeface="Arial" pitchFamily="34" charset="-122"/>
                <a:cs typeface="Arial" pitchFamily="34" charset="-120"/>
              </a:rPr>
              <a:t>Birmingham Conference &amp; Events Centre</a:t>
            </a:r>
            <a:endParaRPr lang="en-US" sz="1950" dirty="0"/>
          </a:p>
        </p:txBody>
      </p:sp>
      <p:pic>
        <p:nvPicPr>
          <p:cNvPr id="11" name="Picture 10">
            <a:extLst>
              <a:ext uri="{FF2B5EF4-FFF2-40B4-BE49-F238E27FC236}">
                <a16:creationId xmlns:a16="http://schemas.microsoft.com/office/drawing/2014/main" id="{A3A91E6B-623D-4C86-3EA4-1E1CA69CF9C6}"/>
              </a:ext>
            </a:extLst>
          </p:cNvPr>
          <p:cNvPicPr>
            <a:picLocks noChangeAspect="1"/>
          </p:cNvPicPr>
          <p:nvPr/>
        </p:nvPicPr>
        <p:blipFill>
          <a:blip r:embed="rId3"/>
          <a:stretch>
            <a:fillRect/>
          </a:stretch>
        </p:blipFill>
        <p:spPr>
          <a:xfrm>
            <a:off x="5573070" y="2068370"/>
            <a:ext cx="6682427" cy="1302070"/>
          </a:xfrm>
          <a:prstGeom prst="rect">
            <a:avLst/>
          </a:prstGeom>
        </p:spPr>
      </p:pic>
      <p:sp>
        <p:nvSpPr>
          <p:cNvPr id="2" name="Text 3">
            <a:extLst>
              <a:ext uri="{FF2B5EF4-FFF2-40B4-BE49-F238E27FC236}">
                <a16:creationId xmlns:a16="http://schemas.microsoft.com/office/drawing/2014/main" id="{E4138298-2CB0-B551-56A7-633471B591EC}"/>
              </a:ext>
            </a:extLst>
          </p:cNvPr>
          <p:cNvSpPr/>
          <p:nvPr/>
        </p:nvSpPr>
        <p:spPr>
          <a:xfrm>
            <a:off x="3621898" y="7035774"/>
            <a:ext cx="11044051" cy="457200"/>
          </a:xfrm>
          <a:prstGeom prst="rect">
            <a:avLst/>
          </a:prstGeom>
          <a:noFill/>
          <a:ln/>
        </p:spPr>
        <p:txBody>
          <a:bodyPr wrap="square" lIns="25400" tIns="25400" rIns="25400" bIns="25400" rtlCol="0" anchor="t">
            <a:noAutofit/>
          </a:bodyPr>
          <a:lstStyle/>
          <a:p>
            <a:pPr marL="0" indent="0" algn="ctr">
              <a:buNone/>
            </a:pPr>
            <a:r>
              <a:rPr lang="en-US" sz="2100" dirty="0">
                <a:solidFill>
                  <a:srgbClr val="F8F8F8">
                    <a:alpha val="62000"/>
                  </a:srgbClr>
                </a:solidFill>
                <a:latin typeface="Arial" pitchFamily="34" charset="0"/>
                <a:ea typeface="Arial" pitchFamily="34" charset="-122"/>
                <a:cs typeface="Arial" pitchFamily="34" charset="-120"/>
              </a:rPr>
              <a:t>Craig Robertson· Lead PCI Clinical Nurse Specialist · Essex Cardiothoracic Centre</a:t>
            </a:r>
            <a:endParaRPr lang="en-US" sz="2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021B"/>
        </a:solidFill>
        <a:effectLst/>
      </p:bgPr>
    </p:bg>
    <p:spTree>
      <p:nvGrpSpPr>
        <p:cNvPr id="1" name="">
          <a:extLst>
            <a:ext uri="{FF2B5EF4-FFF2-40B4-BE49-F238E27FC236}">
              <a16:creationId xmlns:a16="http://schemas.microsoft.com/office/drawing/2014/main" id="{51D9CB40-2689-17DC-64C1-21C21566631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891540B-C04B-FA40-A367-E421A55F2DCF}"/>
              </a:ext>
            </a:extLst>
          </p:cNvPr>
          <p:cNvSpPr/>
          <p:nvPr/>
        </p:nvSpPr>
        <p:spPr>
          <a:xfrm>
            <a:off x="1143000" y="4148882"/>
            <a:ext cx="17602200" cy="333375"/>
          </a:xfrm>
          <a:prstGeom prst="rect">
            <a:avLst/>
          </a:prstGeom>
          <a:noFill/>
          <a:ln/>
        </p:spPr>
        <p:txBody>
          <a:bodyPr wrap="square" lIns="25400" tIns="25400" rIns="25400" bIns="25400" rtlCol="0" anchor="t">
            <a:normAutofit lnSpcReduction="10000"/>
          </a:bodyPr>
          <a:lstStyle/>
          <a:p>
            <a:pPr marL="0" indent="0" algn="l">
              <a:buNone/>
            </a:pPr>
            <a:r>
              <a:rPr lang="en-US" sz="1950" b="1" kern="0" spc="624" dirty="0">
                <a:solidFill>
                  <a:srgbClr val="FFFFFF">
                    <a:alpha val="72000"/>
                  </a:srgbClr>
                </a:solidFill>
                <a:latin typeface="Arial" pitchFamily="34" charset="0"/>
                <a:ea typeface="Arial" pitchFamily="34" charset="-122"/>
                <a:cs typeface="Arial" pitchFamily="34" charset="-120"/>
              </a:rPr>
              <a:t>SECTION</a:t>
            </a:r>
            <a:endParaRPr lang="en-US" sz="1950" dirty="0"/>
          </a:p>
        </p:txBody>
      </p:sp>
      <p:sp>
        <p:nvSpPr>
          <p:cNvPr id="3" name="Text 1">
            <a:extLst>
              <a:ext uri="{FF2B5EF4-FFF2-40B4-BE49-F238E27FC236}">
                <a16:creationId xmlns:a16="http://schemas.microsoft.com/office/drawing/2014/main" id="{F70D92F9-EB25-16B9-4CBE-AFABED6E4EEF}"/>
              </a:ext>
            </a:extLst>
          </p:cNvPr>
          <p:cNvSpPr/>
          <p:nvPr/>
        </p:nvSpPr>
        <p:spPr>
          <a:xfrm>
            <a:off x="1143000" y="4729907"/>
            <a:ext cx="14668500" cy="988963"/>
          </a:xfrm>
          <a:prstGeom prst="rect">
            <a:avLst/>
          </a:prstGeom>
          <a:noFill/>
          <a:ln/>
        </p:spPr>
        <p:txBody>
          <a:bodyPr wrap="square" lIns="25400" tIns="25400" rIns="25400" bIns="25400" rtlCol="0" anchor="t">
            <a:normAutofit fontScale="92500" lnSpcReduction="20000"/>
          </a:bodyPr>
          <a:lstStyle/>
          <a:p>
            <a:pPr marL="0" indent="0" algn="l">
              <a:lnSpc>
                <a:spcPct val="104000"/>
              </a:lnSpc>
              <a:buNone/>
            </a:pPr>
            <a:r>
              <a:rPr lang="en-US" sz="7200" b="1" kern="0" spc="-72" dirty="0">
                <a:solidFill>
                  <a:srgbClr val="FFFFFF"/>
                </a:solidFill>
                <a:latin typeface="Arial" pitchFamily="34" charset="0"/>
                <a:ea typeface="Arial" pitchFamily="34" charset="-122"/>
                <a:cs typeface="Arial" pitchFamily="34" charset="-120"/>
              </a:rPr>
              <a:t>The Essex Cardiothoracic Centre</a:t>
            </a:r>
            <a:endParaRPr lang="en-US" sz="7200" dirty="0"/>
          </a:p>
        </p:txBody>
      </p:sp>
      <p:sp>
        <p:nvSpPr>
          <p:cNvPr id="4" name="Shape 2">
            <a:extLst>
              <a:ext uri="{FF2B5EF4-FFF2-40B4-BE49-F238E27FC236}">
                <a16:creationId xmlns:a16="http://schemas.microsoft.com/office/drawing/2014/main" id="{0BC57C76-C2BE-E9DF-A12C-69465207A546}"/>
              </a:ext>
            </a:extLst>
          </p:cNvPr>
          <p:cNvSpPr/>
          <p:nvPr/>
        </p:nvSpPr>
        <p:spPr>
          <a:xfrm>
            <a:off x="1143000" y="6061770"/>
            <a:ext cx="1333500" cy="76200"/>
          </a:xfrm>
          <a:prstGeom prst="rect">
            <a:avLst/>
          </a:prstGeom>
          <a:solidFill>
            <a:srgbClr val="FFFFFF"/>
          </a:solidFill>
          <a:ln/>
        </p:spPr>
        <p:txBody>
          <a:bodyPr/>
          <a:lstStyle/>
          <a:p>
            <a:endParaRPr lang="en-GB"/>
          </a:p>
        </p:txBody>
      </p:sp>
      <p:sp>
        <p:nvSpPr>
          <p:cNvPr id="5" name="Text 3">
            <a:extLst>
              <a:ext uri="{FF2B5EF4-FFF2-40B4-BE49-F238E27FC236}">
                <a16:creationId xmlns:a16="http://schemas.microsoft.com/office/drawing/2014/main" id="{9DC4DAE2-0F1E-3050-18B5-053F30D67506}"/>
              </a:ext>
            </a:extLst>
          </p:cNvPr>
          <p:cNvSpPr/>
          <p:nvPr/>
        </p:nvSpPr>
        <p:spPr>
          <a:xfrm>
            <a:off x="12284720" y="9410700"/>
            <a:ext cx="5346308" cy="304800"/>
          </a:xfrm>
          <a:prstGeom prst="rect">
            <a:avLst/>
          </a:prstGeom>
          <a:noFill/>
          <a:ln/>
        </p:spPr>
        <p:txBody>
          <a:bodyPr wrap="square" lIns="25400" tIns="25400" rIns="25400" bIns="25400" rtlCol="0" anchor="t">
            <a:normAutofit lnSpcReduction="10000"/>
          </a:bodyPr>
          <a:lstStyle/>
          <a:p>
            <a:pPr marL="0" indent="0" algn="l">
              <a:buNone/>
            </a:pPr>
            <a:r>
              <a:rPr lang="en-US" sz="1800" b="1" kern="0" spc="360" dirty="0">
                <a:solidFill>
                  <a:srgbClr val="FFFFFF">
                    <a:alpha val="85000"/>
                  </a:srgbClr>
                </a:solidFill>
                <a:latin typeface="Arial" pitchFamily="34" charset="0"/>
                <a:ea typeface="Arial" pitchFamily="34" charset="-122"/>
                <a:cs typeface="Arial" pitchFamily="34" charset="-120"/>
              </a:rPr>
              <a:t>AHP ANNUAL CONFERENCE 2026</a:t>
            </a:r>
            <a:endParaRPr lang="en-US" sz="1800" dirty="0"/>
          </a:p>
        </p:txBody>
      </p:sp>
      <p:pic>
        <p:nvPicPr>
          <p:cNvPr id="7" name="Picture 6" descr="A purple and white text&#10;&#10;AI-generated content may be incorrect.">
            <a:extLst>
              <a:ext uri="{FF2B5EF4-FFF2-40B4-BE49-F238E27FC236}">
                <a16:creationId xmlns:a16="http://schemas.microsoft.com/office/drawing/2014/main" id="{F0A67133-42F5-4EB3-FCBA-FFF68820C083}"/>
              </a:ext>
            </a:extLst>
          </p:cNvPr>
          <p:cNvPicPr>
            <a:picLocks noChangeAspect="1"/>
          </p:cNvPicPr>
          <p:nvPr/>
        </p:nvPicPr>
        <p:blipFill>
          <a:blip r:embed="rId3"/>
          <a:stretch>
            <a:fillRect/>
          </a:stretch>
        </p:blipFill>
        <p:spPr>
          <a:xfrm>
            <a:off x="0" y="0"/>
            <a:ext cx="18288000" cy="10287000"/>
          </a:xfrm>
          <a:prstGeom prst="rect">
            <a:avLst/>
          </a:prstGeom>
        </p:spPr>
      </p:pic>
    </p:spTree>
    <p:extLst>
      <p:ext uri="{BB962C8B-B14F-4D97-AF65-F5344CB8AC3E}">
        <p14:creationId xmlns:p14="http://schemas.microsoft.com/office/powerpoint/2010/main" val="400729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30D27"/>
        </a:solidFill>
        <a:effectLst/>
      </p:bgPr>
    </p:bg>
    <p:spTree>
      <p:nvGrpSpPr>
        <p:cNvPr id="1" name="">
          <a:extLst>
            <a:ext uri="{FF2B5EF4-FFF2-40B4-BE49-F238E27FC236}">
              <a16:creationId xmlns:a16="http://schemas.microsoft.com/office/drawing/2014/main" id="{B68B37D6-A95F-7F4A-018E-8FE1BCB0A27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4182A57-8660-5427-644A-48D70C9A59CC}"/>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1721" r="11307" b="4930"/>
          <a:stretch/>
        </p:blipFill>
        <p:spPr>
          <a:xfrm>
            <a:off x="7451970" y="0"/>
            <a:ext cx="10836030" cy="10287000"/>
          </a:xfrm>
          <a:prstGeom prst="rect">
            <a:avLst/>
          </a:prstGeom>
        </p:spPr>
      </p:pic>
      <p:sp>
        <p:nvSpPr>
          <p:cNvPr id="3" name="Text 0">
            <a:extLst>
              <a:ext uri="{FF2B5EF4-FFF2-40B4-BE49-F238E27FC236}">
                <a16:creationId xmlns:a16="http://schemas.microsoft.com/office/drawing/2014/main" id="{D809CB08-5CF0-710D-A912-D6BE918955A0}"/>
              </a:ext>
            </a:extLst>
          </p:cNvPr>
          <p:cNvSpPr/>
          <p:nvPr/>
        </p:nvSpPr>
        <p:spPr>
          <a:xfrm>
            <a:off x="1143000" y="1638300"/>
            <a:ext cx="17602200" cy="209550"/>
          </a:xfrm>
          <a:prstGeom prst="rect">
            <a:avLst/>
          </a:prstGeom>
          <a:noFill/>
          <a:ln/>
        </p:spPr>
        <p:txBody>
          <a:bodyPr wrap="square" lIns="25400" tIns="25400" rIns="25400" bIns="25400" rtlCol="0" anchor="t">
            <a:normAutofit fontScale="92500" lnSpcReduction="10000"/>
          </a:bodyPr>
          <a:lstStyle/>
          <a:p>
            <a:pPr marL="0" indent="0" algn="l">
              <a:buNone/>
            </a:pPr>
            <a:r>
              <a:rPr lang="en-US" sz="1200" b="1" kern="0" spc="264" dirty="0">
                <a:solidFill>
                  <a:srgbClr val="F8F8F8"/>
                </a:solidFill>
                <a:latin typeface="Arial" pitchFamily="34" charset="0"/>
                <a:ea typeface="Arial" pitchFamily="34" charset="-122"/>
                <a:cs typeface="Arial" pitchFamily="34" charset="-120"/>
              </a:rPr>
              <a:t>BRITISH CARDIOVASCULAR INTERVENTION SOCIETY</a:t>
            </a:r>
            <a:endParaRPr lang="en-US" sz="1200" dirty="0"/>
          </a:p>
        </p:txBody>
      </p:sp>
      <p:pic>
        <p:nvPicPr>
          <p:cNvPr id="11" name="Image 1" descr="preencoded.png">
            <a:extLst>
              <a:ext uri="{FF2B5EF4-FFF2-40B4-BE49-F238E27FC236}">
                <a16:creationId xmlns:a16="http://schemas.microsoft.com/office/drawing/2014/main" id="{73121C0C-4D6E-FCE1-E9E3-F3E02717A026}"/>
              </a:ext>
            </a:extLst>
          </p:cNvPr>
          <p:cNvPicPr>
            <a:picLocks noChangeAspect="1"/>
          </p:cNvPicPr>
          <p:nvPr/>
        </p:nvPicPr>
        <p:blipFill>
          <a:blip r:embed="rId5"/>
          <a:stretch>
            <a:fillRect/>
          </a:stretch>
        </p:blipFill>
        <p:spPr>
          <a:xfrm>
            <a:off x="12904143" y="9334500"/>
            <a:ext cx="381000" cy="381000"/>
          </a:xfrm>
          <a:prstGeom prst="rect">
            <a:avLst/>
          </a:prstGeom>
        </p:spPr>
      </p:pic>
      <p:sp>
        <p:nvSpPr>
          <p:cNvPr id="12" name="Text 8">
            <a:extLst>
              <a:ext uri="{FF2B5EF4-FFF2-40B4-BE49-F238E27FC236}">
                <a16:creationId xmlns:a16="http://schemas.microsoft.com/office/drawing/2014/main" id="{6EFCDD25-1988-3FF7-F4BE-D1A57390851A}"/>
              </a:ext>
            </a:extLst>
          </p:cNvPr>
          <p:cNvSpPr/>
          <p:nvPr/>
        </p:nvSpPr>
        <p:spPr>
          <a:xfrm>
            <a:off x="13418493" y="9382125"/>
            <a:ext cx="4266798" cy="32385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F8F8F8"/>
                </a:solidFill>
                <a:latin typeface="Arial" pitchFamily="34" charset="0"/>
                <a:ea typeface="Arial" pitchFamily="34" charset="-122"/>
                <a:cs typeface="Arial" pitchFamily="34" charset="-120"/>
              </a:rPr>
              <a:t>Join the conversation using </a:t>
            </a:r>
            <a:r>
              <a:rPr lang="en-US" sz="1800" b="1" dirty="0">
                <a:solidFill>
                  <a:srgbClr val="F8F8F8"/>
                </a:solidFill>
                <a:latin typeface="Arial" pitchFamily="34" charset="0"/>
                <a:ea typeface="Arial" pitchFamily="34" charset="-122"/>
                <a:cs typeface="Arial" pitchFamily="34" charset="-120"/>
              </a:rPr>
              <a:t>#BCISAHP</a:t>
            </a:r>
            <a:endParaRPr lang="en-US" sz="1800" dirty="0"/>
          </a:p>
        </p:txBody>
      </p:sp>
      <p:pic>
        <p:nvPicPr>
          <p:cNvPr id="14" name="Picture 13">
            <a:extLst>
              <a:ext uri="{FF2B5EF4-FFF2-40B4-BE49-F238E27FC236}">
                <a16:creationId xmlns:a16="http://schemas.microsoft.com/office/drawing/2014/main" id="{185DDAFF-2795-48B7-4A41-61652ABEF230}"/>
              </a:ext>
            </a:extLst>
          </p:cNvPr>
          <p:cNvPicPr>
            <a:picLocks noChangeAspect="1"/>
          </p:cNvPicPr>
          <p:nvPr/>
        </p:nvPicPr>
        <p:blipFill>
          <a:blip r:embed="rId6"/>
          <a:stretch>
            <a:fillRect/>
          </a:stretch>
        </p:blipFill>
        <p:spPr>
          <a:xfrm>
            <a:off x="1295400" y="608532"/>
            <a:ext cx="3921662" cy="764135"/>
          </a:xfrm>
          <a:prstGeom prst="rect">
            <a:avLst/>
          </a:prstGeom>
        </p:spPr>
      </p:pic>
      <p:pic>
        <p:nvPicPr>
          <p:cNvPr id="8" name="Graphic 7" descr="Heart organ outline">
            <a:extLst>
              <a:ext uri="{FF2B5EF4-FFF2-40B4-BE49-F238E27FC236}">
                <a16:creationId xmlns:a16="http://schemas.microsoft.com/office/drawing/2014/main" id="{DCD38D8C-399E-2CFA-1668-FE864403795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0049" y="3974098"/>
            <a:ext cx="1338454" cy="1338454"/>
          </a:xfrm>
          <a:prstGeom prst="rect">
            <a:avLst/>
          </a:prstGeom>
        </p:spPr>
      </p:pic>
      <p:pic>
        <p:nvPicPr>
          <p:cNvPr id="10" name="Graphic 9" descr="Heart with pulse outline">
            <a:extLst>
              <a:ext uri="{FF2B5EF4-FFF2-40B4-BE49-F238E27FC236}">
                <a16:creationId xmlns:a16="http://schemas.microsoft.com/office/drawing/2014/main" id="{BD0B06AE-25D6-5714-A18A-0ADDEB16656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8200" y="5874030"/>
            <a:ext cx="1355480" cy="1355480"/>
          </a:xfrm>
          <a:prstGeom prst="rect">
            <a:avLst/>
          </a:prstGeom>
        </p:spPr>
      </p:pic>
      <p:pic>
        <p:nvPicPr>
          <p:cNvPr id="15" name="Graphic 14" descr="Inpatient with solid fill">
            <a:extLst>
              <a:ext uri="{FF2B5EF4-FFF2-40B4-BE49-F238E27FC236}">
                <a16:creationId xmlns:a16="http://schemas.microsoft.com/office/drawing/2014/main" id="{50613557-65AF-F27A-91E4-6298965705B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20049" y="7353804"/>
            <a:ext cx="1473631" cy="1473631"/>
          </a:xfrm>
          <a:prstGeom prst="rect">
            <a:avLst/>
          </a:prstGeom>
        </p:spPr>
      </p:pic>
      <p:pic>
        <p:nvPicPr>
          <p:cNvPr id="17" name="Graphic 16" descr="Hospital outline">
            <a:extLst>
              <a:ext uri="{FF2B5EF4-FFF2-40B4-BE49-F238E27FC236}">
                <a16:creationId xmlns:a16="http://schemas.microsoft.com/office/drawing/2014/main" id="{C919D169-30DC-C5C4-6612-15E0708C36E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52461" y="2274151"/>
            <a:ext cx="1473631" cy="1473631"/>
          </a:xfrm>
          <a:prstGeom prst="rect">
            <a:avLst/>
          </a:prstGeom>
        </p:spPr>
      </p:pic>
      <p:sp>
        <p:nvSpPr>
          <p:cNvPr id="18" name="TextBox 17">
            <a:extLst>
              <a:ext uri="{FF2B5EF4-FFF2-40B4-BE49-F238E27FC236}">
                <a16:creationId xmlns:a16="http://schemas.microsoft.com/office/drawing/2014/main" id="{2A513F4A-F000-EF9C-1D4B-C77443DF6465}"/>
              </a:ext>
            </a:extLst>
          </p:cNvPr>
          <p:cNvSpPr txBox="1"/>
          <p:nvPr/>
        </p:nvSpPr>
        <p:spPr>
          <a:xfrm>
            <a:off x="2743200" y="2865120"/>
            <a:ext cx="2816352" cy="461665"/>
          </a:xfrm>
          <a:prstGeom prst="rect">
            <a:avLst/>
          </a:prstGeom>
          <a:noFill/>
        </p:spPr>
        <p:txBody>
          <a:bodyPr wrap="square" rtlCol="0">
            <a:spAutoFit/>
          </a:bodyPr>
          <a:lstStyle/>
          <a:p>
            <a:r>
              <a:rPr lang="en-GB" sz="2400" dirty="0">
                <a:solidFill>
                  <a:schemeClr val="bg1"/>
                </a:solidFill>
              </a:rPr>
              <a:t>Opened July 2007</a:t>
            </a:r>
          </a:p>
        </p:txBody>
      </p:sp>
      <p:sp>
        <p:nvSpPr>
          <p:cNvPr id="19" name="TextBox 18">
            <a:extLst>
              <a:ext uri="{FF2B5EF4-FFF2-40B4-BE49-F238E27FC236}">
                <a16:creationId xmlns:a16="http://schemas.microsoft.com/office/drawing/2014/main" id="{3148BE09-6AF0-385F-93DB-1AC6D42E1F99}"/>
              </a:ext>
            </a:extLst>
          </p:cNvPr>
          <p:cNvSpPr txBox="1"/>
          <p:nvPr/>
        </p:nvSpPr>
        <p:spPr>
          <a:xfrm>
            <a:off x="2743200" y="4481970"/>
            <a:ext cx="4411394" cy="461665"/>
          </a:xfrm>
          <a:prstGeom prst="rect">
            <a:avLst/>
          </a:prstGeom>
          <a:noFill/>
        </p:spPr>
        <p:txBody>
          <a:bodyPr wrap="square" rtlCol="0">
            <a:spAutoFit/>
          </a:bodyPr>
          <a:lstStyle/>
          <a:p>
            <a:r>
              <a:rPr lang="en-GB" sz="2400" dirty="0">
                <a:solidFill>
                  <a:schemeClr val="bg1"/>
                </a:solidFill>
              </a:rPr>
              <a:t>4 Cardiac Catheter Laboratories</a:t>
            </a:r>
          </a:p>
        </p:txBody>
      </p:sp>
      <p:sp>
        <p:nvSpPr>
          <p:cNvPr id="20" name="TextBox 19">
            <a:extLst>
              <a:ext uri="{FF2B5EF4-FFF2-40B4-BE49-F238E27FC236}">
                <a16:creationId xmlns:a16="http://schemas.microsoft.com/office/drawing/2014/main" id="{0227778C-BAFD-2E8B-D39D-1C878957EC6F}"/>
              </a:ext>
            </a:extLst>
          </p:cNvPr>
          <p:cNvSpPr txBox="1"/>
          <p:nvPr/>
        </p:nvSpPr>
        <p:spPr>
          <a:xfrm>
            <a:off x="2698228" y="6090105"/>
            <a:ext cx="4753742" cy="738664"/>
          </a:xfrm>
          <a:prstGeom prst="rect">
            <a:avLst/>
          </a:prstGeom>
          <a:noFill/>
        </p:spPr>
        <p:txBody>
          <a:bodyPr wrap="square" rtlCol="0">
            <a:spAutoFit/>
          </a:bodyPr>
          <a:lstStyle/>
          <a:p>
            <a:r>
              <a:rPr lang="en-GB" sz="2400" dirty="0">
                <a:solidFill>
                  <a:schemeClr val="bg1"/>
                </a:solidFill>
              </a:rPr>
              <a:t>4 Cardiothoracic Operating Theatres</a:t>
            </a:r>
          </a:p>
          <a:p>
            <a:r>
              <a:rPr lang="en-GB" dirty="0">
                <a:solidFill>
                  <a:schemeClr val="bg1"/>
                </a:solidFill>
              </a:rPr>
              <a:t>Including Hybrid Theatre</a:t>
            </a:r>
          </a:p>
        </p:txBody>
      </p:sp>
      <p:sp>
        <p:nvSpPr>
          <p:cNvPr id="21" name="TextBox 20">
            <a:extLst>
              <a:ext uri="{FF2B5EF4-FFF2-40B4-BE49-F238E27FC236}">
                <a16:creationId xmlns:a16="http://schemas.microsoft.com/office/drawing/2014/main" id="{3DFF39D5-DAB1-6C9E-11B8-E8425438DF44}"/>
              </a:ext>
            </a:extLst>
          </p:cNvPr>
          <p:cNvSpPr txBox="1"/>
          <p:nvPr/>
        </p:nvSpPr>
        <p:spPr>
          <a:xfrm>
            <a:off x="2743200" y="7865387"/>
            <a:ext cx="4411394" cy="461665"/>
          </a:xfrm>
          <a:prstGeom prst="rect">
            <a:avLst/>
          </a:prstGeom>
          <a:noFill/>
        </p:spPr>
        <p:txBody>
          <a:bodyPr wrap="square" rtlCol="0">
            <a:spAutoFit/>
          </a:bodyPr>
          <a:lstStyle/>
          <a:p>
            <a:r>
              <a:rPr lang="en-GB" sz="2400" dirty="0">
                <a:solidFill>
                  <a:schemeClr val="bg1"/>
                </a:solidFill>
              </a:rPr>
              <a:t>82 Inpatient Beds</a:t>
            </a:r>
          </a:p>
        </p:txBody>
      </p:sp>
    </p:spTree>
    <p:extLst>
      <p:ext uri="{BB962C8B-B14F-4D97-AF65-F5344CB8AC3E}">
        <p14:creationId xmlns:p14="http://schemas.microsoft.com/office/powerpoint/2010/main" val="403112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30D27"/>
        </a:solidFill>
        <a:effectLst/>
      </p:bgPr>
    </p:bg>
    <p:spTree>
      <p:nvGrpSpPr>
        <p:cNvPr id="1" name="">
          <a:extLst>
            <a:ext uri="{FF2B5EF4-FFF2-40B4-BE49-F238E27FC236}">
              <a16:creationId xmlns:a16="http://schemas.microsoft.com/office/drawing/2014/main" id="{B68B37D6-A95F-7F4A-018E-8FE1BCB0A27E}"/>
            </a:ext>
          </a:extLst>
        </p:cNvPr>
        <p:cNvGrpSpPr/>
        <p:nvPr/>
      </p:nvGrpSpPr>
      <p:grpSpPr>
        <a:xfrm>
          <a:off x="0" y="0"/>
          <a:ext cx="0" cy="0"/>
          <a:chOff x="0" y="0"/>
          <a:chExt cx="0" cy="0"/>
        </a:xfrm>
      </p:grpSpPr>
      <p:pic>
        <p:nvPicPr>
          <p:cNvPr id="4" name="Essex CTC">
            <a:hlinkClick r:id="" action="ppaction://media"/>
            <a:extLst>
              <a:ext uri="{FF2B5EF4-FFF2-40B4-BE49-F238E27FC236}">
                <a16:creationId xmlns:a16="http://schemas.microsoft.com/office/drawing/2014/main" id="{C8570494-2860-A2E2-28CC-99D2E20ABDF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8288000" cy="10287000"/>
          </a:xfrm>
          <a:prstGeom prst="rect">
            <a:avLst/>
          </a:prstGeom>
        </p:spPr>
      </p:pic>
    </p:spTree>
    <p:extLst>
      <p:ext uri="{BB962C8B-B14F-4D97-AF65-F5344CB8AC3E}">
        <p14:creationId xmlns:p14="http://schemas.microsoft.com/office/powerpoint/2010/main" val="4197111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1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30D27"/>
        </a:solidFill>
        <a:effectLst/>
      </p:bgPr>
    </p:bg>
    <p:spTree>
      <p:nvGrpSpPr>
        <p:cNvPr id="1" name="">
          <a:extLst>
            <a:ext uri="{FF2B5EF4-FFF2-40B4-BE49-F238E27FC236}">
              <a16:creationId xmlns:a16="http://schemas.microsoft.com/office/drawing/2014/main" id="{EC317BCA-F5A6-3CB3-1D53-7EF17D53175B}"/>
            </a:ext>
          </a:extLst>
        </p:cNvPr>
        <p:cNvGrpSpPr/>
        <p:nvPr/>
      </p:nvGrpSpPr>
      <p:grpSpPr>
        <a:xfrm>
          <a:off x="0" y="0"/>
          <a:ext cx="0" cy="0"/>
          <a:chOff x="0" y="0"/>
          <a:chExt cx="0" cy="0"/>
        </a:xfrm>
      </p:grpSpPr>
      <p:pic>
        <p:nvPicPr>
          <p:cNvPr id="6" name="Picture 5" descr="A room with a computer monitor and a bed&#10;&#10;AI-generated content may be incorrect.">
            <a:extLst>
              <a:ext uri="{FF2B5EF4-FFF2-40B4-BE49-F238E27FC236}">
                <a16:creationId xmlns:a16="http://schemas.microsoft.com/office/drawing/2014/main" id="{D398043E-286B-3358-DFAC-EFD0708AB350}"/>
              </a:ext>
            </a:extLst>
          </p:cNvPr>
          <p:cNvPicPr>
            <a:picLocks noChangeAspect="1"/>
          </p:cNvPicPr>
          <p:nvPr/>
        </p:nvPicPr>
        <p:blipFill>
          <a:blip r:embed="rId3"/>
          <a:srcRect r="27900"/>
          <a:stretch/>
        </p:blipFill>
        <p:spPr>
          <a:xfrm>
            <a:off x="7706325" y="0"/>
            <a:ext cx="10581675" cy="10287000"/>
          </a:xfrm>
          <a:prstGeom prst="rect">
            <a:avLst/>
          </a:prstGeom>
        </p:spPr>
      </p:pic>
      <p:sp>
        <p:nvSpPr>
          <p:cNvPr id="3" name="Text 0">
            <a:extLst>
              <a:ext uri="{FF2B5EF4-FFF2-40B4-BE49-F238E27FC236}">
                <a16:creationId xmlns:a16="http://schemas.microsoft.com/office/drawing/2014/main" id="{A97155BF-738C-DBA6-DBFF-B043D24CD6DD}"/>
              </a:ext>
            </a:extLst>
          </p:cNvPr>
          <p:cNvSpPr/>
          <p:nvPr/>
        </p:nvSpPr>
        <p:spPr>
          <a:xfrm>
            <a:off x="1143000" y="1638300"/>
            <a:ext cx="17602200" cy="209550"/>
          </a:xfrm>
          <a:prstGeom prst="rect">
            <a:avLst/>
          </a:prstGeom>
          <a:noFill/>
          <a:ln/>
        </p:spPr>
        <p:txBody>
          <a:bodyPr wrap="square" lIns="25400" tIns="25400" rIns="25400" bIns="25400" rtlCol="0" anchor="t">
            <a:normAutofit fontScale="92500" lnSpcReduction="10000"/>
          </a:bodyPr>
          <a:lstStyle/>
          <a:p>
            <a:pPr marL="0" indent="0" algn="l">
              <a:buNone/>
            </a:pPr>
            <a:r>
              <a:rPr lang="en-US" sz="1200" b="1" kern="0" spc="264" dirty="0">
                <a:solidFill>
                  <a:srgbClr val="F8F8F8"/>
                </a:solidFill>
                <a:latin typeface="Arial" pitchFamily="34" charset="0"/>
                <a:ea typeface="Arial" pitchFamily="34" charset="-122"/>
                <a:cs typeface="Arial" pitchFamily="34" charset="-120"/>
              </a:rPr>
              <a:t>BRITISH CARDIOVASCULAR INTERVENTION SOCIETY</a:t>
            </a:r>
            <a:endParaRPr lang="en-US" sz="1200" dirty="0"/>
          </a:p>
        </p:txBody>
      </p:sp>
      <p:pic>
        <p:nvPicPr>
          <p:cNvPr id="11" name="Image 1" descr="preencoded.png">
            <a:extLst>
              <a:ext uri="{FF2B5EF4-FFF2-40B4-BE49-F238E27FC236}">
                <a16:creationId xmlns:a16="http://schemas.microsoft.com/office/drawing/2014/main" id="{77D0F3DC-7EED-810B-2C23-6BC7FC7E51AD}"/>
              </a:ext>
            </a:extLst>
          </p:cNvPr>
          <p:cNvPicPr>
            <a:picLocks noChangeAspect="1"/>
          </p:cNvPicPr>
          <p:nvPr/>
        </p:nvPicPr>
        <p:blipFill>
          <a:blip r:embed="rId4"/>
          <a:stretch>
            <a:fillRect/>
          </a:stretch>
        </p:blipFill>
        <p:spPr>
          <a:xfrm>
            <a:off x="12904143" y="9334500"/>
            <a:ext cx="381000" cy="381000"/>
          </a:xfrm>
          <a:prstGeom prst="rect">
            <a:avLst/>
          </a:prstGeom>
        </p:spPr>
      </p:pic>
      <p:sp>
        <p:nvSpPr>
          <p:cNvPr id="12" name="Text 8">
            <a:extLst>
              <a:ext uri="{FF2B5EF4-FFF2-40B4-BE49-F238E27FC236}">
                <a16:creationId xmlns:a16="http://schemas.microsoft.com/office/drawing/2014/main" id="{492A7914-36F4-B2DC-65E2-2707A8CA83EA}"/>
              </a:ext>
            </a:extLst>
          </p:cNvPr>
          <p:cNvSpPr/>
          <p:nvPr/>
        </p:nvSpPr>
        <p:spPr>
          <a:xfrm>
            <a:off x="13418493" y="9382125"/>
            <a:ext cx="4266798" cy="32385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F8F8F8"/>
                </a:solidFill>
                <a:latin typeface="Arial" pitchFamily="34" charset="0"/>
                <a:ea typeface="Arial" pitchFamily="34" charset="-122"/>
                <a:cs typeface="Arial" pitchFamily="34" charset="-120"/>
              </a:rPr>
              <a:t>Join the conversation using </a:t>
            </a:r>
            <a:r>
              <a:rPr lang="en-US" sz="1800" b="1" dirty="0">
                <a:solidFill>
                  <a:srgbClr val="F8F8F8"/>
                </a:solidFill>
                <a:latin typeface="Arial" pitchFamily="34" charset="0"/>
                <a:ea typeface="Arial" pitchFamily="34" charset="-122"/>
                <a:cs typeface="Arial" pitchFamily="34" charset="-120"/>
              </a:rPr>
              <a:t>#BCISAHP</a:t>
            </a:r>
            <a:endParaRPr lang="en-US" sz="1800" dirty="0"/>
          </a:p>
        </p:txBody>
      </p:sp>
      <p:pic>
        <p:nvPicPr>
          <p:cNvPr id="14" name="Picture 13">
            <a:extLst>
              <a:ext uri="{FF2B5EF4-FFF2-40B4-BE49-F238E27FC236}">
                <a16:creationId xmlns:a16="http://schemas.microsoft.com/office/drawing/2014/main" id="{04781C0E-5017-930B-B3B4-8C23AAC6BF3A}"/>
              </a:ext>
            </a:extLst>
          </p:cNvPr>
          <p:cNvPicPr>
            <a:picLocks noChangeAspect="1"/>
          </p:cNvPicPr>
          <p:nvPr/>
        </p:nvPicPr>
        <p:blipFill>
          <a:blip r:embed="rId5"/>
          <a:stretch>
            <a:fillRect/>
          </a:stretch>
        </p:blipFill>
        <p:spPr>
          <a:xfrm>
            <a:off x="1295400" y="608532"/>
            <a:ext cx="3921662" cy="764135"/>
          </a:xfrm>
          <a:prstGeom prst="rect">
            <a:avLst/>
          </a:prstGeom>
        </p:spPr>
      </p:pic>
      <p:sp>
        <p:nvSpPr>
          <p:cNvPr id="5" name="TextBox 4">
            <a:extLst>
              <a:ext uri="{FF2B5EF4-FFF2-40B4-BE49-F238E27FC236}">
                <a16:creationId xmlns:a16="http://schemas.microsoft.com/office/drawing/2014/main" id="{5FB14B89-DB07-0DBD-7C91-BF67E74A334A}"/>
              </a:ext>
            </a:extLst>
          </p:cNvPr>
          <p:cNvSpPr txBox="1"/>
          <p:nvPr/>
        </p:nvSpPr>
        <p:spPr>
          <a:xfrm>
            <a:off x="2859666" y="3105767"/>
            <a:ext cx="3027069" cy="369332"/>
          </a:xfrm>
          <a:prstGeom prst="rect">
            <a:avLst/>
          </a:prstGeom>
          <a:noFill/>
        </p:spPr>
        <p:txBody>
          <a:bodyPr wrap="square" rtlCol="0">
            <a:spAutoFit/>
          </a:bodyPr>
          <a:lstStyle/>
          <a:p>
            <a:r>
              <a:rPr lang="en-GB" dirty="0">
                <a:solidFill>
                  <a:schemeClr val="bg1"/>
                </a:solidFill>
                <a:latin typeface="Montserrat Medium" pitchFamily="2" charset="0"/>
              </a:rPr>
              <a:t>PCI 2500</a:t>
            </a:r>
          </a:p>
        </p:txBody>
      </p:sp>
      <p:pic>
        <p:nvPicPr>
          <p:cNvPr id="7" name="Picture 6">
            <a:extLst>
              <a:ext uri="{FF2B5EF4-FFF2-40B4-BE49-F238E27FC236}">
                <a16:creationId xmlns:a16="http://schemas.microsoft.com/office/drawing/2014/main" id="{E2F0B21F-A008-8AFE-C641-717E2707E64E}"/>
              </a:ext>
            </a:extLst>
          </p:cNvPr>
          <p:cNvPicPr>
            <a:picLocks noChangeAspect="1"/>
          </p:cNvPicPr>
          <p:nvPr/>
        </p:nvPicPr>
        <p:blipFill rotWithShape="1">
          <a:blip r:embed="rId6"/>
          <a:srcRect l="63704" t="-381" r="-5973" b="381"/>
          <a:stretch/>
        </p:blipFill>
        <p:spPr>
          <a:xfrm>
            <a:off x="706210" y="2730188"/>
            <a:ext cx="1288960" cy="1080000"/>
          </a:xfrm>
          <a:prstGeom prst="rect">
            <a:avLst/>
          </a:prstGeom>
          <a:ln>
            <a:noFill/>
          </a:ln>
        </p:spPr>
      </p:pic>
      <p:pic>
        <p:nvPicPr>
          <p:cNvPr id="8" name="Graphic 7">
            <a:extLst>
              <a:ext uri="{FF2B5EF4-FFF2-40B4-BE49-F238E27FC236}">
                <a16:creationId xmlns:a16="http://schemas.microsoft.com/office/drawing/2014/main" id="{BE9249D6-A035-1EB7-FA62-7DF15BB8B1C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64536" y="4072492"/>
            <a:ext cx="1172308" cy="1080000"/>
          </a:xfrm>
          <a:prstGeom prst="rect">
            <a:avLst/>
          </a:prstGeom>
        </p:spPr>
      </p:pic>
      <p:sp>
        <p:nvSpPr>
          <p:cNvPr id="10" name="TextBox 9">
            <a:extLst>
              <a:ext uri="{FF2B5EF4-FFF2-40B4-BE49-F238E27FC236}">
                <a16:creationId xmlns:a16="http://schemas.microsoft.com/office/drawing/2014/main" id="{F0A9EFA1-0F65-7CD3-F780-8EA9C3A13CC2}"/>
              </a:ext>
            </a:extLst>
          </p:cNvPr>
          <p:cNvSpPr txBox="1"/>
          <p:nvPr/>
        </p:nvSpPr>
        <p:spPr>
          <a:xfrm>
            <a:off x="2859667" y="4427826"/>
            <a:ext cx="3027069" cy="369332"/>
          </a:xfrm>
          <a:prstGeom prst="rect">
            <a:avLst/>
          </a:prstGeom>
          <a:noFill/>
        </p:spPr>
        <p:txBody>
          <a:bodyPr wrap="square" rtlCol="0">
            <a:spAutoFit/>
          </a:bodyPr>
          <a:lstStyle/>
          <a:p>
            <a:r>
              <a:rPr lang="en-GB" dirty="0">
                <a:solidFill>
                  <a:schemeClr val="bg1"/>
                </a:solidFill>
                <a:latin typeface="Montserrat Medium" pitchFamily="2" charset="0"/>
              </a:rPr>
              <a:t>PPCI/OOHCA 900</a:t>
            </a:r>
          </a:p>
        </p:txBody>
      </p:sp>
      <p:pic>
        <p:nvPicPr>
          <p:cNvPr id="15" name="Picture 14" descr="Icon&#10;&#10;Description automatically generated">
            <a:extLst>
              <a:ext uri="{FF2B5EF4-FFF2-40B4-BE49-F238E27FC236}">
                <a16:creationId xmlns:a16="http://schemas.microsoft.com/office/drawing/2014/main" id="{EF424883-16EE-BFF6-F29B-46CF94F21A3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8365" y="6757100"/>
            <a:ext cx="1004651" cy="10800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7" name="TextBox 16">
            <a:extLst>
              <a:ext uri="{FF2B5EF4-FFF2-40B4-BE49-F238E27FC236}">
                <a16:creationId xmlns:a16="http://schemas.microsoft.com/office/drawing/2014/main" id="{B12C9E15-BC7E-275E-47FC-56BE46B097EB}"/>
              </a:ext>
            </a:extLst>
          </p:cNvPr>
          <p:cNvSpPr txBox="1"/>
          <p:nvPr/>
        </p:nvSpPr>
        <p:spPr>
          <a:xfrm>
            <a:off x="2859668" y="5698093"/>
            <a:ext cx="3027069" cy="369332"/>
          </a:xfrm>
          <a:prstGeom prst="rect">
            <a:avLst/>
          </a:prstGeom>
          <a:noFill/>
        </p:spPr>
        <p:txBody>
          <a:bodyPr wrap="square" rtlCol="0">
            <a:spAutoFit/>
          </a:bodyPr>
          <a:lstStyle/>
          <a:p>
            <a:r>
              <a:rPr lang="en-GB" dirty="0">
                <a:solidFill>
                  <a:schemeClr val="bg1"/>
                </a:solidFill>
                <a:latin typeface="Montserrat Medium" pitchFamily="2" charset="0"/>
              </a:rPr>
              <a:t>Ablation 600</a:t>
            </a:r>
          </a:p>
        </p:txBody>
      </p:sp>
      <p:sp>
        <p:nvSpPr>
          <p:cNvPr id="18" name="TextBox 17">
            <a:extLst>
              <a:ext uri="{FF2B5EF4-FFF2-40B4-BE49-F238E27FC236}">
                <a16:creationId xmlns:a16="http://schemas.microsoft.com/office/drawing/2014/main" id="{89DBA3F2-9573-0ADA-ADEB-6E8D1948BBB6}"/>
              </a:ext>
            </a:extLst>
          </p:cNvPr>
          <p:cNvSpPr txBox="1"/>
          <p:nvPr/>
        </p:nvSpPr>
        <p:spPr>
          <a:xfrm>
            <a:off x="2871230" y="7107398"/>
            <a:ext cx="3027069" cy="369332"/>
          </a:xfrm>
          <a:prstGeom prst="rect">
            <a:avLst/>
          </a:prstGeom>
          <a:noFill/>
        </p:spPr>
        <p:txBody>
          <a:bodyPr wrap="square" rtlCol="0">
            <a:spAutoFit/>
          </a:bodyPr>
          <a:lstStyle/>
          <a:p>
            <a:r>
              <a:rPr lang="en-GB" dirty="0">
                <a:solidFill>
                  <a:schemeClr val="bg1"/>
                </a:solidFill>
                <a:latin typeface="Montserrat Medium" pitchFamily="2" charset="0"/>
              </a:rPr>
              <a:t>Device 500</a:t>
            </a:r>
          </a:p>
        </p:txBody>
      </p:sp>
      <p:sp>
        <p:nvSpPr>
          <p:cNvPr id="19" name="TextBox 18">
            <a:extLst>
              <a:ext uri="{FF2B5EF4-FFF2-40B4-BE49-F238E27FC236}">
                <a16:creationId xmlns:a16="http://schemas.microsoft.com/office/drawing/2014/main" id="{2C050B60-443A-16D3-AE4A-6D4DD3D3F139}"/>
              </a:ext>
            </a:extLst>
          </p:cNvPr>
          <p:cNvSpPr txBox="1"/>
          <p:nvPr/>
        </p:nvSpPr>
        <p:spPr>
          <a:xfrm>
            <a:off x="2859669" y="8464034"/>
            <a:ext cx="3027069" cy="369332"/>
          </a:xfrm>
          <a:prstGeom prst="rect">
            <a:avLst/>
          </a:prstGeom>
          <a:noFill/>
        </p:spPr>
        <p:txBody>
          <a:bodyPr wrap="square" rtlCol="0">
            <a:spAutoFit/>
          </a:bodyPr>
          <a:lstStyle/>
          <a:p>
            <a:r>
              <a:rPr lang="en-GB" dirty="0">
                <a:solidFill>
                  <a:schemeClr val="bg1"/>
                </a:solidFill>
                <a:latin typeface="Montserrat Medium" pitchFamily="2" charset="0"/>
              </a:rPr>
              <a:t>TAVI 300</a:t>
            </a:r>
          </a:p>
        </p:txBody>
      </p:sp>
      <p:pic>
        <p:nvPicPr>
          <p:cNvPr id="1026" name="Picture 2" descr="Electrocardiogram - Free healthcare and medical icons">
            <a:extLst>
              <a:ext uri="{FF2B5EF4-FFF2-40B4-BE49-F238E27FC236}">
                <a16:creationId xmlns:a16="http://schemas.microsoft.com/office/drawing/2014/main" id="{4DA79D90-23FD-12EC-77CF-3B8EE848D33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0690" y="5414796"/>
            <a:ext cx="1080000" cy="10800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8" name="Picture 4" descr="Free Transcatheter aortic valve replacement (TAVR) Icons, Symbols &amp; Images | BioRender">
            <a:extLst>
              <a:ext uri="{FF2B5EF4-FFF2-40B4-BE49-F238E27FC236}">
                <a16:creationId xmlns:a16="http://schemas.microsoft.com/office/drawing/2014/main" id="{AAF04253-EB55-7D0B-DF15-85EF72D6D31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17439" y="8099403"/>
            <a:ext cx="1066502" cy="10800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727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30D27"/>
        </a:solidFill>
        <a:effectLst/>
      </p:bgPr>
    </p:bg>
    <p:spTree>
      <p:nvGrpSpPr>
        <p:cNvPr id="1" name=""/>
        <p:cNvGrpSpPr/>
        <p:nvPr/>
      </p:nvGrpSpPr>
      <p:grpSpPr>
        <a:xfrm>
          <a:off x="0" y="0"/>
          <a:ext cx="0" cy="0"/>
          <a:chOff x="0" y="0"/>
          <a:chExt cx="0" cy="0"/>
        </a:xfrm>
      </p:grpSpPr>
      <p:sp>
        <p:nvSpPr>
          <p:cNvPr id="2" name="Text 0"/>
          <p:cNvSpPr/>
          <p:nvPr/>
        </p:nvSpPr>
        <p:spPr>
          <a:xfrm>
            <a:off x="6323230" y="4202202"/>
            <a:ext cx="5182106" cy="1228725"/>
          </a:xfrm>
          <a:prstGeom prst="rect">
            <a:avLst/>
          </a:prstGeom>
          <a:noFill/>
          <a:ln/>
        </p:spPr>
        <p:txBody>
          <a:bodyPr wrap="square" lIns="25400" tIns="25400" rIns="25400" bIns="25400" rtlCol="0" anchor="t">
            <a:normAutofit lnSpcReduction="10000"/>
          </a:bodyPr>
          <a:lstStyle/>
          <a:p>
            <a:pPr marL="0" indent="0" algn="ctr">
              <a:buNone/>
            </a:pPr>
            <a:r>
              <a:rPr lang="en-US" sz="8100" b="1" kern="0" spc="-81" dirty="0">
                <a:solidFill>
                  <a:srgbClr val="F8F8F8"/>
                </a:solidFill>
                <a:latin typeface="Arial" pitchFamily="34" charset="0"/>
                <a:ea typeface="Arial" pitchFamily="34" charset="-122"/>
                <a:cs typeface="Arial" pitchFamily="34" charset="-120"/>
              </a:rPr>
              <a:t>Thank you</a:t>
            </a:r>
            <a:endParaRPr lang="en-US" sz="8100" dirty="0"/>
          </a:p>
        </p:txBody>
      </p:sp>
      <p:pic>
        <p:nvPicPr>
          <p:cNvPr id="5" name="Image 0" descr="preencoded.png"/>
          <p:cNvPicPr>
            <a:picLocks noChangeAspect="1"/>
          </p:cNvPicPr>
          <p:nvPr/>
        </p:nvPicPr>
        <p:blipFill>
          <a:blip r:embed="rId3"/>
          <a:stretch>
            <a:fillRect/>
          </a:stretch>
        </p:blipFill>
        <p:spPr>
          <a:xfrm>
            <a:off x="6380262" y="5986463"/>
            <a:ext cx="419100" cy="419100"/>
          </a:xfrm>
          <a:prstGeom prst="rect">
            <a:avLst/>
          </a:prstGeom>
        </p:spPr>
      </p:pic>
      <p:sp>
        <p:nvSpPr>
          <p:cNvPr id="6" name="Text 3"/>
          <p:cNvSpPr/>
          <p:nvPr/>
        </p:nvSpPr>
        <p:spPr>
          <a:xfrm>
            <a:off x="6323230" y="5972176"/>
            <a:ext cx="5451411" cy="361950"/>
          </a:xfrm>
          <a:prstGeom prst="rect">
            <a:avLst/>
          </a:prstGeom>
          <a:noFill/>
          <a:ln/>
        </p:spPr>
        <p:txBody>
          <a:bodyPr wrap="square" lIns="25400" tIns="25400" rIns="25400" bIns="25400" rtlCol="0" anchor="t">
            <a:normAutofit lnSpcReduction="10000"/>
          </a:bodyPr>
          <a:lstStyle/>
          <a:p>
            <a:pPr marL="0" indent="0" algn="ctr">
              <a:buNone/>
            </a:pPr>
            <a:r>
              <a:rPr lang="en-US" sz="2250" b="1" dirty="0">
                <a:solidFill>
                  <a:srgbClr val="F8F8F8"/>
                </a:solidFill>
                <a:latin typeface="Arial" pitchFamily="34" charset="0"/>
                <a:ea typeface="Arial" pitchFamily="34" charset="-122"/>
                <a:cs typeface="Arial" pitchFamily="34" charset="-120"/>
              </a:rPr>
              <a:t>Join the conversation using #BCISAHP</a:t>
            </a:r>
            <a:endParaRPr lang="en-US" sz="2250" dirty="0"/>
          </a:p>
        </p:txBody>
      </p:sp>
      <p:pic>
        <p:nvPicPr>
          <p:cNvPr id="8" name="Picture 7">
            <a:extLst>
              <a:ext uri="{FF2B5EF4-FFF2-40B4-BE49-F238E27FC236}">
                <a16:creationId xmlns:a16="http://schemas.microsoft.com/office/drawing/2014/main" id="{7D3AD1D9-2F73-73C6-B73F-7A7A318381EF}"/>
              </a:ext>
            </a:extLst>
          </p:cNvPr>
          <p:cNvPicPr>
            <a:picLocks noChangeAspect="1"/>
          </p:cNvPicPr>
          <p:nvPr/>
        </p:nvPicPr>
        <p:blipFill>
          <a:blip r:embed="rId4"/>
          <a:stretch>
            <a:fillRect/>
          </a:stretch>
        </p:blipFill>
        <p:spPr>
          <a:xfrm>
            <a:off x="5573070" y="2438638"/>
            <a:ext cx="6682427" cy="130207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1094B6CC6EB64F8B5CE1AEDA71A534" ma:contentTypeVersion="13" ma:contentTypeDescription="Create a new document." ma:contentTypeScope="" ma:versionID="57713b2b3aa747f3da3f077be9bcea11">
  <xsd:schema xmlns:xsd="http://www.w3.org/2001/XMLSchema" xmlns:xs="http://www.w3.org/2001/XMLSchema" xmlns:p="http://schemas.microsoft.com/office/2006/metadata/properties" xmlns:ns2="679015b2-4150-4105-a800-b64c0c97dbd1" xmlns:ns3="b067475b-5d88-43a2-bd85-459932a305fd" targetNamespace="http://schemas.microsoft.com/office/2006/metadata/properties" ma:root="true" ma:fieldsID="1959c6be763e68d889d418c8d51fcc9b" ns2:_="" ns3:_="">
    <xsd:import namespace="679015b2-4150-4105-a800-b64c0c97dbd1"/>
    <xsd:import namespace="b067475b-5d88-43a2-bd85-459932a305f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9015b2-4150-4105-a800-b64c0c97db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7ab9dd3f-a18a-4d9b-9ebc-38943c9fdaf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067475b-5d88-43a2-bd85-459932a305f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52b2fd7-e512-43c4-b434-f74bb7d10efd}" ma:internalName="TaxCatchAll" ma:showField="CatchAllData" ma:web="b067475b-5d88-43a2-bd85-459932a305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79015b2-4150-4105-a800-b64c0c97dbd1">
      <Terms xmlns="http://schemas.microsoft.com/office/infopath/2007/PartnerControls"/>
    </lcf76f155ced4ddcb4097134ff3c332f>
    <TaxCatchAll xmlns="b067475b-5d88-43a2-bd85-459932a305f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2EAA7E-B4F9-4F3F-B180-78B5A2E561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9015b2-4150-4105-a800-b64c0c97dbd1"/>
    <ds:schemaRef ds:uri="b067475b-5d88-43a2-bd85-459932a305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73C83FE-16E7-40A2-A470-7D48BBAE2AB0}">
  <ds:schemaRefs>
    <ds:schemaRef ds:uri="http://schemas.microsoft.com/office/2006/metadata/properties"/>
    <ds:schemaRef ds:uri="http://schemas.microsoft.com/office/infopath/2007/PartnerControls"/>
    <ds:schemaRef ds:uri="679015b2-4150-4105-a800-b64c0c97dbd1"/>
    <ds:schemaRef ds:uri="b067475b-5d88-43a2-bd85-459932a305fd"/>
  </ds:schemaRefs>
</ds:datastoreItem>
</file>

<file path=customXml/itemProps3.xml><?xml version="1.0" encoding="utf-8"?>
<ds:datastoreItem xmlns:ds="http://schemas.openxmlformats.org/officeDocument/2006/customXml" ds:itemID="{7F5F6BD8-F68B-46DC-988D-7BF6FEB1EF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157</TotalTime>
  <Words>490</Words>
  <Application>Microsoft Office PowerPoint</Application>
  <PresentationFormat>Custom</PresentationFormat>
  <Paragraphs>56</Paragraphs>
  <Slides>6</Slides>
  <Notes>6</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Montserrat Medium</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Sian Rudkin</cp:lastModifiedBy>
  <cp:revision>7</cp:revision>
  <dcterms:created xsi:type="dcterms:W3CDTF">2026-06-18T11:37:42Z</dcterms:created>
  <dcterms:modified xsi:type="dcterms:W3CDTF">2026-08-04T12:46:58Z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0x010100D51094B6CC6EB64F8B5CE1AEDA71A534</vt:lpwstr>
  </property>
  <property fmtid="{D5CDD505-2E9C-101B-9397-08002B2CF9AE}" pid="3" name="MediaServiceImageTags">
    <vt:lpwstr/>
  </property>
</Properties>
</file>