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5"/>
  </p:notesMasterIdLst>
  <p:sldIdLst>
    <p:sldId id="256" r:id="rId5"/>
    <p:sldId id="307" r:id="rId6"/>
    <p:sldId id="257" r:id="rId7"/>
    <p:sldId id="25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97" r:id="rId17"/>
    <p:sldId id="305" r:id="rId18"/>
    <p:sldId id="272" r:id="rId19"/>
    <p:sldId id="304" r:id="rId20"/>
    <p:sldId id="303" r:id="rId21"/>
    <p:sldId id="281" r:id="rId22"/>
    <p:sldId id="302" r:id="rId23"/>
    <p:sldId id="301" r:id="rId24"/>
    <p:sldId id="286" r:id="rId25"/>
    <p:sldId id="299" r:id="rId26"/>
    <p:sldId id="298" r:id="rId27"/>
    <p:sldId id="292" r:id="rId28"/>
    <p:sldId id="293" r:id="rId29"/>
    <p:sldId id="294" r:id="rId30"/>
    <p:sldId id="295" r:id="rId31"/>
    <p:sldId id="291" r:id="rId32"/>
    <p:sldId id="306" r:id="rId33"/>
    <p:sldId id="261" r:id="rId34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1558A97-CF80-45EA-977F-3056F56C6479}">
          <p14:sldIdLst>
            <p14:sldId id="256"/>
            <p14:sldId id="307"/>
            <p14:sldId id="257"/>
            <p14:sldId id="258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97"/>
            <p14:sldId id="305"/>
            <p14:sldId id="272"/>
            <p14:sldId id="304"/>
            <p14:sldId id="303"/>
            <p14:sldId id="281"/>
            <p14:sldId id="302"/>
            <p14:sldId id="301"/>
            <p14:sldId id="286"/>
            <p14:sldId id="299"/>
            <p14:sldId id="298"/>
            <p14:sldId id="292"/>
            <p14:sldId id="293"/>
            <p14:sldId id="294"/>
            <p14:sldId id="295"/>
            <p14:sldId id="291"/>
            <p14:sldId id="306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71E561-9863-4701-89EE-DCACA6E8C58C}" v="71" dt="2026-07-12T22:18:12.639"/>
    <p1510:client id="{47D1DE22-361C-427A-970C-2430E930E9BF}" v="56" dt="2026-07-13T11:11:37.526"/>
    <p1510:client id="{4DC418F5-EC10-4BF1-8653-4AAEA86B1727}" v="44" dt="2026-07-12T23:06:21.447"/>
    <p1510:client id="{C31B9038-44F8-48AD-808E-58B02E47004F}" v="148" dt="2026-07-13T11:26:10.6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4" Type="http://schemas.openxmlformats.org/officeDocument/2006/relationships/image" Target="../media/image2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AC6A76-F80C-45CA-8D61-C3FE9F332D9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C23C5AA-ECB1-4039-A40C-C37C2CB4985E}">
      <dgm:prSet/>
      <dgm:spPr>
        <a:xfrm>
          <a:off x="0" y="391530"/>
          <a:ext cx="6900512" cy="2337660"/>
        </a:xfrm>
        <a:prstGeom prst="roundRect">
          <a:avLst/>
        </a:prstGeom>
        <a:solidFill>
          <a:srgbClr val="E9713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Despite treatment for 25 minutes with several interventions including verapamil, nitrates, analgesia, sedation and pressure cuff, no progress was made withdrawing and any manipulation caused severe pain.</a:t>
          </a:r>
        </a:p>
      </dgm:t>
    </dgm:pt>
    <dgm:pt modelId="{99B999A6-6488-4DBC-B275-E0237FEBD68F}" type="parTrans" cxnId="{BE9EB681-0AF7-490D-A969-0129587B4DE6}">
      <dgm:prSet/>
      <dgm:spPr/>
      <dgm:t>
        <a:bodyPr/>
        <a:lstStyle/>
        <a:p>
          <a:endParaRPr lang="en-US"/>
        </a:p>
      </dgm:t>
    </dgm:pt>
    <dgm:pt modelId="{C5A46F83-0080-411F-B7BE-DE252042126C}" type="sibTrans" cxnId="{BE9EB681-0AF7-490D-A969-0129587B4DE6}">
      <dgm:prSet/>
      <dgm:spPr/>
      <dgm:t>
        <a:bodyPr/>
        <a:lstStyle/>
        <a:p>
          <a:endParaRPr lang="en-US"/>
        </a:p>
      </dgm:t>
    </dgm:pt>
    <dgm:pt modelId="{FA4860D1-C645-443B-820D-95C9C5B32EBC}">
      <dgm:prSet/>
      <dgm:spPr>
        <a:xfrm>
          <a:off x="0" y="2806950"/>
          <a:ext cx="6900512" cy="2337660"/>
        </a:xfrm>
        <a:prstGeom prst="roundRect">
          <a:avLst/>
        </a:prstGeom>
        <a:solidFill>
          <a:srgbClr val="E97132">
            <a:hueOff val="6443614"/>
            <a:satOff val="-18493"/>
            <a:lumOff val="-29609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Decision made to </a:t>
          </a:r>
          <a:r>
            <a:rPr lang="en-US" b="1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switch to a femoral approach </a:t>
          </a:r>
          <a:r>
            <a:rPr lang="en-US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and treat STEMI in the hope that resolution would reduce adrenergic drive and spasm</a:t>
          </a:r>
        </a:p>
      </dgm:t>
    </dgm:pt>
    <dgm:pt modelId="{FA9FB186-4302-4510-B7BE-A96481E0AAE7}" type="parTrans" cxnId="{487C8EEE-4F19-45A1-A900-82DCFF3FD5E4}">
      <dgm:prSet/>
      <dgm:spPr/>
      <dgm:t>
        <a:bodyPr/>
        <a:lstStyle/>
        <a:p>
          <a:endParaRPr lang="en-US"/>
        </a:p>
      </dgm:t>
    </dgm:pt>
    <dgm:pt modelId="{11E6F373-5727-4098-B9F3-8CA4ACD813A2}" type="sibTrans" cxnId="{487C8EEE-4F19-45A1-A900-82DCFF3FD5E4}">
      <dgm:prSet/>
      <dgm:spPr/>
      <dgm:t>
        <a:bodyPr/>
        <a:lstStyle/>
        <a:p>
          <a:endParaRPr lang="en-US"/>
        </a:p>
      </dgm:t>
    </dgm:pt>
    <dgm:pt modelId="{BE184293-8830-4548-8FFC-7DFBEBCB7F20}" type="pres">
      <dgm:prSet presAssocID="{4EAC6A76-F80C-45CA-8D61-C3FE9F332D98}" presName="linear" presStyleCnt="0">
        <dgm:presLayoutVars>
          <dgm:animLvl val="lvl"/>
          <dgm:resizeHandles val="exact"/>
        </dgm:presLayoutVars>
      </dgm:prSet>
      <dgm:spPr/>
    </dgm:pt>
    <dgm:pt modelId="{775E9603-9C54-B84B-8F12-991ADB443154}" type="pres">
      <dgm:prSet presAssocID="{EC23C5AA-ECB1-4039-A40C-C37C2CB4985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E59A470-FFB6-564B-81E8-EE0791E98288}" type="pres">
      <dgm:prSet presAssocID="{C5A46F83-0080-411F-B7BE-DE252042126C}" presName="spacer" presStyleCnt="0"/>
      <dgm:spPr/>
    </dgm:pt>
    <dgm:pt modelId="{0AA6D827-86B9-B941-A36F-80391286BAC8}" type="pres">
      <dgm:prSet presAssocID="{FA4860D1-C645-443B-820D-95C9C5B32EB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F481317-A459-9F40-97D0-ACE50F5192A5}" type="presOf" srcId="{FA4860D1-C645-443B-820D-95C9C5B32EBC}" destId="{0AA6D827-86B9-B941-A36F-80391286BAC8}" srcOrd="0" destOrd="0" presId="urn:microsoft.com/office/officeart/2005/8/layout/vList2"/>
    <dgm:cxn modelId="{ECE95224-698A-3143-9B7B-BF0DC7D13608}" type="presOf" srcId="{4EAC6A76-F80C-45CA-8D61-C3FE9F332D98}" destId="{BE184293-8830-4548-8FFC-7DFBEBCB7F20}" srcOrd="0" destOrd="0" presId="urn:microsoft.com/office/officeart/2005/8/layout/vList2"/>
    <dgm:cxn modelId="{BE9EB681-0AF7-490D-A969-0129587B4DE6}" srcId="{4EAC6A76-F80C-45CA-8D61-C3FE9F332D98}" destId="{EC23C5AA-ECB1-4039-A40C-C37C2CB4985E}" srcOrd="0" destOrd="0" parTransId="{99B999A6-6488-4DBC-B275-E0237FEBD68F}" sibTransId="{C5A46F83-0080-411F-B7BE-DE252042126C}"/>
    <dgm:cxn modelId="{F870E5A5-6610-4C41-B63E-8B6149A9B575}" type="presOf" srcId="{EC23C5AA-ECB1-4039-A40C-C37C2CB4985E}" destId="{775E9603-9C54-B84B-8F12-991ADB443154}" srcOrd="0" destOrd="0" presId="urn:microsoft.com/office/officeart/2005/8/layout/vList2"/>
    <dgm:cxn modelId="{487C8EEE-4F19-45A1-A900-82DCFF3FD5E4}" srcId="{4EAC6A76-F80C-45CA-8D61-C3FE9F332D98}" destId="{FA4860D1-C645-443B-820D-95C9C5B32EBC}" srcOrd="1" destOrd="0" parTransId="{FA9FB186-4302-4510-B7BE-A96481E0AAE7}" sibTransId="{11E6F373-5727-4098-B9F3-8CA4ACD813A2}"/>
    <dgm:cxn modelId="{14022715-193E-4B4E-8788-1F518E3902AE}" type="presParOf" srcId="{BE184293-8830-4548-8FFC-7DFBEBCB7F20}" destId="{775E9603-9C54-B84B-8F12-991ADB443154}" srcOrd="0" destOrd="0" presId="urn:microsoft.com/office/officeart/2005/8/layout/vList2"/>
    <dgm:cxn modelId="{74340AE2-624E-0444-9C4D-C96559291F08}" type="presParOf" srcId="{BE184293-8830-4548-8FFC-7DFBEBCB7F20}" destId="{AE59A470-FFB6-564B-81E8-EE0791E98288}" srcOrd="1" destOrd="0" presId="urn:microsoft.com/office/officeart/2005/8/layout/vList2"/>
    <dgm:cxn modelId="{F669DAA6-3448-FF47-A8B9-9CDAB5460C83}" type="presParOf" srcId="{BE184293-8830-4548-8FFC-7DFBEBCB7F20}" destId="{0AA6D827-86B9-B941-A36F-80391286BAC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86E64F-A792-4F10-83E9-D273CD9E161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401321-F2D0-4A98-866E-49D98CA6E282}">
      <dgm:prSet/>
      <dgm:spPr>
        <a:xfrm>
          <a:off x="0" y="0"/>
          <a:ext cx="5091379" cy="1213043"/>
        </a:xfrm>
        <a:prstGeom prst="roundRect">
          <a:avLst>
            <a:gd name="adj" fmla="val 1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 gentle tug - no change in resistance. More </a:t>
          </a:r>
          <a:r>
            <a:rPr lang="en-US" err="1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Diazemols</a:t>
          </a:r>
          <a:r>
            <a:rPr lang="en-US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 given.</a:t>
          </a:r>
        </a:p>
      </dgm:t>
    </dgm:pt>
    <dgm:pt modelId="{B43FE074-AEFD-4494-AFD5-F3AB1D9E95CD}" type="parTrans" cxnId="{2E900DBC-4BF7-4FD7-B6EC-EB05DD4CEAB3}">
      <dgm:prSet/>
      <dgm:spPr/>
      <dgm:t>
        <a:bodyPr/>
        <a:lstStyle/>
        <a:p>
          <a:endParaRPr lang="en-US"/>
        </a:p>
      </dgm:t>
    </dgm:pt>
    <dgm:pt modelId="{0966CC91-145B-4231-99EF-44A75D0DF039}" type="sibTrans" cxnId="{2E900DBC-4BF7-4FD7-B6EC-EB05DD4CEAB3}">
      <dgm:prSet/>
      <dgm:spPr>
        <a:xfrm>
          <a:off x="4302901" y="929080"/>
          <a:ext cx="788477" cy="788477"/>
        </a:xfrm>
        <a:prstGeom prst="downArrow">
          <a:avLst>
            <a:gd name="adj1" fmla="val 55000"/>
            <a:gd name="adj2" fmla="val 45000"/>
          </a:avLst>
        </a:prstGeom>
        <a:solidFill>
          <a:srgbClr val="156082">
            <a:alpha val="90000"/>
            <a:tint val="4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156082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gm:t>
    </dgm:pt>
    <dgm:pt modelId="{C03A3642-A9F8-4FEA-AF9C-8190CA216110}">
      <dgm:prSet/>
      <dgm:spPr>
        <a:xfrm>
          <a:off x="426403" y="1433596"/>
          <a:ext cx="5091379" cy="1213043"/>
        </a:xfrm>
        <a:prstGeom prst="roundRect">
          <a:avLst>
            <a:gd name="adj" fmla="val 1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Applied cuff for another 10 minutes and further Nitrates (1.5mg) from antegrade guide.</a:t>
          </a:r>
        </a:p>
      </dgm:t>
    </dgm:pt>
    <dgm:pt modelId="{3CA80908-22B8-4D8D-9F7F-A9D47135426A}" type="parTrans" cxnId="{21F5B5D6-0010-441D-8248-5146F4A6FCB3}">
      <dgm:prSet/>
      <dgm:spPr/>
      <dgm:t>
        <a:bodyPr/>
        <a:lstStyle/>
        <a:p>
          <a:endParaRPr lang="en-US"/>
        </a:p>
      </dgm:t>
    </dgm:pt>
    <dgm:pt modelId="{C332F94E-A66B-49D7-B58C-19414EA7802A}" type="sibTrans" cxnId="{21F5B5D6-0010-441D-8248-5146F4A6FCB3}">
      <dgm:prSet/>
      <dgm:spPr>
        <a:xfrm>
          <a:off x="4729304" y="2362677"/>
          <a:ext cx="788477" cy="788477"/>
        </a:xfrm>
        <a:prstGeom prst="downArrow">
          <a:avLst>
            <a:gd name="adj1" fmla="val 55000"/>
            <a:gd name="adj2" fmla="val 45000"/>
          </a:avLst>
        </a:prstGeom>
        <a:solidFill>
          <a:srgbClr val="156082">
            <a:alpha val="90000"/>
            <a:tint val="4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156082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gm:t>
    </dgm:pt>
    <dgm:pt modelId="{508218FC-CF9C-4BF7-AFF3-AB05B4E675E3}">
      <dgm:prSet/>
      <dgm:spPr>
        <a:xfrm>
          <a:off x="846441" y="2867192"/>
          <a:ext cx="5091379" cy="1213043"/>
        </a:xfrm>
        <a:prstGeom prst="roundRect">
          <a:avLst>
            <a:gd name="adj" fmla="val 1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Anesthetics were called and  placed under heavier sedation with propofol</a:t>
          </a:r>
        </a:p>
      </dgm:t>
    </dgm:pt>
    <dgm:pt modelId="{84DAA5E0-BBC4-4C03-84AD-0FF0965E0211}" type="parTrans" cxnId="{E6F1883F-3150-487B-8A35-27D1FBB809AE}">
      <dgm:prSet/>
      <dgm:spPr/>
      <dgm:t>
        <a:bodyPr/>
        <a:lstStyle/>
        <a:p>
          <a:endParaRPr lang="en-US"/>
        </a:p>
      </dgm:t>
    </dgm:pt>
    <dgm:pt modelId="{CD16C815-3F8D-4BB5-9EBE-A9D305140AC3}" type="sibTrans" cxnId="{E6F1883F-3150-487B-8A35-27D1FBB809AE}">
      <dgm:prSet/>
      <dgm:spPr>
        <a:xfrm>
          <a:off x="5149343" y="3796273"/>
          <a:ext cx="788477" cy="788477"/>
        </a:xfrm>
        <a:prstGeom prst="downArrow">
          <a:avLst>
            <a:gd name="adj1" fmla="val 55000"/>
            <a:gd name="adj2" fmla="val 45000"/>
          </a:avLst>
        </a:prstGeom>
        <a:solidFill>
          <a:srgbClr val="156082">
            <a:alpha val="90000"/>
            <a:tint val="4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156082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gm:t>
    </dgm:pt>
    <dgm:pt modelId="{D378E058-6EA5-4D58-8B34-A7D30C83A5B5}">
      <dgm:prSet/>
      <dgm:spPr>
        <a:xfrm>
          <a:off x="1272844" y="4300788"/>
          <a:ext cx="5091379" cy="1213043"/>
        </a:xfrm>
        <a:prstGeom prst="roundRect">
          <a:avLst>
            <a:gd name="adj" fmla="val 1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The patient full GA - despite this catheter continues to resist</a:t>
          </a:r>
        </a:p>
      </dgm:t>
    </dgm:pt>
    <dgm:pt modelId="{049E22A8-1F5B-4C2B-9FC6-5CCD111F230C}" type="parTrans" cxnId="{1CC39321-4F5C-4097-BC2C-E86140A51D3A}">
      <dgm:prSet/>
      <dgm:spPr/>
      <dgm:t>
        <a:bodyPr/>
        <a:lstStyle/>
        <a:p>
          <a:endParaRPr lang="en-US"/>
        </a:p>
      </dgm:t>
    </dgm:pt>
    <dgm:pt modelId="{07BF2CB1-1E72-40D8-8330-9A1E5BD6DEC7}" type="sibTrans" cxnId="{1CC39321-4F5C-4097-BC2C-E86140A51D3A}">
      <dgm:prSet/>
      <dgm:spPr/>
      <dgm:t>
        <a:bodyPr/>
        <a:lstStyle/>
        <a:p>
          <a:endParaRPr lang="en-US"/>
        </a:p>
      </dgm:t>
    </dgm:pt>
    <dgm:pt modelId="{21D903FE-9025-B34B-99A2-F423C201574A}" type="pres">
      <dgm:prSet presAssocID="{2F86E64F-A792-4F10-83E9-D273CD9E1612}" presName="outerComposite" presStyleCnt="0">
        <dgm:presLayoutVars>
          <dgm:chMax val="5"/>
          <dgm:dir/>
          <dgm:resizeHandles val="exact"/>
        </dgm:presLayoutVars>
      </dgm:prSet>
      <dgm:spPr/>
    </dgm:pt>
    <dgm:pt modelId="{13E3A4E1-6991-E341-814B-09795017BDD1}" type="pres">
      <dgm:prSet presAssocID="{2F86E64F-A792-4F10-83E9-D273CD9E1612}" presName="dummyMaxCanvas" presStyleCnt="0">
        <dgm:presLayoutVars/>
      </dgm:prSet>
      <dgm:spPr/>
    </dgm:pt>
    <dgm:pt modelId="{D7B8A808-BF4D-EF42-8162-1D1EF262682B}" type="pres">
      <dgm:prSet presAssocID="{2F86E64F-A792-4F10-83E9-D273CD9E1612}" presName="FourNodes_1" presStyleLbl="node1" presStyleIdx="0" presStyleCnt="4">
        <dgm:presLayoutVars>
          <dgm:bulletEnabled val="1"/>
        </dgm:presLayoutVars>
      </dgm:prSet>
      <dgm:spPr/>
    </dgm:pt>
    <dgm:pt modelId="{644133C0-4D05-6140-9527-A81BBB11A8D4}" type="pres">
      <dgm:prSet presAssocID="{2F86E64F-A792-4F10-83E9-D273CD9E1612}" presName="FourNodes_2" presStyleLbl="node1" presStyleIdx="1" presStyleCnt="4">
        <dgm:presLayoutVars>
          <dgm:bulletEnabled val="1"/>
        </dgm:presLayoutVars>
      </dgm:prSet>
      <dgm:spPr/>
    </dgm:pt>
    <dgm:pt modelId="{72AA93CB-C1B4-984D-A6D3-577FD9B2C0E7}" type="pres">
      <dgm:prSet presAssocID="{2F86E64F-A792-4F10-83E9-D273CD9E1612}" presName="FourNodes_3" presStyleLbl="node1" presStyleIdx="2" presStyleCnt="4">
        <dgm:presLayoutVars>
          <dgm:bulletEnabled val="1"/>
        </dgm:presLayoutVars>
      </dgm:prSet>
      <dgm:spPr/>
    </dgm:pt>
    <dgm:pt modelId="{7C337E2E-77E7-8D43-82D5-A7FD8F9BA65C}" type="pres">
      <dgm:prSet presAssocID="{2F86E64F-A792-4F10-83E9-D273CD9E1612}" presName="FourNodes_4" presStyleLbl="node1" presStyleIdx="3" presStyleCnt="4">
        <dgm:presLayoutVars>
          <dgm:bulletEnabled val="1"/>
        </dgm:presLayoutVars>
      </dgm:prSet>
      <dgm:spPr/>
    </dgm:pt>
    <dgm:pt modelId="{A9374A37-DFEC-EC49-A386-2A650BB3C35E}" type="pres">
      <dgm:prSet presAssocID="{2F86E64F-A792-4F10-83E9-D273CD9E1612}" presName="FourConn_1-2" presStyleLbl="fgAccFollowNode1" presStyleIdx="0" presStyleCnt="3">
        <dgm:presLayoutVars>
          <dgm:bulletEnabled val="1"/>
        </dgm:presLayoutVars>
      </dgm:prSet>
      <dgm:spPr/>
    </dgm:pt>
    <dgm:pt modelId="{30B18AE6-63F9-A24A-A74F-EFE199329AC3}" type="pres">
      <dgm:prSet presAssocID="{2F86E64F-A792-4F10-83E9-D273CD9E1612}" presName="FourConn_2-3" presStyleLbl="fgAccFollowNode1" presStyleIdx="1" presStyleCnt="3">
        <dgm:presLayoutVars>
          <dgm:bulletEnabled val="1"/>
        </dgm:presLayoutVars>
      </dgm:prSet>
      <dgm:spPr/>
    </dgm:pt>
    <dgm:pt modelId="{9D047566-94E1-9D4F-9BD1-41AB828C0D80}" type="pres">
      <dgm:prSet presAssocID="{2F86E64F-A792-4F10-83E9-D273CD9E1612}" presName="FourConn_3-4" presStyleLbl="fgAccFollowNode1" presStyleIdx="2" presStyleCnt="3">
        <dgm:presLayoutVars>
          <dgm:bulletEnabled val="1"/>
        </dgm:presLayoutVars>
      </dgm:prSet>
      <dgm:spPr/>
    </dgm:pt>
    <dgm:pt modelId="{8C87EC7B-51F3-9742-9990-052D8B00325E}" type="pres">
      <dgm:prSet presAssocID="{2F86E64F-A792-4F10-83E9-D273CD9E1612}" presName="FourNodes_1_text" presStyleLbl="node1" presStyleIdx="3" presStyleCnt="4">
        <dgm:presLayoutVars>
          <dgm:bulletEnabled val="1"/>
        </dgm:presLayoutVars>
      </dgm:prSet>
      <dgm:spPr/>
    </dgm:pt>
    <dgm:pt modelId="{DB27FC7A-7523-6D40-AE79-7B62E5C8D2C4}" type="pres">
      <dgm:prSet presAssocID="{2F86E64F-A792-4F10-83E9-D273CD9E1612}" presName="FourNodes_2_text" presStyleLbl="node1" presStyleIdx="3" presStyleCnt="4">
        <dgm:presLayoutVars>
          <dgm:bulletEnabled val="1"/>
        </dgm:presLayoutVars>
      </dgm:prSet>
      <dgm:spPr/>
    </dgm:pt>
    <dgm:pt modelId="{C590D5A0-5123-1246-B80D-2507FBDA2B75}" type="pres">
      <dgm:prSet presAssocID="{2F86E64F-A792-4F10-83E9-D273CD9E1612}" presName="FourNodes_3_text" presStyleLbl="node1" presStyleIdx="3" presStyleCnt="4">
        <dgm:presLayoutVars>
          <dgm:bulletEnabled val="1"/>
        </dgm:presLayoutVars>
      </dgm:prSet>
      <dgm:spPr/>
    </dgm:pt>
    <dgm:pt modelId="{280FC86C-7406-2E40-B8B3-6C6FA4A8B62F}" type="pres">
      <dgm:prSet presAssocID="{2F86E64F-A792-4F10-83E9-D273CD9E161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CDB8E18-8261-D246-8881-EB8BDEB7A1C3}" type="presOf" srcId="{508218FC-CF9C-4BF7-AFF3-AB05B4E675E3}" destId="{C590D5A0-5123-1246-B80D-2507FBDA2B75}" srcOrd="1" destOrd="0" presId="urn:microsoft.com/office/officeart/2005/8/layout/vProcess5"/>
    <dgm:cxn modelId="{1CC39321-4F5C-4097-BC2C-E86140A51D3A}" srcId="{2F86E64F-A792-4F10-83E9-D273CD9E1612}" destId="{D378E058-6EA5-4D58-8B34-A7D30C83A5B5}" srcOrd="3" destOrd="0" parTransId="{049E22A8-1F5B-4C2B-9FC6-5CCD111F230C}" sibTransId="{07BF2CB1-1E72-40D8-8330-9A1E5BD6DEC7}"/>
    <dgm:cxn modelId="{440AF025-087E-FE43-97CB-D3A45DC25E05}" type="presOf" srcId="{508218FC-CF9C-4BF7-AFF3-AB05B4E675E3}" destId="{72AA93CB-C1B4-984D-A6D3-577FD9B2C0E7}" srcOrd="0" destOrd="0" presId="urn:microsoft.com/office/officeart/2005/8/layout/vProcess5"/>
    <dgm:cxn modelId="{7AD42E2B-565C-6743-9871-DFB53D31A746}" type="presOf" srcId="{0966CC91-145B-4231-99EF-44A75D0DF039}" destId="{A9374A37-DFEC-EC49-A386-2A650BB3C35E}" srcOrd="0" destOrd="0" presId="urn:microsoft.com/office/officeart/2005/8/layout/vProcess5"/>
    <dgm:cxn modelId="{E6F1883F-3150-487B-8A35-27D1FBB809AE}" srcId="{2F86E64F-A792-4F10-83E9-D273CD9E1612}" destId="{508218FC-CF9C-4BF7-AFF3-AB05B4E675E3}" srcOrd="2" destOrd="0" parTransId="{84DAA5E0-BBC4-4C03-84AD-0FF0965E0211}" sibTransId="{CD16C815-3F8D-4BB5-9EBE-A9D305140AC3}"/>
    <dgm:cxn modelId="{3E2EAB41-0544-0D4F-87A3-427C3CC3329B}" type="presOf" srcId="{CD16C815-3F8D-4BB5-9EBE-A9D305140AC3}" destId="{9D047566-94E1-9D4F-9BD1-41AB828C0D80}" srcOrd="0" destOrd="0" presId="urn:microsoft.com/office/officeart/2005/8/layout/vProcess5"/>
    <dgm:cxn modelId="{C8EF4B67-6587-B440-B6B9-CEC91DEB857C}" type="presOf" srcId="{CD401321-F2D0-4A98-866E-49D98CA6E282}" destId="{8C87EC7B-51F3-9742-9990-052D8B00325E}" srcOrd="1" destOrd="0" presId="urn:microsoft.com/office/officeart/2005/8/layout/vProcess5"/>
    <dgm:cxn modelId="{C1EE3E69-DB36-A542-B23E-D6D92015CE15}" type="presOf" srcId="{CD401321-F2D0-4A98-866E-49D98CA6E282}" destId="{D7B8A808-BF4D-EF42-8162-1D1EF262682B}" srcOrd="0" destOrd="0" presId="urn:microsoft.com/office/officeart/2005/8/layout/vProcess5"/>
    <dgm:cxn modelId="{3DD82E4C-9AD4-F648-8E15-19351B76B54F}" type="presOf" srcId="{2F86E64F-A792-4F10-83E9-D273CD9E1612}" destId="{21D903FE-9025-B34B-99A2-F423C201574A}" srcOrd="0" destOrd="0" presId="urn:microsoft.com/office/officeart/2005/8/layout/vProcess5"/>
    <dgm:cxn modelId="{894B4B6E-7605-C14D-807D-040F61DD5C5A}" type="presOf" srcId="{C03A3642-A9F8-4FEA-AF9C-8190CA216110}" destId="{644133C0-4D05-6140-9527-A81BBB11A8D4}" srcOrd="0" destOrd="0" presId="urn:microsoft.com/office/officeart/2005/8/layout/vProcess5"/>
    <dgm:cxn modelId="{8F38D871-3880-E149-A26D-D03D52D309F1}" type="presOf" srcId="{C332F94E-A66B-49D7-B58C-19414EA7802A}" destId="{30B18AE6-63F9-A24A-A74F-EFE199329AC3}" srcOrd="0" destOrd="0" presId="urn:microsoft.com/office/officeart/2005/8/layout/vProcess5"/>
    <dgm:cxn modelId="{2E900DBC-4BF7-4FD7-B6EC-EB05DD4CEAB3}" srcId="{2F86E64F-A792-4F10-83E9-D273CD9E1612}" destId="{CD401321-F2D0-4A98-866E-49D98CA6E282}" srcOrd="0" destOrd="0" parTransId="{B43FE074-AEFD-4494-AFD5-F3AB1D9E95CD}" sibTransId="{0966CC91-145B-4231-99EF-44A75D0DF039}"/>
    <dgm:cxn modelId="{46890FCC-F525-6044-96A5-A7C1EEC8E838}" type="presOf" srcId="{D378E058-6EA5-4D58-8B34-A7D30C83A5B5}" destId="{280FC86C-7406-2E40-B8B3-6C6FA4A8B62F}" srcOrd="1" destOrd="0" presId="urn:microsoft.com/office/officeart/2005/8/layout/vProcess5"/>
    <dgm:cxn modelId="{635A5FCC-A1A3-C843-A50D-B7F29070A5BC}" type="presOf" srcId="{D378E058-6EA5-4D58-8B34-A7D30C83A5B5}" destId="{7C337E2E-77E7-8D43-82D5-A7FD8F9BA65C}" srcOrd="0" destOrd="0" presId="urn:microsoft.com/office/officeart/2005/8/layout/vProcess5"/>
    <dgm:cxn modelId="{21F5B5D6-0010-441D-8248-5146F4A6FCB3}" srcId="{2F86E64F-A792-4F10-83E9-D273CD9E1612}" destId="{C03A3642-A9F8-4FEA-AF9C-8190CA216110}" srcOrd="1" destOrd="0" parTransId="{3CA80908-22B8-4D8D-9F7F-A9D47135426A}" sibTransId="{C332F94E-A66B-49D7-B58C-19414EA7802A}"/>
    <dgm:cxn modelId="{E7079BDE-7C0D-E944-BD1E-F45E21C13730}" type="presOf" srcId="{C03A3642-A9F8-4FEA-AF9C-8190CA216110}" destId="{DB27FC7A-7523-6D40-AE79-7B62E5C8D2C4}" srcOrd="1" destOrd="0" presId="urn:microsoft.com/office/officeart/2005/8/layout/vProcess5"/>
    <dgm:cxn modelId="{46DB12BB-F161-564E-B179-CE160918577A}" type="presParOf" srcId="{21D903FE-9025-B34B-99A2-F423C201574A}" destId="{13E3A4E1-6991-E341-814B-09795017BDD1}" srcOrd="0" destOrd="0" presId="urn:microsoft.com/office/officeart/2005/8/layout/vProcess5"/>
    <dgm:cxn modelId="{80A6A811-7AA6-424A-A9D3-9CA56E294977}" type="presParOf" srcId="{21D903FE-9025-B34B-99A2-F423C201574A}" destId="{D7B8A808-BF4D-EF42-8162-1D1EF262682B}" srcOrd="1" destOrd="0" presId="urn:microsoft.com/office/officeart/2005/8/layout/vProcess5"/>
    <dgm:cxn modelId="{85A0D582-F392-D047-BCE1-2B55E5709402}" type="presParOf" srcId="{21D903FE-9025-B34B-99A2-F423C201574A}" destId="{644133C0-4D05-6140-9527-A81BBB11A8D4}" srcOrd="2" destOrd="0" presId="urn:microsoft.com/office/officeart/2005/8/layout/vProcess5"/>
    <dgm:cxn modelId="{26E936F0-51BC-B24A-A536-86C224A88471}" type="presParOf" srcId="{21D903FE-9025-B34B-99A2-F423C201574A}" destId="{72AA93CB-C1B4-984D-A6D3-577FD9B2C0E7}" srcOrd="3" destOrd="0" presId="urn:microsoft.com/office/officeart/2005/8/layout/vProcess5"/>
    <dgm:cxn modelId="{321C8010-758B-8C4C-B0FB-986C332DE1D5}" type="presParOf" srcId="{21D903FE-9025-B34B-99A2-F423C201574A}" destId="{7C337E2E-77E7-8D43-82D5-A7FD8F9BA65C}" srcOrd="4" destOrd="0" presId="urn:microsoft.com/office/officeart/2005/8/layout/vProcess5"/>
    <dgm:cxn modelId="{55403C40-C917-D44B-A026-FC6CF0D45E7D}" type="presParOf" srcId="{21D903FE-9025-B34B-99A2-F423C201574A}" destId="{A9374A37-DFEC-EC49-A386-2A650BB3C35E}" srcOrd="5" destOrd="0" presId="urn:microsoft.com/office/officeart/2005/8/layout/vProcess5"/>
    <dgm:cxn modelId="{759E7E8A-1956-7241-8F77-FBA40A4C8DCB}" type="presParOf" srcId="{21D903FE-9025-B34B-99A2-F423C201574A}" destId="{30B18AE6-63F9-A24A-A74F-EFE199329AC3}" srcOrd="6" destOrd="0" presId="urn:microsoft.com/office/officeart/2005/8/layout/vProcess5"/>
    <dgm:cxn modelId="{C17919CD-0709-934F-8AB3-6C0ECCC32707}" type="presParOf" srcId="{21D903FE-9025-B34B-99A2-F423C201574A}" destId="{9D047566-94E1-9D4F-9BD1-41AB828C0D80}" srcOrd="7" destOrd="0" presId="urn:microsoft.com/office/officeart/2005/8/layout/vProcess5"/>
    <dgm:cxn modelId="{2E3EE5F9-FB95-644D-99D1-ED6816BE271B}" type="presParOf" srcId="{21D903FE-9025-B34B-99A2-F423C201574A}" destId="{8C87EC7B-51F3-9742-9990-052D8B00325E}" srcOrd="8" destOrd="0" presId="urn:microsoft.com/office/officeart/2005/8/layout/vProcess5"/>
    <dgm:cxn modelId="{83B553BC-A916-5444-9192-EC41148707E7}" type="presParOf" srcId="{21D903FE-9025-B34B-99A2-F423C201574A}" destId="{DB27FC7A-7523-6D40-AE79-7B62E5C8D2C4}" srcOrd="9" destOrd="0" presId="urn:microsoft.com/office/officeart/2005/8/layout/vProcess5"/>
    <dgm:cxn modelId="{91165374-08C1-7F4B-86BB-240CCEF0D732}" type="presParOf" srcId="{21D903FE-9025-B34B-99A2-F423C201574A}" destId="{C590D5A0-5123-1246-B80D-2507FBDA2B75}" srcOrd="10" destOrd="0" presId="urn:microsoft.com/office/officeart/2005/8/layout/vProcess5"/>
    <dgm:cxn modelId="{A85E9288-D3B7-424D-B63F-B9DB0437F234}" type="presParOf" srcId="{21D903FE-9025-B34B-99A2-F423C201574A}" destId="{280FC86C-7406-2E40-B8B3-6C6FA4A8B62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9F25A8-1E4D-4623-A6F1-1B79E2D78653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A35BB7C7-F3E9-4C32-BA1F-3E94DDD38D41}">
      <dgm:prSet/>
      <dgm:spPr/>
      <dgm:t>
        <a:bodyPr/>
        <a:lstStyle/>
        <a:p>
          <a:r>
            <a:rPr lang="en-US"/>
            <a:t>Arm kept elevated and carefully monitored over the next 48 hours with only mild swelling of the forearm and no ecchymosis </a:t>
          </a:r>
        </a:p>
      </dgm:t>
    </dgm:pt>
    <dgm:pt modelId="{83F95D19-4A7F-4D56-ABE9-C728139E69CD}" type="parTrans" cxnId="{840B0E19-75BA-4720-B438-1FE11A26DADE}">
      <dgm:prSet/>
      <dgm:spPr/>
      <dgm:t>
        <a:bodyPr/>
        <a:lstStyle/>
        <a:p>
          <a:endParaRPr lang="en-US"/>
        </a:p>
      </dgm:t>
    </dgm:pt>
    <dgm:pt modelId="{01E491BB-AFF4-4DB9-B464-5C9A1C5375C5}" type="sibTrans" cxnId="{840B0E19-75BA-4720-B438-1FE11A26DADE}">
      <dgm:prSet/>
      <dgm:spPr/>
      <dgm:t>
        <a:bodyPr/>
        <a:lstStyle/>
        <a:p>
          <a:endParaRPr lang="en-US"/>
        </a:p>
      </dgm:t>
    </dgm:pt>
    <dgm:pt modelId="{F575BF30-2E5A-4FD9-B46C-30ABDED2A14A}">
      <dgm:prSet/>
      <dgm:spPr/>
      <dgm:t>
        <a:bodyPr/>
        <a:lstStyle/>
        <a:p>
          <a:r>
            <a:rPr lang="en-US"/>
            <a:t>Perfusion to the hand remained intact and bedside Doppler showed good flow down the ulnar and brachial vessels</a:t>
          </a:r>
        </a:p>
      </dgm:t>
    </dgm:pt>
    <dgm:pt modelId="{43E4AD26-5559-4D6B-99FA-333B50F6FFA8}" type="sibTrans" cxnId="{65E4342A-0325-4809-9AC6-28F9D1615B70}">
      <dgm:prSet/>
      <dgm:spPr/>
      <dgm:t>
        <a:bodyPr/>
        <a:lstStyle/>
        <a:p>
          <a:endParaRPr lang="en-US"/>
        </a:p>
      </dgm:t>
    </dgm:pt>
    <dgm:pt modelId="{BA285287-9B1C-450D-B983-9DD53369D1ED}" type="parTrans" cxnId="{65E4342A-0325-4809-9AC6-28F9D1615B70}">
      <dgm:prSet/>
      <dgm:spPr/>
      <dgm:t>
        <a:bodyPr/>
        <a:lstStyle/>
        <a:p>
          <a:endParaRPr lang="en-US"/>
        </a:p>
      </dgm:t>
    </dgm:pt>
    <dgm:pt modelId="{26CFE778-9A90-8C4A-A771-6C79B9378BDE}" type="pres">
      <dgm:prSet presAssocID="{3E9F25A8-1E4D-4623-A6F1-1B79E2D7865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6EA2FB1-2605-924E-B606-4168A60CE847}" type="pres">
      <dgm:prSet presAssocID="{F575BF30-2E5A-4FD9-B46C-30ABDED2A14A}" presName="hierRoot1" presStyleCnt="0"/>
      <dgm:spPr/>
    </dgm:pt>
    <dgm:pt modelId="{66DA3B4E-13A8-8540-B091-1D6C3AE97FCD}" type="pres">
      <dgm:prSet presAssocID="{F575BF30-2E5A-4FD9-B46C-30ABDED2A14A}" presName="composite" presStyleCnt="0"/>
      <dgm:spPr/>
    </dgm:pt>
    <dgm:pt modelId="{A9E8B6AA-7034-4A4A-8513-AA849A642EFA}" type="pres">
      <dgm:prSet presAssocID="{F575BF30-2E5A-4FD9-B46C-30ABDED2A14A}" presName="background" presStyleLbl="node0" presStyleIdx="0" presStyleCnt="2"/>
      <dgm:spPr/>
    </dgm:pt>
    <dgm:pt modelId="{23A16FC6-031C-2948-A556-50DD1D2E79E1}" type="pres">
      <dgm:prSet presAssocID="{F575BF30-2E5A-4FD9-B46C-30ABDED2A14A}" presName="text" presStyleLbl="fgAcc0" presStyleIdx="0" presStyleCnt="2">
        <dgm:presLayoutVars>
          <dgm:chPref val="3"/>
        </dgm:presLayoutVars>
      </dgm:prSet>
      <dgm:spPr/>
    </dgm:pt>
    <dgm:pt modelId="{474CA138-ED60-5049-96EE-6393839E1DEB}" type="pres">
      <dgm:prSet presAssocID="{F575BF30-2E5A-4FD9-B46C-30ABDED2A14A}" presName="hierChild2" presStyleCnt="0"/>
      <dgm:spPr/>
    </dgm:pt>
    <dgm:pt modelId="{90FF2EB6-F932-8940-851F-B6FA91761D58}" type="pres">
      <dgm:prSet presAssocID="{A35BB7C7-F3E9-4C32-BA1F-3E94DDD38D41}" presName="hierRoot1" presStyleCnt="0"/>
      <dgm:spPr/>
    </dgm:pt>
    <dgm:pt modelId="{813348CB-136C-A945-B3BE-035D2F20A53A}" type="pres">
      <dgm:prSet presAssocID="{A35BB7C7-F3E9-4C32-BA1F-3E94DDD38D41}" presName="composite" presStyleCnt="0"/>
      <dgm:spPr/>
    </dgm:pt>
    <dgm:pt modelId="{B66E8697-E840-0847-ACB2-43009DBAF3EE}" type="pres">
      <dgm:prSet presAssocID="{A35BB7C7-F3E9-4C32-BA1F-3E94DDD38D41}" presName="background" presStyleLbl="node0" presStyleIdx="1" presStyleCnt="2"/>
      <dgm:spPr/>
    </dgm:pt>
    <dgm:pt modelId="{43691DA1-6793-6948-8B22-8D3C83927EE3}" type="pres">
      <dgm:prSet presAssocID="{A35BB7C7-F3E9-4C32-BA1F-3E94DDD38D41}" presName="text" presStyleLbl="fgAcc0" presStyleIdx="1" presStyleCnt="2">
        <dgm:presLayoutVars>
          <dgm:chPref val="3"/>
        </dgm:presLayoutVars>
      </dgm:prSet>
      <dgm:spPr/>
    </dgm:pt>
    <dgm:pt modelId="{DC8EECCF-F891-CD4D-B233-E6B066A432BA}" type="pres">
      <dgm:prSet presAssocID="{A35BB7C7-F3E9-4C32-BA1F-3E94DDD38D41}" presName="hierChild2" presStyleCnt="0"/>
      <dgm:spPr/>
    </dgm:pt>
  </dgm:ptLst>
  <dgm:cxnLst>
    <dgm:cxn modelId="{840B0E19-75BA-4720-B438-1FE11A26DADE}" srcId="{3E9F25A8-1E4D-4623-A6F1-1B79E2D78653}" destId="{A35BB7C7-F3E9-4C32-BA1F-3E94DDD38D41}" srcOrd="1" destOrd="0" parTransId="{83F95D19-4A7F-4D56-ABE9-C728139E69CD}" sibTransId="{01E491BB-AFF4-4DB9-B464-5C9A1C5375C5}"/>
    <dgm:cxn modelId="{65E4342A-0325-4809-9AC6-28F9D1615B70}" srcId="{3E9F25A8-1E4D-4623-A6F1-1B79E2D78653}" destId="{F575BF30-2E5A-4FD9-B46C-30ABDED2A14A}" srcOrd="0" destOrd="0" parTransId="{BA285287-9B1C-450D-B983-9DD53369D1ED}" sibTransId="{43E4AD26-5559-4D6B-99FA-333B50F6FFA8}"/>
    <dgm:cxn modelId="{DB315E8E-D20C-274C-B437-3A1C1F04B103}" type="presOf" srcId="{A35BB7C7-F3E9-4C32-BA1F-3E94DDD38D41}" destId="{43691DA1-6793-6948-8B22-8D3C83927EE3}" srcOrd="0" destOrd="0" presId="urn:microsoft.com/office/officeart/2005/8/layout/hierarchy1"/>
    <dgm:cxn modelId="{D43D02AF-8529-C446-97EB-1345BB568220}" type="presOf" srcId="{F575BF30-2E5A-4FD9-B46C-30ABDED2A14A}" destId="{23A16FC6-031C-2948-A556-50DD1D2E79E1}" srcOrd="0" destOrd="0" presId="urn:microsoft.com/office/officeart/2005/8/layout/hierarchy1"/>
    <dgm:cxn modelId="{8C4F2EBE-837A-804F-800D-FAA576290187}" type="presOf" srcId="{3E9F25A8-1E4D-4623-A6F1-1B79E2D78653}" destId="{26CFE778-9A90-8C4A-A771-6C79B9378BDE}" srcOrd="0" destOrd="0" presId="urn:microsoft.com/office/officeart/2005/8/layout/hierarchy1"/>
    <dgm:cxn modelId="{AD72A81F-F202-AA47-999B-8A9F402967C2}" type="presParOf" srcId="{26CFE778-9A90-8C4A-A771-6C79B9378BDE}" destId="{C6EA2FB1-2605-924E-B606-4168A60CE847}" srcOrd="0" destOrd="0" presId="urn:microsoft.com/office/officeart/2005/8/layout/hierarchy1"/>
    <dgm:cxn modelId="{9AD4B398-F662-744A-93C0-D47849E65A9E}" type="presParOf" srcId="{C6EA2FB1-2605-924E-B606-4168A60CE847}" destId="{66DA3B4E-13A8-8540-B091-1D6C3AE97FCD}" srcOrd="0" destOrd="0" presId="urn:microsoft.com/office/officeart/2005/8/layout/hierarchy1"/>
    <dgm:cxn modelId="{C2463085-5017-574A-97A3-76FC22C9A0E5}" type="presParOf" srcId="{66DA3B4E-13A8-8540-B091-1D6C3AE97FCD}" destId="{A9E8B6AA-7034-4A4A-8513-AA849A642EFA}" srcOrd="0" destOrd="0" presId="urn:microsoft.com/office/officeart/2005/8/layout/hierarchy1"/>
    <dgm:cxn modelId="{7C11C781-63B0-1C44-B13B-D9BC13749C15}" type="presParOf" srcId="{66DA3B4E-13A8-8540-B091-1D6C3AE97FCD}" destId="{23A16FC6-031C-2948-A556-50DD1D2E79E1}" srcOrd="1" destOrd="0" presId="urn:microsoft.com/office/officeart/2005/8/layout/hierarchy1"/>
    <dgm:cxn modelId="{C3882D68-CEEA-0142-8736-EC48CCA22586}" type="presParOf" srcId="{C6EA2FB1-2605-924E-B606-4168A60CE847}" destId="{474CA138-ED60-5049-96EE-6393839E1DEB}" srcOrd="1" destOrd="0" presId="urn:microsoft.com/office/officeart/2005/8/layout/hierarchy1"/>
    <dgm:cxn modelId="{A0406B55-B302-5842-86A5-5C612D546574}" type="presParOf" srcId="{26CFE778-9A90-8C4A-A771-6C79B9378BDE}" destId="{90FF2EB6-F932-8940-851F-B6FA91761D58}" srcOrd="1" destOrd="0" presId="urn:microsoft.com/office/officeart/2005/8/layout/hierarchy1"/>
    <dgm:cxn modelId="{504BB27C-181C-2941-8607-81FC34316EEC}" type="presParOf" srcId="{90FF2EB6-F932-8940-851F-B6FA91761D58}" destId="{813348CB-136C-A945-B3BE-035D2F20A53A}" srcOrd="0" destOrd="0" presId="urn:microsoft.com/office/officeart/2005/8/layout/hierarchy1"/>
    <dgm:cxn modelId="{9FA30FE3-DE40-D745-B0C0-2B4C34B2391D}" type="presParOf" srcId="{813348CB-136C-A945-B3BE-035D2F20A53A}" destId="{B66E8697-E840-0847-ACB2-43009DBAF3EE}" srcOrd="0" destOrd="0" presId="urn:microsoft.com/office/officeart/2005/8/layout/hierarchy1"/>
    <dgm:cxn modelId="{FFFE7C13-7FBC-AB47-8CE8-C3428DE248B5}" type="presParOf" srcId="{813348CB-136C-A945-B3BE-035D2F20A53A}" destId="{43691DA1-6793-6948-8B22-8D3C83927EE3}" srcOrd="1" destOrd="0" presId="urn:microsoft.com/office/officeart/2005/8/layout/hierarchy1"/>
    <dgm:cxn modelId="{7E33F1F7-AEF4-1649-BCC2-AC97D7B9EE4B}" type="presParOf" srcId="{90FF2EB6-F932-8940-851F-B6FA91761D58}" destId="{DC8EECCF-F891-CD4D-B233-E6B066A432B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F10C6E-6371-4D01-BC70-7CABA8470FA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FCDCF3E-A1D7-4A88-87AC-431ED7315AE4}">
      <dgm:prSet/>
      <dgm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ptos" panose="02110004020202020204"/>
              <a:ea typeface="+mn-ea"/>
              <a:cs typeface="+mn-cs"/>
            </a:rPr>
            <a:t>Discussion and reflection with the vascular surgeon suggested that this may have been anatomically a vestigial radial artery and therefore small caliber in a dominant ulnar system.</a:t>
          </a:r>
        </a:p>
      </dgm:t>
    </dgm:pt>
    <dgm:pt modelId="{D91EDD4E-72AC-4C6D-A1FA-B5743CD61F53}" type="parTrans" cxnId="{DCCFB97D-C7B2-4CC9-BC22-584F7FAFDB68}">
      <dgm:prSet/>
      <dgm:spPr/>
      <dgm:t>
        <a:bodyPr/>
        <a:lstStyle/>
        <a:p>
          <a:endParaRPr lang="en-US"/>
        </a:p>
      </dgm:t>
    </dgm:pt>
    <dgm:pt modelId="{48C6DAB2-AE70-481E-A25A-E644F5D0C2CA}" type="sibTrans" cxnId="{DCCFB97D-C7B2-4CC9-BC22-584F7FAFDB68}">
      <dgm:prSet/>
      <dgm:spPr/>
      <dgm:t>
        <a:bodyPr/>
        <a:lstStyle/>
        <a:p>
          <a:endParaRPr lang="en-US"/>
        </a:p>
      </dgm:t>
    </dgm:pt>
    <dgm:pt modelId="{E25F723F-1FCC-4E8B-9D9F-443947D8177E}">
      <dgm:prSet/>
      <dgm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ptos" panose="02110004020202020204"/>
              <a:ea typeface="+mn-ea"/>
              <a:cs typeface="+mn-cs"/>
            </a:rPr>
            <a:t>RAS fueled by high adrenergic drive further complicates this</a:t>
          </a:r>
        </a:p>
      </dgm:t>
    </dgm:pt>
    <dgm:pt modelId="{5462DF92-6F71-4FF6-A938-9B6BE3C9AC1C}" type="parTrans" cxnId="{57054736-E521-4ADF-815C-B9EB5848EA91}">
      <dgm:prSet/>
      <dgm:spPr/>
      <dgm:t>
        <a:bodyPr/>
        <a:lstStyle/>
        <a:p>
          <a:endParaRPr lang="en-US"/>
        </a:p>
      </dgm:t>
    </dgm:pt>
    <dgm:pt modelId="{CA13EA6C-5B6F-4F3F-A02A-9F06291A6C0C}" type="sibTrans" cxnId="{57054736-E521-4ADF-815C-B9EB5848EA91}">
      <dgm:prSet/>
      <dgm:spPr/>
      <dgm:t>
        <a:bodyPr/>
        <a:lstStyle/>
        <a:p>
          <a:endParaRPr lang="en-US"/>
        </a:p>
      </dgm:t>
    </dgm:pt>
    <dgm:pt modelId="{55A7C8C5-EB7C-4EB8-B02E-29A50D7D3920}">
      <dgm:prSet/>
      <dgm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ptos" panose="02110004020202020204"/>
              <a:ea typeface="+mn-ea"/>
              <a:cs typeface="+mn-cs"/>
            </a:rPr>
            <a:t>Trauma to the artery by catheter/wire combined with severe spasm and unusual anatomy results in the extremely rare complication of avulsion/endarterectomy</a:t>
          </a:r>
        </a:p>
      </dgm:t>
    </dgm:pt>
    <dgm:pt modelId="{90EE1EF6-219A-43D3-9191-780B26358213}" type="parTrans" cxnId="{C7D59A66-0EB8-40DC-8FD7-7DD29BEE2AC7}">
      <dgm:prSet/>
      <dgm:spPr/>
      <dgm:t>
        <a:bodyPr/>
        <a:lstStyle/>
        <a:p>
          <a:endParaRPr lang="en-US"/>
        </a:p>
      </dgm:t>
    </dgm:pt>
    <dgm:pt modelId="{C108E180-5DCB-4952-BE94-291472DC2E02}" type="sibTrans" cxnId="{C7D59A66-0EB8-40DC-8FD7-7DD29BEE2AC7}">
      <dgm:prSet/>
      <dgm:spPr/>
      <dgm:t>
        <a:bodyPr/>
        <a:lstStyle/>
        <a:p>
          <a:endParaRPr lang="en-US"/>
        </a:p>
      </dgm:t>
    </dgm:pt>
    <dgm:pt modelId="{6940150D-20E5-453E-978F-07AB0EA19D85}" type="pres">
      <dgm:prSet presAssocID="{E8F10C6E-6371-4D01-BC70-7CABA8470FAD}" presName="root" presStyleCnt="0">
        <dgm:presLayoutVars>
          <dgm:dir/>
          <dgm:resizeHandles val="exact"/>
        </dgm:presLayoutVars>
      </dgm:prSet>
      <dgm:spPr/>
    </dgm:pt>
    <dgm:pt modelId="{C591D8A5-D47E-456C-B890-7C10F70EDF83}" type="pres">
      <dgm:prSet presAssocID="{8FCDCF3E-A1D7-4A88-87AC-431ED7315AE4}" presName="compNode" presStyleCnt="0"/>
      <dgm:spPr/>
    </dgm:pt>
    <dgm:pt modelId="{4A3E4B0F-2258-4405-9DB5-10745D4B216F}" type="pres">
      <dgm:prSet presAssocID="{8FCDCF3E-A1D7-4A88-87AC-431ED7315AE4}" presName="bgRect" presStyleLbl="bgShp" presStyleIdx="0" presStyleCnt="3"/>
      <dgm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rgbClr val="E97132"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6661A8B5-164E-4624-9AB4-F0C858763654}" type="pres">
      <dgm:prSet presAssocID="{8FCDCF3E-A1D7-4A88-87AC-431ED7315AE4}" presName="iconRect" presStyleLbl="node1" presStyleIdx="0" presStyleCnt="3"/>
      <dgm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93B7A36D-5E4F-483C-8502-FE340C7FC98E}" type="pres">
      <dgm:prSet presAssocID="{8FCDCF3E-A1D7-4A88-87AC-431ED7315AE4}" presName="spaceRect" presStyleCnt="0"/>
      <dgm:spPr/>
    </dgm:pt>
    <dgm:pt modelId="{24903AD0-26EF-4D4E-AE5A-3F3B9B9A9F68}" type="pres">
      <dgm:prSet presAssocID="{8FCDCF3E-A1D7-4A88-87AC-431ED7315AE4}" presName="parTx" presStyleLbl="revTx" presStyleIdx="0" presStyleCnt="3">
        <dgm:presLayoutVars>
          <dgm:chMax val="0"/>
          <dgm:chPref val="0"/>
        </dgm:presLayoutVars>
      </dgm:prSet>
      <dgm:spPr/>
    </dgm:pt>
    <dgm:pt modelId="{0D0F11FB-AF2F-4E55-9605-456D5DCFD978}" type="pres">
      <dgm:prSet presAssocID="{48C6DAB2-AE70-481E-A25A-E644F5D0C2CA}" presName="sibTrans" presStyleCnt="0"/>
      <dgm:spPr/>
    </dgm:pt>
    <dgm:pt modelId="{DBB4AB98-54D6-453C-A763-61D7A7EB09A7}" type="pres">
      <dgm:prSet presAssocID="{E25F723F-1FCC-4E8B-9D9F-443947D8177E}" presName="compNode" presStyleCnt="0"/>
      <dgm:spPr/>
    </dgm:pt>
    <dgm:pt modelId="{297B4AC6-FAE5-4113-B496-8912C20DDFD2}" type="pres">
      <dgm:prSet presAssocID="{E25F723F-1FCC-4E8B-9D9F-443947D8177E}" presName="bgRect" presStyleLbl="bgShp" presStyleIdx="1" presStyleCnt="3" custLinFactNeighborX="264" custLinFactNeighborY="-869"/>
      <dgm:spPr>
        <a:xfrm>
          <a:off x="0" y="1545594"/>
          <a:ext cx="10515600" cy="1244702"/>
        </a:xfrm>
        <a:prstGeom prst="roundRect">
          <a:avLst>
            <a:gd name="adj" fmla="val 10000"/>
          </a:avLst>
        </a:prstGeom>
        <a:solidFill>
          <a:srgbClr val="196B24"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D8610FB5-A54E-4EC5-8EB3-9DEDAF11CB23}" type="pres">
      <dgm:prSet presAssocID="{E25F723F-1FCC-4E8B-9D9F-443947D8177E}" presName="iconRect" presStyleLbl="node1" presStyleIdx="1" presStyleCnt="3"/>
      <dgm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Line Arrow: Straight"/>
        </a:ext>
      </dgm:extLst>
    </dgm:pt>
    <dgm:pt modelId="{0B00DB35-784E-4791-AFC2-C1CD32DA9CAB}" type="pres">
      <dgm:prSet presAssocID="{E25F723F-1FCC-4E8B-9D9F-443947D8177E}" presName="spaceRect" presStyleCnt="0"/>
      <dgm:spPr/>
    </dgm:pt>
    <dgm:pt modelId="{B05F3AEB-E56A-463C-BAAF-2676D1792F28}" type="pres">
      <dgm:prSet presAssocID="{E25F723F-1FCC-4E8B-9D9F-443947D8177E}" presName="parTx" presStyleLbl="revTx" presStyleIdx="1" presStyleCnt="3">
        <dgm:presLayoutVars>
          <dgm:chMax val="0"/>
          <dgm:chPref val="0"/>
        </dgm:presLayoutVars>
      </dgm:prSet>
      <dgm:spPr/>
    </dgm:pt>
    <dgm:pt modelId="{6C00456C-0CD4-44CD-A3C7-2350DB011530}" type="pres">
      <dgm:prSet presAssocID="{CA13EA6C-5B6F-4F3F-A02A-9F06291A6C0C}" presName="sibTrans" presStyleCnt="0"/>
      <dgm:spPr/>
    </dgm:pt>
    <dgm:pt modelId="{06808313-1494-485A-AA9A-8DD737157C89}" type="pres">
      <dgm:prSet presAssocID="{55A7C8C5-EB7C-4EB8-B02E-29A50D7D3920}" presName="compNode" presStyleCnt="0"/>
      <dgm:spPr/>
    </dgm:pt>
    <dgm:pt modelId="{20E641B3-736C-4BCA-866F-00DB153641B9}" type="pres">
      <dgm:prSet presAssocID="{55A7C8C5-EB7C-4EB8-B02E-29A50D7D3920}" presName="bgRect" presStyleLbl="bgShp" presStyleIdx="2" presStyleCnt="3"/>
      <dgm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rgbClr val="0F9ED5"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170FB5C2-2C97-4AEA-821C-FFD551C53969}" type="pres">
      <dgm:prSet presAssocID="{55A7C8C5-EB7C-4EB8-B02E-29A50D7D3920}" presName="iconRect" presStyleLbl="node1" presStyleIdx="2" presStyleCnt="3"/>
      <dgm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Kidneys"/>
        </a:ext>
      </dgm:extLst>
    </dgm:pt>
    <dgm:pt modelId="{ABFB122C-8FD9-4CE1-85FB-2021C4F9C096}" type="pres">
      <dgm:prSet presAssocID="{55A7C8C5-EB7C-4EB8-B02E-29A50D7D3920}" presName="spaceRect" presStyleCnt="0"/>
      <dgm:spPr/>
    </dgm:pt>
    <dgm:pt modelId="{0FBE5366-430B-4875-9122-3D00200306F9}" type="pres">
      <dgm:prSet presAssocID="{55A7C8C5-EB7C-4EB8-B02E-29A50D7D392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AAFBA2C-E522-45DC-8992-2FB84E1E7EDB}" type="presOf" srcId="{55A7C8C5-EB7C-4EB8-B02E-29A50D7D3920}" destId="{0FBE5366-430B-4875-9122-3D00200306F9}" srcOrd="0" destOrd="0" presId="urn:microsoft.com/office/officeart/2018/2/layout/IconVerticalSolidList"/>
    <dgm:cxn modelId="{882A3532-2CAF-48E1-9E5B-96F7984EA530}" type="presOf" srcId="{8FCDCF3E-A1D7-4A88-87AC-431ED7315AE4}" destId="{24903AD0-26EF-4D4E-AE5A-3F3B9B9A9F68}" srcOrd="0" destOrd="0" presId="urn:microsoft.com/office/officeart/2018/2/layout/IconVerticalSolidList"/>
    <dgm:cxn modelId="{57054736-E521-4ADF-815C-B9EB5848EA91}" srcId="{E8F10C6E-6371-4D01-BC70-7CABA8470FAD}" destId="{E25F723F-1FCC-4E8B-9D9F-443947D8177E}" srcOrd="1" destOrd="0" parTransId="{5462DF92-6F71-4FF6-A938-9B6BE3C9AC1C}" sibTransId="{CA13EA6C-5B6F-4F3F-A02A-9F06291A6C0C}"/>
    <dgm:cxn modelId="{799FE53D-2939-4905-8FF5-2D75FCC3773F}" type="presOf" srcId="{E8F10C6E-6371-4D01-BC70-7CABA8470FAD}" destId="{6940150D-20E5-453E-978F-07AB0EA19D85}" srcOrd="0" destOrd="0" presId="urn:microsoft.com/office/officeart/2018/2/layout/IconVerticalSolidList"/>
    <dgm:cxn modelId="{C7D59A66-0EB8-40DC-8FD7-7DD29BEE2AC7}" srcId="{E8F10C6E-6371-4D01-BC70-7CABA8470FAD}" destId="{55A7C8C5-EB7C-4EB8-B02E-29A50D7D3920}" srcOrd="2" destOrd="0" parTransId="{90EE1EF6-219A-43D3-9191-780B26358213}" sibTransId="{C108E180-5DCB-4952-BE94-291472DC2E02}"/>
    <dgm:cxn modelId="{DCCFB97D-C7B2-4CC9-BC22-584F7FAFDB68}" srcId="{E8F10C6E-6371-4D01-BC70-7CABA8470FAD}" destId="{8FCDCF3E-A1D7-4A88-87AC-431ED7315AE4}" srcOrd="0" destOrd="0" parTransId="{D91EDD4E-72AC-4C6D-A1FA-B5743CD61F53}" sibTransId="{48C6DAB2-AE70-481E-A25A-E644F5D0C2CA}"/>
    <dgm:cxn modelId="{323A85BD-2A72-4E35-AD99-64908237C94D}" type="presOf" srcId="{E25F723F-1FCC-4E8B-9D9F-443947D8177E}" destId="{B05F3AEB-E56A-463C-BAAF-2676D1792F28}" srcOrd="0" destOrd="0" presId="urn:microsoft.com/office/officeart/2018/2/layout/IconVerticalSolidList"/>
    <dgm:cxn modelId="{64A154F2-A0A4-4D3B-8395-50D5202AF9F3}" type="presParOf" srcId="{6940150D-20E5-453E-978F-07AB0EA19D85}" destId="{C591D8A5-D47E-456C-B890-7C10F70EDF83}" srcOrd="0" destOrd="0" presId="urn:microsoft.com/office/officeart/2018/2/layout/IconVerticalSolidList"/>
    <dgm:cxn modelId="{3F9E1CDC-ED20-441F-B34F-CE324E6BD60C}" type="presParOf" srcId="{C591D8A5-D47E-456C-B890-7C10F70EDF83}" destId="{4A3E4B0F-2258-4405-9DB5-10745D4B216F}" srcOrd="0" destOrd="0" presId="urn:microsoft.com/office/officeart/2018/2/layout/IconVerticalSolidList"/>
    <dgm:cxn modelId="{1C92985C-7723-4CEF-97E1-C783E91ACB81}" type="presParOf" srcId="{C591D8A5-D47E-456C-B890-7C10F70EDF83}" destId="{6661A8B5-164E-4624-9AB4-F0C858763654}" srcOrd="1" destOrd="0" presId="urn:microsoft.com/office/officeart/2018/2/layout/IconVerticalSolidList"/>
    <dgm:cxn modelId="{10BE625A-6C36-4CD8-9D90-66552B55BDEA}" type="presParOf" srcId="{C591D8A5-D47E-456C-B890-7C10F70EDF83}" destId="{93B7A36D-5E4F-483C-8502-FE340C7FC98E}" srcOrd="2" destOrd="0" presId="urn:microsoft.com/office/officeart/2018/2/layout/IconVerticalSolidList"/>
    <dgm:cxn modelId="{29F48CFB-26C0-4202-8FCC-0ACE56EFEE63}" type="presParOf" srcId="{C591D8A5-D47E-456C-B890-7C10F70EDF83}" destId="{24903AD0-26EF-4D4E-AE5A-3F3B9B9A9F68}" srcOrd="3" destOrd="0" presId="urn:microsoft.com/office/officeart/2018/2/layout/IconVerticalSolidList"/>
    <dgm:cxn modelId="{D4E97682-CF81-442A-B00E-5A1E634FDC48}" type="presParOf" srcId="{6940150D-20E5-453E-978F-07AB0EA19D85}" destId="{0D0F11FB-AF2F-4E55-9605-456D5DCFD978}" srcOrd="1" destOrd="0" presId="urn:microsoft.com/office/officeart/2018/2/layout/IconVerticalSolidList"/>
    <dgm:cxn modelId="{CD9A1EEC-7051-4E96-A6DB-9789C1012604}" type="presParOf" srcId="{6940150D-20E5-453E-978F-07AB0EA19D85}" destId="{DBB4AB98-54D6-453C-A763-61D7A7EB09A7}" srcOrd="2" destOrd="0" presId="urn:microsoft.com/office/officeart/2018/2/layout/IconVerticalSolidList"/>
    <dgm:cxn modelId="{2EDFCF24-26B7-404A-9725-1BF485AF6911}" type="presParOf" srcId="{DBB4AB98-54D6-453C-A763-61D7A7EB09A7}" destId="{297B4AC6-FAE5-4113-B496-8912C20DDFD2}" srcOrd="0" destOrd="0" presId="urn:microsoft.com/office/officeart/2018/2/layout/IconVerticalSolidList"/>
    <dgm:cxn modelId="{95DB0313-C9C4-4562-92EC-AF2C7F234385}" type="presParOf" srcId="{DBB4AB98-54D6-453C-A763-61D7A7EB09A7}" destId="{D8610FB5-A54E-4EC5-8EB3-9DEDAF11CB23}" srcOrd="1" destOrd="0" presId="urn:microsoft.com/office/officeart/2018/2/layout/IconVerticalSolidList"/>
    <dgm:cxn modelId="{FC34A7F5-0E1E-42E2-A284-70F41AC777A6}" type="presParOf" srcId="{DBB4AB98-54D6-453C-A763-61D7A7EB09A7}" destId="{0B00DB35-784E-4791-AFC2-C1CD32DA9CAB}" srcOrd="2" destOrd="0" presId="urn:microsoft.com/office/officeart/2018/2/layout/IconVerticalSolidList"/>
    <dgm:cxn modelId="{76CAB68A-8C80-4922-939A-48C74A935963}" type="presParOf" srcId="{DBB4AB98-54D6-453C-A763-61D7A7EB09A7}" destId="{B05F3AEB-E56A-463C-BAAF-2676D1792F28}" srcOrd="3" destOrd="0" presId="urn:microsoft.com/office/officeart/2018/2/layout/IconVerticalSolidList"/>
    <dgm:cxn modelId="{FD869AFE-DD15-400B-8995-EF3CF42BDA51}" type="presParOf" srcId="{6940150D-20E5-453E-978F-07AB0EA19D85}" destId="{6C00456C-0CD4-44CD-A3C7-2350DB011530}" srcOrd="3" destOrd="0" presId="urn:microsoft.com/office/officeart/2018/2/layout/IconVerticalSolidList"/>
    <dgm:cxn modelId="{44F67E62-9D4F-4D2A-8B19-CC81604C2585}" type="presParOf" srcId="{6940150D-20E5-453E-978F-07AB0EA19D85}" destId="{06808313-1494-485A-AA9A-8DD737157C89}" srcOrd="4" destOrd="0" presId="urn:microsoft.com/office/officeart/2018/2/layout/IconVerticalSolidList"/>
    <dgm:cxn modelId="{D116AE5A-92DC-4E73-8B75-DE4FDC361148}" type="presParOf" srcId="{06808313-1494-485A-AA9A-8DD737157C89}" destId="{20E641B3-736C-4BCA-866F-00DB153641B9}" srcOrd="0" destOrd="0" presId="urn:microsoft.com/office/officeart/2018/2/layout/IconVerticalSolidList"/>
    <dgm:cxn modelId="{E0C26D6D-C74F-4F16-B3E3-ED782095CAB5}" type="presParOf" srcId="{06808313-1494-485A-AA9A-8DD737157C89}" destId="{170FB5C2-2C97-4AEA-821C-FFD551C53969}" srcOrd="1" destOrd="0" presId="urn:microsoft.com/office/officeart/2018/2/layout/IconVerticalSolidList"/>
    <dgm:cxn modelId="{0C3A26C2-1259-49FB-888A-546A28F95E02}" type="presParOf" srcId="{06808313-1494-485A-AA9A-8DD737157C89}" destId="{ABFB122C-8FD9-4CE1-85FB-2021C4F9C096}" srcOrd="2" destOrd="0" presId="urn:microsoft.com/office/officeart/2018/2/layout/IconVerticalSolidList"/>
    <dgm:cxn modelId="{9890444D-23F0-47BE-A620-8FC0976FEA41}" type="presParOf" srcId="{06808313-1494-485A-AA9A-8DD737157C89}" destId="{0FBE5366-430B-4875-9122-3D00200306F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4F5757-5C1B-4500-83DE-DBD2A16F3B5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08127200-7909-4595-8821-B028B363BB20}">
      <dgm:prSet/>
      <dgm:spPr/>
      <dgm:t>
        <a:bodyPr/>
        <a:lstStyle/>
        <a:p>
          <a:r>
            <a:rPr lang="en-US">
              <a:solidFill>
                <a:srgbClr val="FF0000"/>
              </a:solidFill>
            </a:rPr>
            <a:t>Remember DO NOT PULL!!!</a:t>
          </a:r>
        </a:p>
      </dgm:t>
    </dgm:pt>
    <dgm:pt modelId="{61922ED7-032F-478B-89E1-19B60D21CD5C}" type="parTrans" cxnId="{B598195B-3227-485C-907E-3F8162896D3B}">
      <dgm:prSet/>
      <dgm:spPr/>
      <dgm:t>
        <a:bodyPr/>
        <a:lstStyle/>
        <a:p>
          <a:endParaRPr lang="en-US"/>
        </a:p>
      </dgm:t>
    </dgm:pt>
    <dgm:pt modelId="{65B92C5F-B089-42D9-84D6-30CD90170C10}" type="sibTrans" cxnId="{B598195B-3227-485C-907E-3F8162896D3B}">
      <dgm:prSet/>
      <dgm:spPr/>
      <dgm:t>
        <a:bodyPr/>
        <a:lstStyle/>
        <a:p>
          <a:endParaRPr lang="en-US"/>
        </a:p>
      </dgm:t>
    </dgm:pt>
    <dgm:pt modelId="{2D83DFDB-F353-4BEE-AEFD-227298448BCF}">
      <dgm:prSet/>
      <dgm:spPr/>
      <dgm:t>
        <a:bodyPr/>
        <a:lstStyle/>
        <a:p>
          <a:r>
            <a:rPr lang="en-US">
              <a:solidFill>
                <a:schemeClr val="bg1"/>
              </a:solidFill>
            </a:rPr>
            <a:t>Discussion</a:t>
          </a:r>
        </a:p>
      </dgm:t>
    </dgm:pt>
    <dgm:pt modelId="{BFE1DFA1-F207-4780-A157-CF954041061B}" type="parTrans" cxnId="{3E9BA226-EC88-47E7-896F-F23690B5A2A6}">
      <dgm:prSet/>
      <dgm:spPr/>
      <dgm:t>
        <a:bodyPr/>
        <a:lstStyle/>
        <a:p>
          <a:endParaRPr lang="en-US"/>
        </a:p>
      </dgm:t>
    </dgm:pt>
    <dgm:pt modelId="{5953F74A-E3D3-4ACE-9B34-F73899B1D04A}" type="sibTrans" cxnId="{3E9BA226-EC88-47E7-896F-F23690B5A2A6}">
      <dgm:prSet/>
      <dgm:spPr/>
      <dgm:t>
        <a:bodyPr/>
        <a:lstStyle/>
        <a:p>
          <a:endParaRPr lang="en-US"/>
        </a:p>
      </dgm:t>
    </dgm:pt>
    <dgm:pt modelId="{E48792A3-A796-41D9-AF4F-6E27A54ADBC7}" type="pres">
      <dgm:prSet presAssocID="{5F4F5757-5C1B-4500-83DE-DBD2A16F3B5F}" presName="root" presStyleCnt="0">
        <dgm:presLayoutVars>
          <dgm:dir/>
          <dgm:resizeHandles val="exact"/>
        </dgm:presLayoutVars>
      </dgm:prSet>
      <dgm:spPr/>
    </dgm:pt>
    <dgm:pt modelId="{05940A93-1E88-472B-BF67-D47DF03DB672}" type="pres">
      <dgm:prSet presAssocID="{08127200-7909-4595-8821-B028B363BB20}" presName="compNode" presStyleCnt="0"/>
      <dgm:spPr/>
    </dgm:pt>
    <dgm:pt modelId="{9CEB33E9-50B6-42EC-A6AD-D9C5FFC92AD0}" type="pres">
      <dgm:prSet presAssocID="{08127200-7909-4595-8821-B028B363BB2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stive Lantern"/>
        </a:ext>
      </dgm:extLst>
    </dgm:pt>
    <dgm:pt modelId="{0C58DCAF-D946-4B5E-B568-28E0FC47EFB4}" type="pres">
      <dgm:prSet presAssocID="{08127200-7909-4595-8821-B028B363BB20}" presName="spaceRect" presStyleCnt="0"/>
      <dgm:spPr/>
    </dgm:pt>
    <dgm:pt modelId="{780468A8-4FBF-4ADB-B257-FEBB349F68F6}" type="pres">
      <dgm:prSet presAssocID="{08127200-7909-4595-8821-B028B363BB20}" presName="textRect" presStyleLbl="revTx" presStyleIdx="0" presStyleCnt="2" custScaleX="139765" custScaleY="200506">
        <dgm:presLayoutVars>
          <dgm:chMax val="1"/>
          <dgm:chPref val="1"/>
        </dgm:presLayoutVars>
      </dgm:prSet>
      <dgm:spPr/>
    </dgm:pt>
    <dgm:pt modelId="{5AA62A02-41DC-4AB5-99D7-AA0D562F6A95}" type="pres">
      <dgm:prSet presAssocID="{65B92C5F-B089-42D9-84D6-30CD90170C10}" presName="sibTrans" presStyleCnt="0"/>
      <dgm:spPr/>
    </dgm:pt>
    <dgm:pt modelId="{2D3C4FC7-26F2-4397-8464-18ED0630BFAB}" type="pres">
      <dgm:prSet presAssocID="{2D83DFDB-F353-4BEE-AEFD-227298448BCF}" presName="compNode" presStyleCnt="0"/>
      <dgm:spPr/>
    </dgm:pt>
    <dgm:pt modelId="{70A08570-E694-456E-8E32-910E77D57BB5}" type="pres">
      <dgm:prSet presAssocID="{2D83DFDB-F353-4BEE-AEFD-227298448BC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B20BEC27-56E9-4F85-AAA8-C1F43A7BA9B0}" type="pres">
      <dgm:prSet presAssocID="{2D83DFDB-F353-4BEE-AEFD-227298448BCF}" presName="spaceRect" presStyleCnt="0"/>
      <dgm:spPr/>
    </dgm:pt>
    <dgm:pt modelId="{17D58319-0926-405A-A0D1-2A31DFAEC122}" type="pres">
      <dgm:prSet presAssocID="{2D83DFDB-F353-4BEE-AEFD-227298448BCF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E9BA226-EC88-47E7-896F-F23690B5A2A6}" srcId="{5F4F5757-5C1B-4500-83DE-DBD2A16F3B5F}" destId="{2D83DFDB-F353-4BEE-AEFD-227298448BCF}" srcOrd="1" destOrd="0" parTransId="{BFE1DFA1-F207-4780-A157-CF954041061B}" sibTransId="{5953F74A-E3D3-4ACE-9B34-F73899B1D04A}"/>
    <dgm:cxn modelId="{B598195B-3227-485C-907E-3F8162896D3B}" srcId="{5F4F5757-5C1B-4500-83DE-DBD2A16F3B5F}" destId="{08127200-7909-4595-8821-B028B363BB20}" srcOrd="0" destOrd="0" parTransId="{61922ED7-032F-478B-89E1-19B60D21CD5C}" sibTransId="{65B92C5F-B089-42D9-84D6-30CD90170C10}"/>
    <dgm:cxn modelId="{BFDE78C6-F66D-405D-BB5B-99EC477E926F}" type="presOf" srcId="{08127200-7909-4595-8821-B028B363BB20}" destId="{780468A8-4FBF-4ADB-B257-FEBB349F68F6}" srcOrd="0" destOrd="0" presId="urn:microsoft.com/office/officeart/2018/2/layout/IconLabelList"/>
    <dgm:cxn modelId="{3FA4A8CE-7918-40DE-BE8B-F92E28F5ED94}" type="presOf" srcId="{5F4F5757-5C1B-4500-83DE-DBD2A16F3B5F}" destId="{E48792A3-A796-41D9-AF4F-6E27A54ADBC7}" srcOrd="0" destOrd="0" presId="urn:microsoft.com/office/officeart/2018/2/layout/IconLabelList"/>
    <dgm:cxn modelId="{03D600DA-0996-4EAC-A402-00E833ECF41D}" type="presOf" srcId="{2D83DFDB-F353-4BEE-AEFD-227298448BCF}" destId="{17D58319-0926-405A-A0D1-2A31DFAEC122}" srcOrd="0" destOrd="0" presId="urn:microsoft.com/office/officeart/2018/2/layout/IconLabelList"/>
    <dgm:cxn modelId="{148ECC9F-5509-4375-85D6-B2F77A9633B8}" type="presParOf" srcId="{E48792A3-A796-41D9-AF4F-6E27A54ADBC7}" destId="{05940A93-1E88-472B-BF67-D47DF03DB672}" srcOrd="0" destOrd="0" presId="urn:microsoft.com/office/officeart/2018/2/layout/IconLabelList"/>
    <dgm:cxn modelId="{9A6DD1D6-3B1C-4560-9AE0-E447F485C582}" type="presParOf" srcId="{05940A93-1E88-472B-BF67-D47DF03DB672}" destId="{9CEB33E9-50B6-42EC-A6AD-D9C5FFC92AD0}" srcOrd="0" destOrd="0" presId="urn:microsoft.com/office/officeart/2018/2/layout/IconLabelList"/>
    <dgm:cxn modelId="{8466B6ED-7B8B-4C9D-8549-E25B25DAF7B2}" type="presParOf" srcId="{05940A93-1E88-472B-BF67-D47DF03DB672}" destId="{0C58DCAF-D946-4B5E-B568-28E0FC47EFB4}" srcOrd="1" destOrd="0" presId="urn:microsoft.com/office/officeart/2018/2/layout/IconLabelList"/>
    <dgm:cxn modelId="{CB0F5C8C-C715-4EE0-B8D8-DE017CBBC5C4}" type="presParOf" srcId="{05940A93-1E88-472B-BF67-D47DF03DB672}" destId="{780468A8-4FBF-4ADB-B257-FEBB349F68F6}" srcOrd="2" destOrd="0" presId="urn:microsoft.com/office/officeart/2018/2/layout/IconLabelList"/>
    <dgm:cxn modelId="{A8204D5D-B50B-4894-93C5-8A8D375E3B1B}" type="presParOf" srcId="{E48792A3-A796-41D9-AF4F-6E27A54ADBC7}" destId="{5AA62A02-41DC-4AB5-99D7-AA0D562F6A95}" srcOrd="1" destOrd="0" presId="urn:microsoft.com/office/officeart/2018/2/layout/IconLabelList"/>
    <dgm:cxn modelId="{94329914-B3E0-4060-A006-8D68740256D6}" type="presParOf" srcId="{E48792A3-A796-41D9-AF4F-6E27A54ADBC7}" destId="{2D3C4FC7-26F2-4397-8464-18ED0630BFAB}" srcOrd="2" destOrd="0" presId="urn:microsoft.com/office/officeart/2018/2/layout/IconLabelList"/>
    <dgm:cxn modelId="{C8735E9C-479A-440B-BB5D-ED20969AB645}" type="presParOf" srcId="{2D3C4FC7-26F2-4397-8464-18ED0630BFAB}" destId="{70A08570-E694-456E-8E32-910E77D57BB5}" srcOrd="0" destOrd="0" presId="urn:microsoft.com/office/officeart/2018/2/layout/IconLabelList"/>
    <dgm:cxn modelId="{B94EF258-99C7-45DC-BF62-7AB85108290C}" type="presParOf" srcId="{2D3C4FC7-26F2-4397-8464-18ED0630BFAB}" destId="{B20BEC27-56E9-4F85-AAA8-C1F43A7BA9B0}" srcOrd="1" destOrd="0" presId="urn:microsoft.com/office/officeart/2018/2/layout/IconLabelList"/>
    <dgm:cxn modelId="{DE3BB8B8-DDE2-40D4-B38A-F699302FA76D}" type="presParOf" srcId="{2D3C4FC7-26F2-4397-8464-18ED0630BFAB}" destId="{17D58319-0926-405A-A0D1-2A31DFAEC12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E9603-9C54-B84B-8F12-991ADB443154}">
      <dsp:nvSpPr>
        <dsp:cNvPr id="0" name=""/>
        <dsp:cNvSpPr/>
      </dsp:nvSpPr>
      <dsp:spPr>
        <a:xfrm>
          <a:off x="0" y="233035"/>
          <a:ext cx="13949075" cy="3140280"/>
        </a:xfrm>
        <a:prstGeom prst="roundRect">
          <a:avLst/>
        </a:prstGeom>
        <a:solidFill>
          <a:srgbClr val="E9713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Despite treatment for 25 minutes with several interventions including verapamil, nitrates, analgesia, sedation and pressure cuff, no progress was made withdrawing and any manipulation caused severe pain.</a:t>
          </a:r>
        </a:p>
      </dsp:txBody>
      <dsp:txXfrm>
        <a:off x="153296" y="386331"/>
        <a:ext cx="13642483" cy="2833688"/>
      </dsp:txXfrm>
    </dsp:sp>
    <dsp:sp modelId="{0AA6D827-86B9-B941-A36F-80391286BAC8}">
      <dsp:nvSpPr>
        <dsp:cNvPr id="0" name=""/>
        <dsp:cNvSpPr/>
      </dsp:nvSpPr>
      <dsp:spPr>
        <a:xfrm>
          <a:off x="0" y="3500036"/>
          <a:ext cx="13949075" cy="3140280"/>
        </a:xfrm>
        <a:prstGeom prst="roundRect">
          <a:avLst/>
        </a:prstGeom>
        <a:solidFill>
          <a:srgbClr val="E97132">
            <a:hueOff val="6443614"/>
            <a:satOff val="-18493"/>
            <a:lumOff val="-29609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Decision made to </a:t>
          </a:r>
          <a:r>
            <a:rPr lang="en-US" sz="4400" b="1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switch to a femoral approach </a:t>
          </a:r>
          <a:r>
            <a:rPr lang="en-US" sz="44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and treat STEMI in the hope that resolution would reduce adrenergic drive and spasm</a:t>
          </a:r>
        </a:p>
      </dsp:txBody>
      <dsp:txXfrm>
        <a:off x="153296" y="3653332"/>
        <a:ext cx="13642483" cy="2833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8A808-BF4D-EF42-8162-1D1EF262682B}">
      <dsp:nvSpPr>
        <dsp:cNvPr id="0" name=""/>
        <dsp:cNvSpPr/>
      </dsp:nvSpPr>
      <dsp:spPr>
        <a:xfrm>
          <a:off x="0" y="0"/>
          <a:ext cx="6212356" cy="1516384"/>
        </a:xfrm>
        <a:prstGeom prst="roundRect">
          <a:avLst>
            <a:gd name="adj" fmla="val 1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 gentle tug - no change in resistance. More </a:t>
          </a:r>
          <a:r>
            <a:rPr lang="en-US" sz="2600" kern="1200" err="1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Diazemols</a:t>
          </a:r>
          <a:r>
            <a:rPr lang="en-US" sz="26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 given.</a:t>
          </a:r>
        </a:p>
      </dsp:txBody>
      <dsp:txXfrm>
        <a:off x="44413" y="44413"/>
        <a:ext cx="4447925" cy="1427558"/>
      </dsp:txXfrm>
    </dsp:sp>
    <dsp:sp modelId="{644133C0-4D05-6140-9527-A81BBB11A8D4}">
      <dsp:nvSpPr>
        <dsp:cNvPr id="0" name=""/>
        <dsp:cNvSpPr/>
      </dsp:nvSpPr>
      <dsp:spPr>
        <a:xfrm>
          <a:off x="520284" y="1792090"/>
          <a:ext cx="6212356" cy="1516384"/>
        </a:xfrm>
        <a:prstGeom prst="roundRect">
          <a:avLst>
            <a:gd name="adj" fmla="val 1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Applied cuff for another 10 minutes and further Nitrates (1.5mg) from antegrade guide.</a:t>
          </a:r>
        </a:p>
      </dsp:txBody>
      <dsp:txXfrm>
        <a:off x="564697" y="1836503"/>
        <a:ext cx="4617595" cy="1427558"/>
      </dsp:txXfrm>
    </dsp:sp>
    <dsp:sp modelId="{72AA93CB-C1B4-984D-A6D3-577FD9B2C0E7}">
      <dsp:nvSpPr>
        <dsp:cNvPr id="0" name=""/>
        <dsp:cNvSpPr/>
      </dsp:nvSpPr>
      <dsp:spPr>
        <a:xfrm>
          <a:off x="1032804" y="3584180"/>
          <a:ext cx="6212356" cy="1516384"/>
        </a:xfrm>
        <a:prstGeom prst="roundRect">
          <a:avLst>
            <a:gd name="adj" fmla="val 1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Anesthetics were called and  placed under heavier sedation with propofol</a:t>
          </a:r>
        </a:p>
      </dsp:txBody>
      <dsp:txXfrm>
        <a:off x="1077217" y="3628593"/>
        <a:ext cx="4625360" cy="1427558"/>
      </dsp:txXfrm>
    </dsp:sp>
    <dsp:sp modelId="{7C337E2E-77E7-8D43-82D5-A7FD8F9BA65C}">
      <dsp:nvSpPr>
        <dsp:cNvPr id="0" name=""/>
        <dsp:cNvSpPr/>
      </dsp:nvSpPr>
      <dsp:spPr>
        <a:xfrm>
          <a:off x="1553089" y="5376270"/>
          <a:ext cx="6212356" cy="1516384"/>
        </a:xfrm>
        <a:prstGeom prst="roundRect">
          <a:avLst>
            <a:gd name="adj" fmla="val 10000"/>
          </a:avLst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The patient full GA - despite this catheter continues to resist</a:t>
          </a:r>
        </a:p>
      </dsp:txBody>
      <dsp:txXfrm>
        <a:off x="1597502" y="5420683"/>
        <a:ext cx="4617595" cy="1427558"/>
      </dsp:txXfrm>
    </dsp:sp>
    <dsp:sp modelId="{A9374A37-DFEC-EC49-A386-2A650BB3C35E}">
      <dsp:nvSpPr>
        <dsp:cNvPr id="0" name=""/>
        <dsp:cNvSpPr/>
      </dsp:nvSpPr>
      <dsp:spPr>
        <a:xfrm>
          <a:off x="5226706" y="1161412"/>
          <a:ext cx="985649" cy="985649"/>
        </a:xfrm>
        <a:prstGeom prst="downArrow">
          <a:avLst>
            <a:gd name="adj1" fmla="val 55000"/>
            <a:gd name="adj2" fmla="val 45000"/>
          </a:avLst>
        </a:prstGeom>
        <a:solidFill>
          <a:srgbClr val="156082">
            <a:alpha val="90000"/>
            <a:tint val="4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156082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sp:txBody>
      <dsp:txXfrm>
        <a:off x="5448477" y="1161412"/>
        <a:ext cx="542107" cy="741701"/>
      </dsp:txXfrm>
    </dsp:sp>
    <dsp:sp modelId="{30B18AE6-63F9-A24A-A74F-EFE199329AC3}">
      <dsp:nvSpPr>
        <dsp:cNvPr id="0" name=""/>
        <dsp:cNvSpPr/>
      </dsp:nvSpPr>
      <dsp:spPr>
        <a:xfrm>
          <a:off x="5746991" y="2953502"/>
          <a:ext cx="985649" cy="985649"/>
        </a:xfrm>
        <a:prstGeom prst="downArrow">
          <a:avLst>
            <a:gd name="adj1" fmla="val 55000"/>
            <a:gd name="adj2" fmla="val 45000"/>
          </a:avLst>
        </a:prstGeom>
        <a:solidFill>
          <a:srgbClr val="156082">
            <a:alpha val="90000"/>
            <a:tint val="4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156082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sp:txBody>
      <dsp:txXfrm>
        <a:off x="5968762" y="2953502"/>
        <a:ext cx="542107" cy="741701"/>
      </dsp:txXfrm>
    </dsp:sp>
    <dsp:sp modelId="{9D047566-94E1-9D4F-9BD1-41AB828C0D80}">
      <dsp:nvSpPr>
        <dsp:cNvPr id="0" name=""/>
        <dsp:cNvSpPr/>
      </dsp:nvSpPr>
      <dsp:spPr>
        <a:xfrm>
          <a:off x="6259510" y="4745592"/>
          <a:ext cx="985649" cy="985649"/>
        </a:xfrm>
        <a:prstGeom prst="downArrow">
          <a:avLst>
            <a:gd name="adj1" fmla="val 55000"/>
            <a:gd name="adj2" fmla="val 45000"/>
          </a:avLst>
        </a:prstGeom>
        <a:solidFill>
          <a:srgbClr val="156082">
            <a:alpha val="90000"/>
            <a:tint val="4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rgbClr val="156082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ptos" panose="02110004020202020204"/>
            <a:ea typeface="+mn-ea"/>
            <a:cs typeface="+mn-cs"/>
          </a:endParaRPr>
        </a:p>
      </dsp:txBody>
      <dsp:txXfrm>
        <a:off x="6481281" y="4745592"/>
        <a:ext cx="542107" cy="7417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E8B6AA-7034-4A4A-8513-AA849A642EFA}">
      <dsp:nvSpPr>
        <dsp:cNvPr id="0" name=""/>
        <dsp:cNvSpPr/>
      </dsp:nvSpPr>
      <dsp:spPr>
        <a:xfrm>
          <a:off x="985826" y="2252"/>
          <a:ext cx="6698805" cy="42537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16FC6-031C-2948-A556-50DD1D2E79E1}">
      <dsp:nvSpPr>
        <dsp:cNvPr id="0" name=""/>
        <dsp:cNvSpPr/>
      </dsp:nvSpPr>
      <dsp:spPr>
        <a:xfrm>
          <a:off x="1730138" y="709348"/>
          <a:ext cx="6698805" cy="4253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Perfusion to the hand remained intact and bedside Doppler showed good flow down the ulnar and brachial vessels</a:t>
          </a:r>
        </a:p>
      </dsp:txBody>
      <dsp:txXfrm>
        <a:off x="1854726" y="833936"/>
        <a:ext cx="6449629" cy="4004565"/>
      </dsp:txXfrm>
    </dsp:sp>
    <dsp:sp modelId="{B66E8697-E840-0847-ACB2-43009DBAF3EE}">
      <dsp:nvSpPr>
        <dsp:cNvPr id="0" name=""/>
        <dsp:cNvSpPr/>
      </dsp:nvSpPr>
      <dsp:spPr>
        <a:xfrm>
          <a:off x="9173255" y="2252"/>
          <a:ext cx="6698805" cy="42537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691DA1-6793-6948-8B22-8D3C83927EE3}">
      <dsp:nvSpPr>
        <dsp:cNvPr id="0" name=""/>
        <dsp:cNvSpPr/>
      </dsp:nvSpPr>
      <dsp:spPr>
        <a:xfrm>
          <a:off x="9917567" y="709348"/>
          <a:ext cx="6698805" cy="4253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Arm kept elevated and carefully monitored over the next 48 hours with only mild swelling of the forearm and no ecchymosis </a:t>
          </a:r>
        </a:p>
      </dsp:txBody>
      <dsp:txXfrm>
        <a:off x="10042155" y="833936"/>
        <a:ext cx="6449629" cy="40045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E4B0F-2258-4405-9DB5-10745D4B216F}">
      <dsp:nvSpPr>
        <dsp:cNvPr id="0" name=""/>
        <dsp:cNvSpPr/>
      </dsp:nvSpPr>
      <dsp:spPr>
        <a:xfrm>
          <a:off x="0" y="650"/>
          <a:ext cx="17733135" cy="1521902"/>
        </a:xfrm>
        <a:prstGeom prst="roundRect">
          <a:avLst>
            <a:gd name="adj" fmla="val 10000"/>
          </a:avLst>
        </a:prstGeom>
        <a:solidFill>
          <a:srgbClr val="E9713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61A8B5-164E-4624-9AB4-F0C858763654}">
      <dsp:nvSpPr>
        <dsp:cNvPr id="0" name=""/>
        <dsp:cNvSpPr/>
      </dsp:nvSpPr>
      <dsp:spPr>
        <a:xfrm>
          <a:off x="460375" y="343078"/>
          <a:ext cx="837046" cy="8370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903AD0-26EF-4D4E-AE5A-3F3B9B9A9F68}">
      <dsp:nvSpPr>
        <dsp:cNvPr id="0" name=""/>
        <dsp:cNvSpPr/>
      </dsp:nvSpPr>
      <dsp:spPr>
        <a:xfrm>
          <a:off x="1757797" y="650"/>
          <a:ext cx="15975337" cy="1521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068" tIns="161068" rIns="161068" bIns="1610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ptos" panose="02110004020202020204"/>
              <a:ea typeface="+mn-ea"/>
              <a:cs typeface="+mn-cs"/>
            </a:rPr>
            <a:t>Discussion and reflection with the vascular surgeon suggested that this may have been anatomically a vestigial radial artery and therefore small caliber in a dominant ulnar system.</a:t>
          </a:r>
        </a:p>
      </dsp:txBody>
      <dsp:txXfrm>
        <a:off x="1757797" y="650"/>
        <a:ext cx="15975337" cy="1521902"/>
      </dsp:txXfrm>
    </dsp:sp>
    <dsp:sp modelId="{297B4AC6-FAE5-4113-B496-8912C20DDFD2}">
      <dsp:nvSpPr>
        <dsp:cNvPr id="0" name=""/>
        <dsp:cNvSpPr/>
      </dsp:nvSpPr>
      <dsp:spPr>
        <a:xfrm>
          <a:off x="0" y="1889803"/>
          <a:ext cx="17733135" cy="1521902"/>
        </a:xfrm>
        <a:prstGeom prst="roundRect">
          <a:avLst>
            <a:gd name="adj" fmla="val 10000"/>
          </a:avLst>
        </a:prstGeom>
        <a:solidFill>
          <a:srgbClr val="196B24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610FB5-A54E-4EC5-8EB3-9DEDAF11CB23}">
      <dsp:nvSpPr>
        <dsp:cNvPr id="0" name=""/>
        <dsp:cNvSpPr/>
      </dsp:nvSpPr>
      <dsp:spPr>
        <a:xfrm>
          <a:off x="460375" y="2245456"/>
          <a:ext cx="837046" cy="83704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5F3AEB-E56A-463C-BAAF-2676D1792F28}">
      <dsp:nvSpPr>
        <dsp:cNvPr id="0" name=""/>
        <dsp:cNvSpPr/>
      </dsp:nvSpPr>
      <dsp:spPr>
        <a:xfrm>
          <a:off x="1757797" y="1903028"/>
          <a:ext cx="15975337" cy="1521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068" tIns="161068" rIns="161068" bIns="1610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ptos" panose="02110004020202020204"/>
              <a:ea typeface="+mn-ea"/>
              <a:cs typeface="+mn-cs"/>
            </a:rPr>
            <a:t>RAS fueled by high adrenergic drive further complicates this</a:t>
          </a:r>
        </a:p>
      </dsp:txBody>
      <dsp:txXfrm>
        <a:off x="1757797" y="1903028"/>
        <a:ext cx="15975337" cy="1521902"/>
      </dsp:txXfrm>
    </dsp:sp>
    <dsp:sp modelId="{20E641B3-736C-4BCA-866F-00DB153641B9}">
      <dsp:nvSpPr>
        <dsp:cNvPr id="0" name=""/>
        <dsp:cNvSpPr/>
      </dsp:nvSpPr>
      <dsp:spPr>
        <a:xfrm>
          <a:off x="0" y="3805406"/>
          <a:ext cx="17733135" cy="1521902"/>
        </a:xfrm>
        <a:prstGeom prst="roundRect">
          <a:avLst>
            <a:gd name="adj" fmla="val 10000"/>
          </a:avLst>
        </a:prstGeom>
        <a:solidFill>
          <a:srgbClr val="0F9ED5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0FB5C2-2C97-4AEA-821C-FFD551C53969}">
      <dsp:nvSpPr>
        <dsp:cNvPr id="0" name=""/>
        <dsp:cNvSpPr/>
      </dsp:nvSpPr>
      <dsp:spPr>
        <a:xfrm>
          <a:off x="460375" y="4147835"/>
          <a:ext cx="837046" cy="83704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BE5366-430B-4875-9122-3D00200306F9}">
      <dsp:nvSpPr>
        <dsp:cNvPr id="0" name=""/>
        <dsp:cNvSpPr/>
      </dsp:nvSpPr>
      <dsp:spPr>
        <a:xfrm>
          <a:off x="1757797" y="3805406"/>
          <a:ext cx="15975337" cy="1521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068" tIns="161068" rIns="161068" bIns="1610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atin typeface="Aptos" panose="02110004020202020204"/>
              <a:ea typeface="+mn-ea"/>
              <a:cs typeface="+mn-cs"/>
            </a:rPr>
            <a:t>Trauma to the artery by catheter/wire combined with severe spasm and unusual anatomy results in the extremely rare complication of avulsion/endarterectomy</a:t>
          </a:r>
        </a:p>
      </dsp:txBody>
      <dsp:txXfrm>
        <a:off x="1757797" y="3805406"/>
        <a:ext cx="15975337" cy="15219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EB33E9-50B6-42EC-A6AD-D9C5FFC92AD0}">
      <dsp:nvSpPr>
        <dsp:cNvPr id="0" name=""/>
        <dsp:cNvSpPr/>
      </dsp:nvSpPr>
      <dsp:spPr>
        <a:xfrm>
          <a:off x="4843559" y="944749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0468A8-4FBF-4ADB-B257-FEBB349F68F6}">
      <dsp:nvSpPr>
        <dsp:cNvPr id="0" name=""/>
        <dsp:cNvSpPr/>
      </dsp:nvSpPr>
      <dsp:spPr>
        <a:xfrm>
          <a:off x="2796635" y="2997107"/>
          <a:ext cx="6037847" cy="1443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>
              <a:solidFill>
                <a:srgbClr val="FF0000"/>
              </a:solidFill>
            </a:rPr>
            <a:t>Remember DO NOT PULL!!!</a:t>
          </a:r>
        </a:p>
      </dsp:txBody>
      <dsp:txXfrm>
        <a:off x="2796635" y="2997107"/>
        <a:ext cx="6037847" cy="1443643"/>
      </dsp:txXfrm>
    </dsp:sp>
    <dsp:sp modelId="{70A08570-E694-456E-8E32-910E77D57BB5}">
      <dsp:nvSpPr>
        <dsp:cNvPr id="0" name=""/>
        <dsp:cNvSpPr/>
      </dsp:nvSpPr>
      <dsp:spPr>
        <a:xfrm>
          <a:off x="10778482" y="1125660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D58319-0926-405A-A0D1-2A31DFAEC122}">
      <dsp:nvSpPr>
        <dsp:cNvPr id="0" name=""/>
        <dsp:cNvSpPr/>
      </dsp:nvSpPr>
      <dsp:spPr>
        <a:xfrm>
          <a:off x="9590482" y="3539839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>
              <a:solidFill>
                <a:schemeClr val="bg1"/>
              </a:solidFill>
            </a:rPr>
            <a:t>Discussion</a:t>
          </a:r>
        </a:p>
      </dsp:txBody>
      <dsp:txXfrm>
        <a:off x="9590482" y="3539839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53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 title slide. Replace the title and your name/role/organisation. Event branding is fixed.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62CBE-9E7D-BB7E-F2C5-4D0C74FB0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EC5C9C-922B-0E46-6B8A-D7CB69DE4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317F1-138E-48A9-4412-BC208B3847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5660A-F936-8BE0-2DE6-2E1ECAD64A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740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90B6D-0BDF-7AA6-B680-4ED41CA65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DF371F-8D8A-6FC1-6A3D-79D436150F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E08341-9EDB-66BA-3A54-E498C2B69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1D8FB-F007-B7B2-A5F9-FDAF2A760D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0613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772FE-D15A-15D1-8A5C-0C4F53DD8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93BCCA-7590-9D7D-3263-8F208E2F05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EA4845-56FF-27CA-2231-C97218627D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BAF82-5BBB-E856-07C6-CB0FA92C5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176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12C16-1719-6019-9AD5-965CD9989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77A9F0-D4D9-8973-91CD-91121D785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198B2A-ED12-A69E-909F-FB8D740AF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4349FA-A30A-E762-BB1F-88AD01363F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086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56C1D-96D6-8D04-8639-5281E82C8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4580B8-FF4C-1F84-635E-C42911CC75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8B361B-5F3C-489F-D3C7-BBB3074548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63B74-8F91-36D2-0662-16B4B2AE6C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043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08D40-99A9-DEA8-D038-99CE63BF3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442C41-BD8E-DC11-596D-AD9B57F052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FD7594-94EA-D208-4032-5DF474B2DF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CB20F-6715-C843-B85A-4C695EBE15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0676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6BEA1-3421-260C-3884-D8FA31665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6E71B-1AC1-D0E9-AB3E-D71825D08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4B44BB-0DCB-B45B-5A32-D18B3163A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21759-7936-32A4-E06C-084ADF8C09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476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7A1DA-6246-2248-6B77-3D6D09E26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115ED7-FD66-4626-8589-FC0C0F75AA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DFF16-0FB0-079C-91DD-FB926B47E2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426E4-A5C9-E29F-D43C-8D6B837C5A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3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F27B8-B566-3B2F-9AB9-1098520A6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E62950-313A-8373-FC3F-6705149FEE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CD165D-15C9-397B-778C-16BF314DF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7B061-6276-95D6-86CE-A8AC32C4E3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933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5FB76-F00A-793B-08F7-3BBEEDAAE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09A5DC-2A04-F9EF-E0D8-B7CD04FD56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304A4B-1EFC-C133-14D3-8BF906291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628AC-6BFE-2DEE-F053-89D456EE69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40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8957C-A192-E6E8-D528-91CE812F9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91D2CB-AEAD-F9F7-BAB7-C143F2422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8C237B-8F03-CD32-0EA5-AAD6F332F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 title slide. Replace the title and your name/role/organisation. Event branding is fixed.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C31D3-05CD-1FD1-71FE-4C7A60054C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493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D3762-2D1D-9FC2-8648-4AF5015BD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229DBD-F238-27A5-1F66-A2E367C161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5E3847-0DE9-A3AC-207F-CE442C203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E5FEE-B5E6-8D2D-C906-1F20093CC8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528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16299-C523-776B-A08E-A8CB03803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2C5744-8BF7-409B-5E1F-656D8808FE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EEDBEF-A372-7547-3F2F-F420CFC38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FEB66-094D-17D1-0893-366A34F5D4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2798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BBFDE-B9C4-C5D7-E3C8-D1025CB8A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2AAF36-80DF-C12F-964C-661FA33FA2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5C43DE-435F-026E-6912-6FA39F1FA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2429C-8970-73E4-AB4B-D66FD30F08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6010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35569-8578-F7D4-91D7-0A395637F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629E6F-0549-9F4F-79A1-595B89BE43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AF6941-22EB-A5DD-F72C-83BC860DF1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02CA4-0223-1F1A-3668-0F82B48428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330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EC95F-865E-BA9B-ADBC-72CF24263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0E6A73-4E59-D125-ABB3-077DB91EF4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0EA4BA-3B21-7EFB-7239-1CF4479E9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46E0A-AA1A-8C61-5A1B-797146272A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983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BAB41-CFDB-E904-6C65-D39A2EAE5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09483D-F56D-0FFD-AE99-D4045CEFCD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8E5624-0312-A6E2-0B03-48AEE488A0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5C3C0-CE63-2033-199E-B54949D62A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6327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C6CDE-901B-9829-FC4F-576D01F2B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03F2D-0E2F-BD85-D72E-442BA170C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D3CE3E-94BB-5214-1A1E-7AC045532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497E9-A709-E93E-0F58-7075EB2903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140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8985E-6928-2A0D-EB4F-ED7991A0B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68BDD-5527-887A-E818-A62E54AEF0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0899D3-FC42-2ADE-98D5-2279F029C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894CC-F0BD-5E02-E342-38E46944E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687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A2CCB-25E1-FC8B-5C26-889AF827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F95F3-25E9-BB8F-9066-DD707407D8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00FC76-068A-9295-8277-31E6B708F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EB7F6-5890-E19F-A2F7-092ED04410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2483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2F06F-04A3-6EB4-9E79-2C3F6919A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ABCFC0-2840-016B-0BFC-8823DA0C2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BCFC11-2203-D87E-B5C4-D94BC0ED0A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2555D-5260-98EA-7C2B-3D2B00F6C4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698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Closing slide. Add your contact / handle for follow-up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between sections of your talk. Duplicate this slide as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1DD6F-D1C8-FA0C-8ED2-227095D83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594CD9-4326-1985-E582-80CE0EBE6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C0B13-E7CD-F6B9-28E0-BD096F4B6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AC653-1867-DFCB-E712-8F7851160F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38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86D9C-0EDA-CEE7-9A9B-911CA10BD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695258-EA46-A6EE-7971-BFE1BFC3F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9D2AD2-C27F-B4E9-9A71-B5862B0DB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62437-1C36-B1FC-2327-148769DE24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18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DDE79-923F-A53D-A72A-4B7283BB4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5DAA86-B700-06FD-A0EF-77620D791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41DB1-3CA5-29D6-D91C-08BFCD614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92EB1-C505-610B-0E54-9613EDFAA7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094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DDE79-923F-A53D-A72A-4B7283BB4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5DAA86-B700-06FD-A0EF-77620D791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41DB1-3CA5-29D6-D91C-08BFCD614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92EB1-C505-610B-0E54-9613EDFAA7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795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DDE79-923F-A53D-A72A-4B7283BB4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5DAA86-B700-06FD-A0EF-77620D791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41DB1-3CA5-29D6-D91C-08BFCD614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92EB1-C505-610B-0E54-9613EDFAA7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548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.png"/><Relationship Id="rId9" Type="http://schemas.microsoft.com/office/2007/relationships/diagramDrawing" Target="../diagrams/drawing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.png"/><Relationship Id="rId9" Type="http://schemas.microsoft.com/office/2007/relationships/diagramDrawing" Target="../diagrams/drawing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.png"/><Relationship Id="rId9" Type="http://schemas.microsoft.com/office/2007/relationships/diagramDrawing" Target="../diagrams/drawin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.pn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-484473" y="1875532"/>
            <a:ext cx="889359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kern="0" spc="536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575"/>
          </a:p>
        </p:txBody>
      </p:sp>
      <p:sp>
        <p:nvSpPr>
          <p:cNvPr id="4" name="Text 1"/>
          <p:cNvSpPr/>
          <p:nvPr/>
        </p:nvSpPr>
        <p:spPr>
          <a:xfrm>
            <a:off x="6177230" y="4694932"/>
            <a:ext cx="593353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1950" b="1" kern="0" spc="429">
              <a:solidFill>
                <a:srgbClr val="D0021B"/>
              </a:solidFill>
              <a:latin typeface="Arial"/>
              <a:cs typeface="Arial"/>
            </a:endParaRPr>
          </a:p>
        </p:txBody>
      </p:sp>
      <p:sp>
        <p:nvSpPr>
          <p:cNvPr id="5" name="Text 2"/>
          <p:cNvSpPr/>
          <p:nvPr/>
        </p:nvSpPr>
        <p:spPr>
          <a:xfrm>
            <a:off x="5004733" y="5314057"/>
            <a:ext cx="8278535" cy="13897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>
              <a:lnSpc>
                <a:spcPct val="105000"/>
              </a:lnSpc>
            </a:pPr>
            <a:endParaRPr lang="en-GB" sz="3600" b="1">
              <a:solidFill>
                <a:schemeClr val="bg1"/>
              </a:solidFill>
              <a:ea typeface="Calibri"/>
              <a:cs typeface="Calibri"/>
            </a:endParaRPr>
          </a:p>
          <a:p>
            <a:pPr algn="ctr">
              <a:lnSpc>
                <a:spcPct val="105000"/>
              </a:lnSpc>
            </a:pPr>
            <a:endParaRPr lang="en-GB" sz="3600" b="1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6" name="Text 3"/>
          <p:cNvSpPr/>
          <p:nvPr/>
        </p:nvSpPr>
        <p:spPr>
          <a:xfrm>
            <a:off x="5695535" y="6477893"/>
            <a:ext cx="659034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2700">
              <a:solidFill>
                <a:srgbClr val="F8F8F8">
                  <a:alpha val="62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748290" y="7792343"/>
            <a:ext cx="66675" cy="66675"/>
          </a:xfrm>
          <a:prstGeom prst="ellipse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A91E6B-623D-4C86-3EA4-1E1CA69CF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13" y="337541"/>
            <a:ext cx="6682427" cy="1302070"/>
          </a:xfrm>
          <a:prstGeom prst="rect">
            <a:avLst/>
          </a:prstGeom>
        </p:spPr>
      </p:pic>
      <p:pic>
        <p:nvPicPr>
          <p:cNvPr id="2" name="Picture 1" descr="A group of people in blue uniforms&#10;&#10;AI-generated content may be incorrect.">
            <a:extLst>
              <a:ext uri="{FF2B5EF4-FFF2-40B4-BE49-F238E27FC236}">
                <a16:creationId xmlns:a16="http://schemas.microsoft.com/office/drawing/2014/main" id="{A64139C6-352A-6278-2234-83C917DF9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91" y="2460852"/>
            <a:ext cx="6343649" cy="4799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B06CF8-787F-900B-4A6D-09675DDDE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9542" y="6477000"/>
            <a:ext cx="6357258" cy="36358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67CC6F-1A89-7AA0-BE72-69C9D2B3DC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7219" y="609600"/>
            <a:ext cx="6656935" cy="57150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21B653-A33B-8C24-CFED-0A8A73EEAFA6}"/>
              </a:ext>
            </a:extLst>
          </p:cNvPr>
          <p:cNvSpPr txBox="1"/>
          <p:nvPr/>
        </p:nvSpPr>
        <p:spPr>
          <a:xfrm>
            <a:off x="434824" y="7450666"/>
            <a:ext cx="857794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800">
                <a:solidFill>
                  <a:srgbClr val="FFFFFF"/>
                </a:solidFill>
                <a:ea typeface="Calibri"/>
                <a:cs typeface="Calibri"/>
              </a:rPr>
              <a:t>Daniel </a:t>
            </a:r>
            <a:r>
              <a:rPr lang="en-GB" sz="4800" err="1">
                <a:solidFill>
                  <a:srgbClr val="FFFFFF"/>
                </a:solidFill>
                <a:ea typeface="Calibri"/>
                <a:cs typeface="Calibri"/>
              </a:rPr>
              <a:t>kyere</a:t>
            </a:r>
            <a:r>
              <a:rPr lang="en-GB" sz="4800">
                <a:solidFill>
                  <a:srgbClr val="FFFFFF"/>
                </a:solidFill>
                <a:ea typeface="Calibri"/>
                <a:cs typeface="Calibri"/>
              </a:rPr>
              <a:t>, Cath Lab Nurse</a:t>
            </a:r>
          </a:p>
          <a:p>
            <a:r>
              <a:rPr lang="en-GB" sz="4800">
                <a:solidFill>
                  <a:srgbClr val="FFFFFF"/>
                </a:solidFill>
                <a:ea typeface="Calibri"/>
                <a:cs typeface="Calibri"/>
              </a:rPr>
              <a:t>Essex CTC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AA6AFB-8266-68A6-1DB3-220AB1C78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ECD1B76-730C-24A5-230B-8397EC125B6E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F3F3AFD6-FB55-A47B-51A6-4E561C75F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2CEE67AA-7B49-483F-1D30-176C0D50945B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C19CA0-3DDE-BC40-C248-7FA6741308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A9D85053-C006-5687-D3BA-2F1D1C9D35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81395" y="851620"/>
            <a:ext cx="8334049" cy="82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69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226216-6283-961D-C2A7-A376FF33B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C020211-217B-70B7-A277-EAFFC999B078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481B605A-D2A3-8AA7-D057-D5244878F1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E3AABD1-B0EA-9A0D-0962-94D5B0D75358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A12644-E6AE-9882-BE30-0509085868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4" name="Screen Recording 6">
            <a:hlinkClick r:id="" action="ppaction://media"/>
            <a:extLst>
              <a:ext uri="{FF2B5EF4-FFF2-40B4-BE49-F238E27FC236}">
                <a16:creationId xmlns:a16="http://schemas.microsoft.com/office/drawing/2014/main" id="{39D207A5-D7E9-CBCA-1C15-4DFA8E9278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62539" y="561781"/>
            <a:ext cx="8816801" cy="877271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B6302B-F1C6-A51A-AFCF-79E10CAC3286}"/>
              </a:ext>
            </a:extLst>
          </p:cNvPr>
          <p:cNvSpPr txBox="1">
            <a:spLocks/>
          </p:cNvSpPr>
          <p:nvPr/>
        </p:nvSpPr>
        <p:spPr>
          <a:xfrm>
            <a:off x="833905" y="3996474"/>
            <a:ext cx="7658333" cy="7919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>
                <a:solidFill>
                  <a:schemeClr val="bg1"/>
                </a:solidFill>
              </a:rPr>
              <a:t>Cine of Ante angiogram</a:t>
            </a:r>
            <a:endParaRPr lang="en-US" sz="5100">
              <a:solidFill>
                <a:schemeClr val="bg1"/>
              </a:solidFill>
            </a:endParaRPr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1A4D03F5-98CB-7742-5D72-502BBB1B0CC4}"/>
              </a:ext>
            </a:extLst>
          </p:cNvPr>
          <p:cNvSpPr/>
          <p:nvPr/>
        </p:nvSpPr>
        <p:spPr>
          <a:xfrm>
            <a:off x="1001332" y="4759817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54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EACE7-F032-5C1C-C95D-E6EE9A945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F82FCAC-CB5E-10A8-A924-F232C6943698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4220172F-7C02-5C16-B81A-8173D08812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722D963-803E-FD55-583C-A0299C3B49D5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EAFD61-F78D-CE3C-6750-322BC8D2D0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96A5A44F-E8C2-786E-809D-0A7E3F15A6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829" y="387842"/>
            <a:ext cx="8845328" cy="88011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864581A-FC70-3CA5-6EE6-0DF9B427CABE}"/>
              </a:ext>
            </a:extLst>
          </p:cNvPr>
          <p:cNvSpPr txBox="1">
            <a:spLocks/>
          </p:cNvSpPr>
          <p:nvPr/>
        </p:nvSpPr>
        <p:spPr>
          <a:xfrm>
            <a:off x="0" y="3996474"/>
            <a:ext cx="8659665" cy="79191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>
                <a:solidFill>
                  <a:schemeClr val="bg1"/>
                </a:solidFill>
              </a:rPr>
              <a:t>Preservation of distal flow</a:t>
            </a:r>
          </a:p>
        </p:txBody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C8723524-4C63-7336-A273-0F428C8C6453}"/>
              </a:ext>
            </a:extLst>
          </p:cNvPr>
          <p:cNvSpPr/>
          <p:nvPr/>
        </p:nvSpPr>
        <p:spPr>
          <a:xfrm>
            <a:off x="1001332" y="4759817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18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D77B56-4BFA-B2FF-3518-6BEA05B2A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03F4DD5-AA8A-0423-0003-E9057507B826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F918D95D-2E9C-D1A8-5B13-24AD49368920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lvl="0">
              <a:lnSpc>
                <a:spcPct val="104000"/>
              </a:lnSpc>
            </a:pPr>
            <a:r>
              <a:rPr lang="en-US" sz="4800">
                <a:solidFill>
                  <a:srgbClr val="FFFFFF"/>
                </a:solidFill>
              </a:rPr>
              <a:t>Antegrade angiogram of forearm</a:t>
            </a:r>
            <a:endParaRPr lang="en-US" sz="4800">
              <a:solidFill>
                <a:prstClr val="black"/>
              </a:solidFill>
            </a:endParaRPr>
          </a:p>
          <a:p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8B1E9CDB-9032-C087-3B19-2C5AA2D4DAE0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0A5D20F1-25D5-1646-BB57-FAE20B206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5DD6374-C334-1898-65D7-88666CF413D9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A4E8D0-DA81-A114-BD1A-58C2AD1C1B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450E403-787F-4097-AAB1-5EE645A76B4C}"/>
              </a:ext>
            </a:extLst>
          </p:cNvPr>
          <p:cNvSpPr txBox="1">
            <a:spLocks/>
          </p:cNvSpPr>
          <p:nvPr/>
        </p:nvSpPr>
        <p:spPr>
          <a:xfrm>
            <a:off x="602709" y="4740274"/>
            <a:ext cx="17504987" cy="558561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A dominant ulnar artery with the preserved flow to distal vessels and palmer branches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The radial artery appeared anatomically small with below elbow origin, possibly low origin or anomalous variant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Vascular surgeon who attended the cath lab with team and reviewed imaging and arm</a:t>
            </a:r>
          </a:p>
          <a:p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058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3FB1C6-4F97-7881-87CA-1C6410C30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AACF3E1-997B-D097-E521-4D146E7814E8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AE48A13-8C5F-73DD-A3FB-BE70B4558722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lvl="0">
              <a:lnSpc>
                <a:spcPct val="104000"/>
              </a:lnSpc>
            </a:pPr>
            <a:r>
              <a:rPr lang="en-US" sz="4800">
                <a:solidFill>
                  <a:srgbClr val="FFFFFF"/>
                </a:solidFill>
              </a:rPr>
              <a:t>Removal</a:t>
            </a:r>
            <a:endParaRPr lang="en-US" sz="4800">
              <a:solidFill>
                <a:prstClr val="black"/>
              </a:solidFill>
            </a:endParaRPr>
          </a:p>
          <a:p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E5DA39F0-C890-F30D-D716-E5C602FE4437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AFD5652-4A62-F541-EF68-6C3D5869B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67A321D-E15B-E5A9-5ED2-F3F8587163E3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AD457D-B075-D060-A6D0-8D897527E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A111AE4-EB1F-5FCF-4295-D11E9C6201F7}"/>
              </a:ext>
            </a:extLst>
          </p:cNvPr>
          <p:cNvSpPr txBox="1">
            <a:spLocks/>
          </p:cNvSpPr>
          <p:nvPr/>
        </p:nvSpPr>
        <p:spPr>
          <a:xfrm>
            <a:off x="5207613" y="2715492"/>
            <a:ext cx="12477678" cy="6663306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The surgeon pulled the catheter under fluoroscopy. Successful withdrawal but further resistance as being pulled out of the radial sheath, causing kinking of the sheath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1"/>
                </a:solidFill>
              </a:rPr>
              <a:t>TR band was placed over the puncture and as we withdrew the kinked sheath, approx. 5cm of the avulsed radial artery was exposed, and cut at the level of skin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1"/>
                </a:solidFill>
              </a:rPr>
              <a:t>Manual pressure was applied although no obvious bleeding and the forearm appeared soft. TR band applied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23" name="Picture 22" descr="A close-up of a worm in a blue container&#10;&#10;Description automatically generated">
            <a:extLst>
              <a:ext uri="{FF2B5EF4-FFF2-40B4-BE49-F238E27FC236}">
                <a16:creationId xmlns:a16="http://schemas.microsoft.com/office/drawing/2014/main" id="{2733F0DA-8B97-9DAE-AC08-491C24D2184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000" t="20610" r="30340" b="21724"/>
          <a:stretch/>
        </p:blipFill>
        <p:spPr>
          <a:xfrm rot="5400000">
            <a:off x="1012013" y="3840979"/>
            <a:ext cx="3192226" cy="441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1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C5CD84-5BBF-F8C8-AB7E-F391E3720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3C3139D-3222-4D10-E46C-12662B63A277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6611D357-8C72-0CF7-DAEE-C0E526DD1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E2F138A-00CF-E6F6-5D73-268129F8C2B0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8027857-F270-FDD9-51B7-BC37DE920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DF633490-0973-C176-07CE-DB45E8397B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61395" y="452164"/>
            <a:ext cx="8912080" cy="886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4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D7A7E4-48E4-F6D6-9279-05476BF88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EEE165E-142C-C229-F6EC-65DB7F320F21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68AA006-A68E-AC31-4E7D-9190063B43A8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lvl="0">
              <a:lnSpc>
                <a:spcPct val="104000"/>
              </a:lnSpc>
            </a:pPr>
            <a:r>
              <a:rPr lang="en-US" sz="4800">
                <a:solidFill>
                  <a:srgbClr val="FFFFFF"/>
                </a:solidFill>
              </a:rPr>
              <a:t>Post Procedure</a:t>
            </a:r>
            <a:endParaRPr lang="en-US" sz="4800">
              <a:solidFill>
                <a:prstClr val="black"/>
              </a:solidFill>
            </a:endParaRPr>
          </a:p>
          <a:p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909A4357-90D7-120B-42EA-DB1A7A11354E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5C71F8E6-9E5A-E979-1B3D-034CA04A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D44EAEA5-09EF-B693-033F-AFB14F340394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A5363A-2306-434D-7F84-09B6AB511F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2B9A95AD-F920-0427-EF96-500690F5785A}"/>
              </a:ext>
            </a:extLst>
          </p:cNvPr>
          <p:cNvGraphicFramePr>
            <a:graphicFrameLocks/>
          </p:cNvGraphicFramePr>
          <p:nvPr/>
        </p:nvGraphicFramePr>
        <p:xfrm>
          <a:off x="389586" y="3941600"/>
          <a:ext cx="17602200" cy="4965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90424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664E3F-4531-9E58-B04F-E167C71A7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11B4811-AF1E-9CD4-512E-FCAE04690891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F7D619E-A849-FBEC-8B1B-8B5743EA3AE0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lvl="0">
              <a:lnSpc>
                <a:spcPct val="104000"/>
              </a:lnSpc>
            </a:pPr>
            <a:r>
              <a:rPr lang="en-US" sz="4800">
                <a:solidFill>
                  <a:schemeClr val="bg1"/>
                </a:solidFill>
              </a:rPr>
              <a:t>Reflection</a:t>
            </a:r>
          </a:p>
          <a:p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04F8E1C2-696C-73BD-F444-5B83DEB5F1C7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A9938B52-ADF5-C294-9636-8BABA08A9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A97E580-DC4C-5E98-BFA1-723CE2C3C5ED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252FAB-7E19-2021-18A0-35A70940A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E968CDC2-7D75-24F9-899B-304C4728154B}"/>
              </a:ext>
            </a:extLst>
          </p:cNvPr>
          <p:cNvGraphicFramePr>
            <a:graphicFrameLocks/>
          </p:cNvGraphicFramePr>
          <p:nvPr/>
        </p:nvGraphicFramePr>
        <p:xfrm>
          <a:off x="284408" y="3902300"/>
          <a:ext cx="17733135" cy="5327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34763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7D1F7C-21D9-1CD6-C71C-8E54512AE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6152CEB-AFFF-6901-5F00-C5570A8B19F4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27B7000-59BD-CC75-85EA-5AB619FB74EA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rgbClr val="FFFFFF"/>
                </a:solidFill>
              </a:rPr>
              <a:t>Management of radial catheter entrapment</a:t>
            </a:r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9C994D8F-D8CC-21DB-8E9C-4B107CD4A465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A8B1B501-E950-A84C-C5BB-9FAF8779105A}"/>
              </a:ext>
            </a:extLst>
          </p:cNvPr>
          <p:cNvSpPr/>
          <p:nvPr/>
        </p:nvSpPr>
        <p:spPr>
          <a:xfrm>
            <a:off x="1143000" y="4991100"/>
            <a:ext cx="152400" cy="15240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AA235B8A-F9C6-19B8-0A3F-C870F9610F2F}"/>
              </a:ext>
            </a:extLst>
          </p:cNvPr>
          <p:cNvSpPr/>
          <p:nvPr/>
        </p:nvSpPr>
        <p:spPr>
          <a:xfrm>
            <a:off x="1524000" y="4838700"/>
            <a:ext cx="7384837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>
              <a:lnSpc>
                <a:spcPct val="130000"/>
              </a:lnSpc>
            </a:pPr>
            <a:r>
              <a:rPr lang="en-US" sz="3200">
                <a:solidFill>
                  <a:srgbClr val="FFFFFF"/>
                </a:solidFill>
              </a:rPr>
              <a:t>Dr Mahmud Tawil</a:t>
            </a:r>
          </a:p>
          <a:p>
            <a:pPr marL="0" indent="0" algn="l">
              <a:lnSpc>
                <a:spcPct val="130000"/>
              </a:lnSpc>
              <a:buNone/>
            </a:pPr>
            <a:endParaRPr lang="en-US" sz="300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AB067045-71D9-E351-A102-898A0C5E739C}"/>
              </a:ext>
            </a:extLst>
          </p:cNvPr>
          <p:cNvSpPr/>
          <p:nvPr/>
        </p:nvSpPr>
        <p:spPr>
          <a:xfrm>
            <a:off x="1143000" y="5791200"/>
            <a:ext cx="152400" cy="15240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2D5D41B4-7A6D-5394-B7A5-E0E439663E4C}"/>
              </a:ext>
            </a:extLst>
          </p:cNvPr>
          <p:cNvSpPr/>
          <p:nvPr/>
        </p:nvSpPr>
        <p:spPr>
          <a:xfrm>
            <a:off x="1524000" y="5638800"/>
            <a:ext cx="6575777" cy="542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endParaRPr lang="en-US" sz="300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2C02B1F3-5EA0-B6E9-1A13-CA2514A80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D2F6E6B-86A5-CA7A-A18A-BE235B304C34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F36EE6-7EDD-FB35-0D1A-83B685A09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E2E7B08-0F35-9E84-6594-511811ADAC46}"/>
              </a:ext>
            </a:extLst>
          </p:cNvPr>
          <p:cNvSpPr txBox="1"/>
          <p:nvPr/>
        </p:nvSpPr>
        <p:spPr>
          <a:xfrm>
            <a:off x="1419896" y="5613484"/>
            <a:ext cx="4478628" cy="507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700">
                <a:solidFill>
                  <a:srgbClr val="FFFFFF"/>
                </a:solidFill>
              </a:rPr>
              <a:t>Professor Keeble</a:t>
            </a:r>
            <a:endParaRPr lang="en-US" sz="270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9057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2E4694-BE75-EDB2-DF2D-EA906B082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D256633-6640-7B37-AB7C-111299B5092D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45D8CCD-C9CC-B6AD-5BC8-977A6E3114AA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rgbClr val="FFFFFF"/>
                </a:solidFill>
              </a:rPr>
              <a:t>Definition of catheter/sheath entrapment</a:t>
            </a:r>
            <a:endParaRPr lang="en-US" sz="4800">
              <a:solidFill>
                <a:schemeClr val="bg1"/>
              </a:solidFill>
            </a:endParaRPr>
          </a:p>
          <a:p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13102FFC-458B-DE9A-24AA-845C1939F5E4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3C3D7E84-8755-9392-90BF-D81D1D858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5C595C71-1C12-B697-F896-A894A28B21A9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BEA55FC-5891-0FE6-EAF0-ECF1472F1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3B03359-3792-697C-0312-03F6883E686A}"/>
              </a:ext>
            </a:extLst>
          </p:cNvPr>
          <p:cNvSpPr txBox="1">
            <a:spLocks/>
          </p:cNvSpPr>
          <p:nvPr/>
        </p:nvSpPr>
        <p:spPr>
          <a:xfrm>
            <a:off x="261674" y="3638550"/>
            <a:ext cx="17846022" cy="5585619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>
                <a:solidFill>
                  <a:schemeClr val="bg1"/>
                </a:solidFill>
              </a:rPr>
              <a:t>Catheter entrapment was defined as severe local pain associated with catheter trapping which restricts manipulation of the catheter due to severe RAS 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pPr marL="0" indent="0">
              <a:buFont typeface="Arial" pitchFamily="34" charset="0"/>
              <a:buNone/>
            </a:pPr>
            <a:r>
              <a:rPr lang="en-GB" b="1" u="sng">
                <a:solidFill>
                  <a:schemeClr val="bg1"/>
                </a:solidFill>
              </a:rPr>
              <a:t>Clinical features:</a:t>
            </a:r>
            <a:endParaRPr lang="en-GB" b="1" u="sng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GB">
                <a:solidFill>
                  <a:schemeClr val="bg1"/>
                </a:solidFill>
              </a:rPr>
              <a:t>Persistent forearm pain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GB">
                <a:solidFill>
                  <a:schemeClr val="bg1"/>
                </a:solidFill>
              </a:rPr>
              <a:t>Pain response to catheter manipulation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GB">
                <a:solidFill>
                  <a:schemeClr val="bg1"/>
                </a:solidFill>
              </a:rPr>
              <a:t>Pain response to sheath withdrawal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GB">
                <a:solidFill>
                  <a:schemeClr val="bg1"/>
                </a:solidFill>
              </a:rPr>
              <a:t>Difficult catheter manipulation after being trapped by radial artery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GB">
                <a:solidFill>
                  <a:schemeClr val="bg1"/>
                </a:solidFill>
              </a:rPr>
              <a:t>Considerable resistance on withdrawal of the sheath.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056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A5285A-424C-1A21-3CD8-CD2EE0F2C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BAD6B55D-5A48-414D-C9A9-1F937CD6E748}"/>
              </a:ext>
            </a:extLst>
          </p:cNvPr>
          <p:cNvSpPr/>
          <p:nvPr/>
        </p:nvSpPr>
        <p:spPr>
          <a:xfrm>
            <a:off x="4697127" y="3780532"/>
            <a:ext cx="889359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kern="0" spc="536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575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6DD8A5C-9BC7-1EA5-F23E-F605A32C42DE}"/>
              </a:ext>
            </a:extLst>
          </p:cNvPr>
          <p:cNvSpPr/>
          <p:nvPr/>
        </p:nvSpPr>
        <p:spPr>
          <a:xfrm>
            <a:off x="6177230" y="4694932"/>
            <a:ext cx="593353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kern="0" spc="429">
                <a:solidFill>
                  <a:srgbClr val="D00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95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07ECB15-7646-39E5-D257-80BFEED85037}"/>
              </a:ext>
            </a:extLst>
          </p:cNvPr>
          <p:cNvSpPr/>
          <p:nvPr/>
        </p:nvSpPr>
        <p:spPr>
          <a:xfrm>
            <a:off x="5004733" y="5314057"/>
            <a:ext cx="8278535" cy="13897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>
              <a:lnSpc>
                <a:spcPct val="105000"/>
              </a:lnSpc>
            </a:pPr>
            <a:r>
              <a:rPr lang="en-GB" sz="3600" b="1">
                <a:solidFill>
                  <a:schemeClr val="bg1"/>
                </a:solidFill>
                <a:ea typeface="Calibri"/>
                <a:cs typeface="Calibri"/>
              </a:rPr>
              <a:t>I have no conflicts of interest to declare</a:t>
            </a:r>
          </a:p>
          <a:p>
            <a:pPr algn="ctr">
              <a:lnSpc>
                <a:spcPct val="105000"/>
              </a:lnSpc>
            </a:pPr>
            <a:endParaRPr lang="en-GB" sz="3600" b="1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DD35061-8556-3AB5-47AB-3E8BAA972720}"/>
              </a:ext>
            </a:extLst>
          </p:cNvPr>
          <p:cNvSpPr/>
          <p:nvPr/>
        </p:nvSpPr>
        <p:spPr>
          <a:xfrm>
            <a:off x="5695535" y="6477893"/>
            <a:ext cx="659034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2700">
              <a:solidFill>
                <a:srgbClr val="F8F8F8">
                  <a:alpha val="62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015DE0-3AE7-8AFA-4CEE-5FAC3B766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070" y="2068370"/>
            <a:ext cx="6682427" cy="130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17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E7B94-8047-A075-EC58-3DC652F92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8566825-8ACC-3836-D8BB-5F0B68AA5E09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B0D2E72-8CDA-4A7F-FB0F-511CE1B34E65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rgbClr val="FFFFFF"/>
                </a:solidFill>
              </a:rPr>
              <a:t>Incidence </a:t>
            </a:r>
            <a:endParaRPr lang="en-US" sz="4800">
              <a:solidFill>
                <a:schemeClr val="bg1"/>
              </a:solidFill>
            </a:endParaRPr>
          </a:p>
          <a:p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75BEF98F-EF39-2024-9F77-7374422E1EF9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2D33BDB-064F-1D81-2B42-7D34F657A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170E2D3-245F-6F49-36DB-E19E3534AFA6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10A47C-39EA-7A67-5AFC-AEA48E613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5DB0AF3-8C31-7DFA-FCD1-F6023F122B84}"/>
              </a:ext>
            </a:extLst>
          </p:cNvPr>
          <p:cNvSpPr txBox="1">
            <a:spLocks/>
          </p:cNvSpPr>
          <p:nvPr/>
        </p:nvSpPr>
        <p:spPr>
          <a:xfrm>
            <a:off x="429100" y="4027091"/>
            <a:ext cx="17717232" cy="558561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>
                <a:solidFill>
                  <a:schemeClr val="bg1"/>
                </a:solidFill>
                <a:latin typeface="ElsevierGulliver"/>
              </a:rPr>
              <a:t>The incidence varies greatly in current literature given the wide range of criteria used to define the RAS and subjectivity.</a:t>
            </a:r>
          </a:p>
          <a:p>
            <a:r>
              <a:rPr lang="en-US" sz="2600">
                <a:solidFill>
                  <a:schemeClr val="bg1"/>
                </a:solidFill>
              </a:rPr>
              <a:t>The reported incidence is variable, ranging from 4% to 30%</a:t>
            </a:r>
          </a:p>
          <a:p>
            <a:endParaRPr lang="en-US" sz="2600">
              <a:solidFill>
                <a:schemeClr val="bg1"/>
              </a:solidFill>
            </a:endParaRPr>
          </a:p>
          <a:p>
            <a:endParaRPr lang="en-US" sz="2600">
              <a:solidFill>
                <a:schemeClr val="bg1"/>
              </a:solidFill>
            </a:endParaRPr>
          </a:p>
          <a:p>
            <a:r>
              <a:rPr lang="en-US" sz="2600">
                <a:solidFill>
                  <a:schemeClr val="bg1"/>
                </a:solidFill>
              </a:rPr>
              <a:t>Catheter/sheath entrapment is rare, and is reported to occur in 0.1% of cases</a:t>
            </a:r>
          </a:p>
          <a:p>
            <a:endParaRPr lang="en-US" sz="2600">
              <a:solidFill>
                <a:schemeClr val="bg1"/>
              </a:solidFill>
            </a:endParaRPr>
          </a:p>
          <a:p>
            <a:r>
              <a:rPr lang="en-US" sz="2600">
                <a:solidFill>
                  <a:schemeClr val="bg1"/>
                </a:solidFill>
              </a:rPr>
              <a:t>Radial artery avulsion/endarterectomy because of entrapment is far rarer with only a few case reports </a:t>
            </a:r>
          </a:p>
          <a:p>
            <a:endParaRPr lang="en-US" sz="2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939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D59BC6-443A-20B6-6CBD-52E36AFCF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BDC6513-D367-4664-5A41-1164A5464C75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AFC2BE71-6C34-BBCC-8E1C-EE779B19F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061292CF-07C3-37B5-A117-71BFF6FB2B2D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917EE4-F44E-6CBF-AF6E-9D6076EC2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DD0EE7-EACA-EE89-23F9-0870BB9F3A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1932" y="2005786"/>
            <a:ext cx="12622512" cy="721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589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DB8AA7-5787-BEE9-AD63-D39C1504C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ED992D6-4FF5-C465-CD4C-E63ED60185B5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D7E181C-FF36-5F49-B2DF-B7FD15BB773E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rgbClr val="FFFFFF"/>
                </a:solidFill>
              </a:rPr>
              <a:t>Vasodilators</a:t>
            </a:r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62CBAD88-01E0-2BE6-4099-C44EC54B156A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56B79994-EC22-7E42-1850-9EEE1D81F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C8C9707F-FED7-4799-AC33-9108C93ADE62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9D76C13-68FD-8229-153F-796189192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294DD73-80F0-9979-273C-A84FD247000B}"/>
              </a:ext>
            </a:extLst>
          </p:cNvPr>
          <p:cNvSpPr txBox="1">
            <a:spLocks/>
          </p:cNvSpPr>
          <p:nvPr/>
        </p:nvSpPr>
        <p:spPr>
          <a:xfrm>
            <a:off x="699556" y="3120299"/>
            <a:ext cx="14291452" cy="558561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Nitrates can be given IA, </a:t>
            </a:r>
            <a:r>
              <a:rPr lang="en-US" err="1">
                <a:solidFill>
                  <a:schemeClr val="bg1"/>
                </a:solidFill>
              </a:rPr>
              <a:t>Subcut</a:t>
            </a:r>
            <a:r>
              <a:rPr lang="en-US">
                <a:solidFill>
                  <a:schemeClr val="bg1"/>
                </a:solidFill>
              </a:rPr>
              <a:t> or sublingual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Verapamil given IA</a:t>
            </a:r>
          </a:p>
        </p:txBody>
      </p:sp>
    </p:spTree>
    <p:extLst>
      <p:ext uri="{BB962C8B-B14F-4D97-AF65-F5344CB8AC3E}">
        <p14:creationId xmlns:p14="http://schemas.microsoft.com/office/powerpoint/2010/main" val="900692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6E706F-B42A-FD59-B7B8-16BD5C1B0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995C8BA-BE3D-F564-7130-8A51736F209D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5E99B95-D69A-77C1-60EC-B1CD28BE2593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rgbClr val="FFFFFF"/>
                </a:solidFill>
              </a:rPr>
              <a:t>Sedation</a:t>
            </a:r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FE40AE45-E433-B618-6220-38E2B3B7DC9F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E52DC9A-30B1-8B18-316A-2BE715B6D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B311436-BBF9-9A60-0A5C-52B3D2BB0E38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BA49431-7B2A-1F1B-873D-0C24D6B49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C942E9F-5A3C-6E8A-03B5-272DCE7A9913}"/>
              </a:ext>
            </a:extLst>
          </p:cNvPr>
          <p:cNvSpPr txBox="1">
            <a:spLocks/>
          </p:cNvSpPr>
          <p:nvPr/>
        </p:nvSpPr>
        <p:spPr>
          <a:xfrm>
            <a:off x="841223" y="3384153"/>
            <a:ext cx="6906491" cy="558561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Benzos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Propofol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GA</a:t>
            </a:r>
          </a:p>
        </p:txBody>
      </p:sp>
    </p:spTree>
    <p:extLst>
      <p:ext uri="{BB962C8B-B14F-4D97-AF65-F5344CB8AC3E}">
        <p14:creationId xmlns:p14="http://schemas.microsoft.com/office/powerpoint/2010/main" val="3155065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C1C646-C3DE-BCDC-E04E-2EB85E2B0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7F9659F3-6F52-0286-4A68-F34A15B07893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71754B5-00A9-682C-4191-4EE24737350B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chemeClr val="bg1"/>
                </a:solidFill>
              </a:rPr>
              <a:t>Warming</a:t>
            </a:r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B9C79F4A-AA43-96B7-DE67-5B6F5AB559C1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9FFD0232-7C0F-5D60-7261-F17216F7B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E3733053-4FD3-BF89-D830-3206410DFCA7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A67AE0F-F388-ED07-41D7-AE3BC7802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A5219A0C-545B-6F6C-B26E-F16C438FE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4" r="3420" b="-1"/>
          <a:stretch/>
        </p:blipFill>
        <p:spPr bwMode="auto">
          <a:xfrm>
            <a:off x="11219045" y="2724150"/>
            <a:ext cx="6038646" cy="62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F2DFE17-57D8-9653-0335-EFCB3F279B5E}"/>
              </a:ext>
            </a:extLst>
          </p:cNvPr>
          <p:cNvSpPr txBox="1">
            <a:spLocks/>
          </p:cNvSpPr>
          <p:nvPr/>
        </p:nvSpPr>
        <p:spPr>
          <a:xfrm>
            <a:off x="752797" y="4691131"/>
            <a:ext cx="7708623" cy="4643369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Blankets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1"/>
                </a:solidFill>
              </a:rPr>
              <a:t>Gauze towels, soaked in warm water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1"/>
                </a:solidFill>
              </a:rPr>
              <a:t>Warm air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236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692DAB-73A6-D3B4-6E1C-C2EBE6F6C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C2C758E-BA1D-EC11-CC83-A1B878C0F485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191F6A4-F524-29D5-9EAC-9AC859F98FF3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chemeClr val="bg1"/>
                </a:solidFill>
              </a:rPr>
              <a:t>Lubricious solution</a:t>
            </a:r>
            <a:endParaRPr lang="en-US" sz="480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9B08256B-7641-AE3E-46BF-A49DF6213966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D9E8724-80F4-EA61-8AB3-157204A0E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0EDC57A5-6170-CC82-5166-64F271F24EFA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1C5D50E-69FA-9B1A-8549-E8BBD9872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6" name="Picture 2" descr="ROTAPRO Rotational Atherectomy System and ROTAWIRE Drive - Boston Scientific">
            <a:extLst>
              <a:ext uri="{FF2B5EF4-FFF2-40B4-BE49-F238E27FC236}">
                <a16:creationId xmlns:a16="http://schemas.microsoft.com/office/drawing/2014/main" id="{282EDE94-C671-CE2E-53D3-D3A7D83B8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2159" r="1636"/>
          <a:stretch>
            <a:fillRect/>
          </a:stretch>
        </p:blipFill>
        <p:spPr bwMode="auto">
          <a:xfrm>
            <a:off x="12093112" y="3885304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4E3450C-850A-515D-9978-FC4A2E38439D}"/>
              </a:ext>
            </a:extLst>
          </p:cNvPr>
          <p:cNvSpPr txBox="1">
            <a:spLocks/>
          </p:cNvSpPr>
          <p:nvPr/>
        </p:nvSpPr>
        <p:spPr>
          <a:xfrm>
            <a:off x="855828" y="4866031"/>
            <a:ext cx="6713552" cy="4119172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err="1">
                <a:solidFill>
                  <a:schemeClr val="bg1"/>
                </a:solidFill>
              </a:rPr>
              <a:t>Rotaglide</a:t>
            </a:r>
            <a:endParaRPr lang="en-US" sz="360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600" err="1">
                <a:solidFill>
                  <a:schemeClr val="bg1"/>
                </a:solidFill>
              </a:rPr>
              <a:t>Viperglide</a:t>
            </a:r>
            <a:endParaRPr lang="en-US" sz="36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4140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5BC475-7E8B-7BD5-8B7A-895C0DF2D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4CD3C82-1656-2E71-D007-182E71F9778B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F45C6C1-1500-D5E7-623A-DFA0EF2FC055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chemeClr val="bg1"/>
                </a:solidFill>
                <a:ea typeface="Calibri"/>
                <a:cs typeface="Calibri"/>
              </a:rPr>
              <a:t>BP CUFF</a:t>
            </a: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8235DF41-2C32-02EB-E4FC-01040939B1EF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240CAD21-11E0-0585-93BA-404D08301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4A7C19CE-B958-0624-C373-A4487AA744C8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C1ABF8-4D60-2834-9020-84644E819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2FA972C-7832-2CC7-DC8A-4E6139F57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0" r="1534" b="-1"/>
          <a:stretch/>
        </p:blipFill>
        <p:spPr bwMode="auto">
          <a:xfrm>
            <a:off x="12634024" y="4142232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990D14E-B552-4ADC-BCDE-7A1C55E73F13}"/>
              </a:ext>
            </a:extLst>
          </p:cNvPr>
          <p:cNvSpPr txBox="1">
            <a:spLocks/>
          </p:cNvSpPr>
          <p:nvPr/>
        </p:nvSpPr>
        <p:spPr>
          <a:xfrm>
            <a:off x="881585" y="5139324"/>
            <a:ext cx="8618552" cy="414094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>
                <a:solidFill>
                  <a:schemeClr val="bg1"/>
                </a:solidFill>
              </a:rPr>
              <a:t>BP above SBP cuff for 5 minutes</a:t>
            </a:r>
            <a:endParaRPr lang="en-US" sz="360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600">
                <a:solidFill>
                  <a:schemeClr val="bg1"/>
                </a:solidFill>
              </a:rPr>
              <a:t>Ischemia-induced vasodilation once the cuff released</a:t>
            </a:r>
            <a:endParaRPr lang="en-US" sz="36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7661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D2014-432B-C0AB-1B88-234133B88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0528328-2F9A-9C86-790C-2657DE0F2493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B8AB980-3762-CB03-BB88-C6FBDF193661}"/>
              </a:ext>
            </a:extLst>
          </p:cNvPr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chemeClr val="bg1"/>
                </a:solidFill>
              </a:rPr>
              <a:t>Surgery</a:t>
            </a: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A8DCBE2C-BB86-759B-D4FF-E08DEDA0A65A}"/>
              </a:ext>
            </a:extLst>
          </p:cNvPr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D6676E10-A96F-F6F5-781A-54B4A9583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0FC7991A-76D7-5A59-81DA-20CF5B66034D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F21D21-A8A7-8635-D55E-52B6B9E1A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10" name="Picture 2" descr="Avulsion of radial artery during coronary angiogram – A case report -  ScienceDirect">
            <a:extLst>
              <a:ext uri="{FF2B5EF4-FFF2-40B4-BE49-F238E27FC236}">
                <a16:creationId xmlns:a16="http://schemas.microsoft.com/office/drawing/2014/main" id="{E58874CA-3ADE-340D-43B4-B93C9393E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6" b="4740"/>
          <a:stretch/>
        </p:blipFill>
        <p:spPr bwMode="auto">
          <a:xfrm>
            <a:off x="13273045" y="6356605"/>
            <a:ext cx="4047645" cy="259080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270DEDB-B9F2-49D8-53DB-7CE56A5289B2}"/>
              </a:ext>
            </a:extLst>
          </p:cNvPr>
          <p:cNvSpPr txBox="1">
            <a:spLocks/>
          </p:cNvSpPr>
          <p:nvPr/>
        </p:nvSpPr>
        <p:spPr>
          <a:xfrm>
            <a:off x="319496" y="4614673"/>
            <a:ext cx="6894576" cy="348386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Surgical exploration, removal, ligation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1"/>
                </a:solidFill>
              </a:rPr>
              <a:t>Brachial plexus block is sometimes used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15" name="Picture 4" descr="Radial artery avulsion: case report of a rare complication in  interventional cardiology | Cardiovascular Intervention and Therapeutics">
            <a:extLst>
              <a:ext uri="{FF2B5EF4-FFF2-40B4-BE49-F238E27FC236}">
                <a16:creationId xmlns:a16="http://schemas.microsoft.com/office/drawing/2014/main" id="{68A82369-54F2-D24E-CEC3-9F8C76CA3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3" r="16557" b="-3"/>
          <a:stretch/>
        </p:blipFill>
        <p:spPr bwMode="auto">
          <a:xfrm>
            <a:off x="12184465" y="349355"/>
            <a:ext cx="5133967" cy="5316222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vulsion of radial artery during coronary angiogram – A case report -  ScienceDirect">
            <a:extLst>
              <a:ext uri="{FF2B5EF4-FFF2-40B4-BE49-F238E27FC236}">
                <a16:creationId xmlns:a16="http://schemas.microsoft.com/office/drawing/2014/main" id="{59DA4F82-A8FC-F470-71C0-67E2508DE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6" b="4740"/>
          <a:stretch/>
        </p:blipFill>
        <p:spPr bwMode="auto">
          <a:xfrm>
            <a:off x="12198822" y="5964978"/>
            <a:ext cx="5148324" cy="329532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586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5F48C9-3018-8EF6-FF8C-648EA6C8B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6C682CB-2863-B8B5-094F-6F66CD154E07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3675A2F4-0AF9-A9B5-44FF-456784E2D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B638B9DF-01BC-3797-C9D3-3F1CE8C59F83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5B88E6D-51C1-CABC-207D-FA432046B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8D326A0-01E5-FE7B-2A98-B393B01C1FD0}"/>
              </a:ext>
            </a:extLst>
          </p:cNvPr>
          <p:cNvSpPr txBox="1">
            <a:spLocks/>
          </p:cNvSpPr>
          <p:nvPr/>
        </p:nvSpPr>
        <p:spPr>
          <a:xfrm>
            <a:off x="0" y="1875478"/>
            <a:ext cx="10303126" cy="143441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>
              <a:solidFill>
                <a:schemeClr val="bg1"/>
              </a:solidFill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357943B8-57E5-2D67-4CC6-3DC74F908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81" y="1906339"/>
            <a:ext cx="12998438" cy="747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692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26606A-B605-1F5B-764C-B4D1D6B1F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48325DC-42A2-4072-E2E2-A2F1C97E7399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242111B2-0D6E-ED60-E9C9-95068C6C9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0E1B028-8A84-3AFF-375E-D7826B6C629E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39ABEB-3833-1D64-E084-78F02D7E7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1E1700B-124F-E5C2-FBCC-483EB162E4AE}"/>
              </a:ext>
            </a:extLst>
          </p:cNvPr>
          <p:cNvSpPr txBox="1">
            <a:spLocks/>
          </p:cNvSpPr>
          <p:nvPr/>
        </p:nvSpPr>
        <p:spPr>
          <a:xfrm>
            <a:off x="0" y="1875478"/>
            <a:ext cx="10303126" cy="143441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>
              <a:solidFill>
                <a:schemeClr val="bg1"/>
              </a:solidFill>
            </a:endParaRPr>
          </a:p>
        </p:txBody>
      </p:sp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7B2D6E4B-C3BB-9F22-A8DF-C7A87BC840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7514920"/>
              </p:ext>
            </p:extLst>
          </p:nvPr>
        </p:nvGraphicFramePr>
        <p:xfrm>
          <a:off x="1143000" y="2805463"/>
          <a:ext cx="16707118" cy="5385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31455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sp>
        <p:nvSpPr>
          <p:cNvPr id="4" name="Text 1"/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4800">
                <a:solidFill>
                  <a:srgbClr val="FFFFFF"/>
                </a:solidFill>
              </a:rPr>
              <a:t>Case presentation</a:t>
            </a:r>
            <a:endParaRPr lang="en-US" sz="4800"/>
          </a:p>
        </p:txBody>
      </p:sp>
      <p:sp>
        <p:nvSpPr>
          <p:cNvPr id="5" name="Shape 2"/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59AB50-C146-5C2D-A1A2-DC4EEBE34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B8F26F0-B96E-8315-99E5-60F055130657}"/>
              </a:ext>
            </a:extLst>
          </p:cNvPr>
          <p:cNvSpPr txBox="1">
            <a:spLocks/>
          </p:cNvSpPr>
          <p:nvPr/>
        </p:nvSpPr>
        <p:spPr>
          <a:xfrm>
            <a:off x="602708" y="4027091"/>
            <a:ext cx="17273167" cy="5585619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280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4000">
                <a:solidFill>
                  <a:schemeClr val="bg1"/>
                </a:solidFill>
              </a:rPr>
              <a:t>47 M heavy smoker, presents to ED</a:t>
            </a:r>
            <a:endParaRPr lang="en-US" sz="400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4000">
                <a:solidFill>
                  <a:schemeClr val="bg1"/>
                </a:solidFill>
              </a:rPr>
              <a:t>0400 CP ECG shows anterolateral ST elevation, Accepted for PPCI</a:t>
            </a:r>
            <a:endParaRPr lang="en-US" sz="400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4000">
                <a:solidFill>
                  <a:schemeClr val="bg1"/>
                </a:solidFill>
              </a:rPr>
              <a:t>04:35 has VF arrest requiring x 3 DCC</a:t>
            </a:r>
            <a:endParaRPr lang="en-US" sz="400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4000">
                <a:solidFill>
                  <a:schemeClr val="bg1"/>
                </a:solidFill>
              </a:rPr>
              <a:t>05:00 has another VF arrest requiring x 2 DCC</a:t>
            </a:r>
            <a:endParaRPr lang="en-US" sz="400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4000">
                <a:solidFill>
                  <a:schemeClr val="bg1"/>
                </a:solidFill>
              </a:rPr>
              <a:t>Arrives at ECTC 0645 with ITU escort self-ventilating with GCS of 15/15, but still in severe pain</a:t>
            </a:r>
            <a:endParaRPr lang="en-US" sz="400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280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280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28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23230" y="4202202"/>
            <a:ext cx="5182106" cy="1228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100" b="1" kern="0" spc="-8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810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262" y="5986463"/>
            <a:ext cx="419100" cy="4191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23230" y="5972176"/>
            <a:ext cx="545141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#BCISAHP</a:t>
            </a:r>
            <a:endParaRPr lang="en-US" sz="22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3AD1D9-2F73-73C6-B73F-7A7A31838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070" y="2438638"/>
            <a:ext cx="6682427" cy="13020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002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/>
          </a:p>
        </p:txBody>
      </p:sp>
      <p:sp>
        <p:nvSpPr>
          <p:cNvPr id="3" name="Text 1"/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4000"/>
              </a:lnSpc>
            </a:pPr>
            <a:r>
              <a:rPr lang="en-US" sz="7200">
                <a:solidFill>
                  <a:srgbClr val="FFFFFF"/>
                </a:solidFill>
              </a:rPr>
              <a:t>Procedure</a:t>
            </a:r>
            <a:endParaRPr lang="en-US" sz="7200"/>
          </a:p>
        </p:txBody>
      </p:sp>
      <p:sp>
        <p:nvSpPr>
          <p:cNvPr id="4" name="Shape 2"/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8B37D6-A95F-7F4A-018E-8FE1BCB0A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809CB08-5CF0-710D-A912-D6BE918955A0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3121C0C-4D6E-FCE1-E9E3-F3E02717A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EFCDD25-1988-3FF7-F4BE-D1A57390851A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5DDAFF-2795-48B7-4A41-61652ABEF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793210-F447-BFCA-EE7E-E3616C4EBE13}"/>
              </a:ext>
            </a:extLst>
          </p:cNvPr>
          <p:cNvSpPr txBox="1"/>
          <p:nvPr/>
        </p:nvSpPr>
        <p:spPr>
          <a:xfrm>
            <a:off x="546511" y="1801502"/>
            <a:ext cx="17383947" cy="84638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</a:rPr>
              <a:t>Good volume pulse in RRA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</a:rPr>
              <a:t> 6Fr </a:t>
            </a:r>
            <a:r>
              <a:rPr lang="en-US" sz="3200" err="1">
                <a:solidFill>
                  <a:schemeClr val="bg1"/>
                </a:solidFill>
              </a:rPr>
              <a:t>GlideSheath</a:t>
            </a:r>
            <a:r>
              <a:rPr lang="en-US" sz="3200">
                <a:solidFill>
                  <a:schemeClr val="bg1"/>
                </a:solidFill>
              </a:rPr>
              <a:t>  Verapamil 2.5mg, 5mg of Diazepam, and 5mg of Metoclopramide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</a:rPr>
              <a:t>0.035 wire and 6Fr JR4 diagnostic catheter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</a:rPr>
              <a:t>Wire ascended normally on a loop 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</a:rPr>
              <a:t>Catheter ascent met resistance at the level of the elbow with the patient reporting pain. 200mcgs of nitrates were given.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</a:rPr>
              <a:t>Screening confirmed the lodged catheter position and wire moving freely on a loop beyond the elbow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</a:rPr>
              <a:t>Attempted to withdraw the catheter but met with significant resistance and pain. Further 300mcgs of nitrates were given with 5mg of Diazepam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</a:rPr>
              <a:t>Connected to pressure line which showed a radial trace and wire changed to long exchange which reached the root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</a:rPr>
              <a:t>Further analgesia (Fentanyl) given and a pressure cuff was applied above the elbow for 5-7minutes, at approximately 180 mmHg</a:t>
            </a: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11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525120-036F-E62B-353B-1003B369A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9129B9E-4177-33D4-BEB3-0853179DD6EE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B95D2EA-2FFA-E8F0-0E71-8C3E91BB7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2EBD4C3-C613-1834-3BFF-66D0E1A6B0C9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6BF69D-997A-B216-C3C9-E0B82977D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1914F40-E551-D65A-1B0F-D1B884CEE1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3135136"/>
              </p:ext>
            </p:extLst>
          </p:nvPr>
        </p:nvGraphicFramePr>
        <p:xfrm>
          <a:off x="1016175" y="2347921"/>
          <a:ext cx="13949075" cy="6873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60605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FA669F-1C10-4F07-D2AC-B5BB66953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FB3C14B-829E-9AB8-736E-E369528DFD6F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D463F02-9634-4C42-14A8-E2DC669F2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84F79F40-83F0-9FA5-F707-946739B28A25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796B9B-4A5F-97C7-8531-D1C8FF4B0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16B8F09-F3E8-CF39-E382-94E008DDA4B8}"/>
              </a:ext>
            </a:extLst>
          </p:cNvPr>
          <p:cNvSpPr txBox="1">
            <a:spLocks/>
          </p:cNvSpPr>
          <p:nvPr/>
        </p:nvSpPr>
        <p:spPr>
          <a:xfrm>
            <a:off x="296214" y="1983346"/>
            <a:ext cx="6581104" cy="1198766"/>
          </a:xfrm>
        </p:spPr>
        <p:txBody>
          <a:bodyPr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900">
                <a:solidFill>
                  <a:schemeClr val="bg1"/>
                </a:solidFill>
              </a:rPr>
              <a:t>Angio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3E7818-AD62-5904-6090-BE408E20B7EF}"/>
              </a:ext>
            </a:extLst>
          </p:cNvPr>
          <p:cNvSpPr txBox="1"/>
          <p:nvPr/>
        </p:nvSpPr>
        <p:spPr>
          <a:xfrm>
            <a:off x="154547" y="4130012"/>
            <a:ext cx="687731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Treated with thrombectomy (Hunter) and IVUS/NIRS guided direct stenting with Terumo </a:t>
            </a:r>
            <a:r>
              <a:rPr lang="en-US" sz="3600" err="1">
                <a:solidFill>
                  <a:schemeClr val="bg1"/>
                </a:solidFill>
              </a:rPr>
              <a:t>Nagomi</a:t>
            </a:r>
            <a:r>
              <a:rPr lang="en-US" sz="3600">
                <a:solidFill>
                  <a:schemeClr val="bg1"/>
                </a:solidFill>
              </a:rPr>
              <a:t> 3x24mm DES and post-dilated with 4mm NC. MSA &gt;8mm2</a:t>
            </a:r>
          </a:p>
        </p:txBody>
      </p:sp>
      <p:pic>
        <p:nvPicPr>
          <p:cNvPr id="16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8EFD05DA-C18E-3F50-8325-6EE42B7CFD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38931" y="100779"/>
            <a:ext cx="11149070" cy="1006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0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FA669F-1C10-4F07-D2AC-B5BB66953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FB3C14B-829E-9AB8-736E-E369528DFD6F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D463F02-9634-4C42-14A8-E2DC669F2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84F79F40-83F0-9FA5-F707-946739B28A25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796B9B-4A5F-97C7-8531-D1C8FF4B0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6EE7DF89-756A-820F-E015-58D68A2CBB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77129" y="1206545"/>
            <a:ext cx="8001000" cy="796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01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FA669F-1C10-4F07-D2AC-B5BB66953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FB3C14B-829E-9AB8-736E-E369528DFD6F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4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D463F02-9634-4C42-14A8-E2DC669F2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84F79F40-83F0-9FA5-F707-946739B28A25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796B9B-4A5F-97C7-8531-D1C8FF4B0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006D61DF-7BAE-A069-AD03-18C77D3CE6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4237302"/>
              </p:ext>
            </p:extLst>
          </p:nvPr>
        </p:nvGraphicFramePr>
        <p:xfrm>
          <a:off x="9659155" y="2168660"/>
          <a:ext cx="7765445" cy="6892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27DA36F3-BC5E-78AF-DDA7-0E202D3F9656}"/>
              </a:ext>
            </a:extLst>
          </p:cNvPr>
          <p:cNvSpPr txBox="1">
            <a:spLocks/>
          </p:cNvSpPr>
          <p:nvPr/>
        </p:nvSpPr>
        <p:spPr>
          <a:xfrm>
            <a:off x="621791" y="2410538"/>
            <a:ext cx="6500225" cy="726793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solidFill>
                  <a:schemeClr val="bg1"/>
                </a:solidFill>
              </a:rPr>
              <a:t> Entrapped catheter and sheath: Part 2</a:t>
            </a:r>
          </a:p>
        </p:txBody>
      </p:sp>
    </p:spTree>
    <p:extLst>
      <p:ext uri="{BB962C8B-B14F-4D97-AF65-F5344CB8AC3E}">
        <p14:creationId xmlns:p14="http://schemas.microsoft.com/office/powerpoint/2010/main" val="263544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Graphic spid="4" grpId="2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1094B6CC6EB64F8B5CE1AEDA71A534" ma:contentTypeVersion="13" ma:contentTypeDescription="Create a new document." ma:contentTypeScope="" ma:versionID="57713b2b3aa747f3da3f077be9bcea11">
  <xsd:schema xmlns:xsd="http://www.w3.org/2001/XMLSchema" xmlns:xs="http://www.w3.org/2001/XMLSchema" xmlns:p="http://schemas.microsoft.com/office/2006/metadata/properties" xmlns:ns2="679015b2-4150-4105-a800-b64c0c97dbd1" xmlns:ns3="b067475b-5d88-43a2-bd85-459932a305fd" targetNamespace="http://schemas.microsoft.com/office/2006/metadata/properties" ma:root="true" ma:fieldsID="1959c6be763e68d889d418c8d51fcc9b" ns2:_="" ns3:_="">
    <xsd:import namespace="679015b2-4150-4105-a800-b64c0c97dbd1"/>
    <xsd:import namespace="b067475b-5d88-43a2-bd85-459932a305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015b2-4150-4105-a800-b64c0c97db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ab9dd3f-a18a-4d9b-9ebc-38943c9fda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7475b-5d88-43a2-bd85-459932a305f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52b2fd7-e512-43c4-b434-f74bb7d10efd}" ma:internalName="TaxCatchAll" ma:showField="CatchAllData" ma:web="b067475b-5d88-43a2-bd85-459932a305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9015b2-4150-4105-a800-b64c0c97dbd1">
      <Terms xmlns="http://schemas.microsoft.com/office/infopath/2007/PartnerControls"/>
    </lcf76f155ced4ddcb4097134ff3c332f>
    <TaxCatchAll xmlns="b067475b-5d88-43a2-bd85-459932a305f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2EAA7E-B4F9-4F3F-B180-78B5A2E56148}">
  <ds:schemaRefs>
    <ds:schemaRef ds:uri="679015b2-4150-4105-a800-b64c0c97dbd1"/>
    <ds:schemaRef ds:uri="b067475b-5d88-43a2-bd85-459932a305f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73C83FE-16E7-40A2-A470-7D48BBAE2AB0}">
  <ds:schemaRefs>
    <ds:schemaRef ds:uri="679015b2-4150-4105-a800-b64c0c97dbd1"/>
    <ds:schemaRef ds:uri="b067475b-5d88-43a2-bd85-459932a305fd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F5F6BD8-F68B-46DC-988D-7BF6FEB1EF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1588</Words>
  <Application>Microsoft Office PowerPoint</Application>
  <PresentationFormat>Custom</PresentationFormat>
  <Paragraphs>223</Paragraphs>
  <Slides>30</Slides>
  <Notes>30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Aptos</vt:lpstr>
      <vt:lpstr>Arial</vt:lpstr>
      <vt:lpstr>Calibri</vt:lpstr>
      <vt:lpstr>ElsevierGulliver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Sian Rudkin</cp:lastModifiedBy>
  <cp:revision>2</cp:revision>
  <dcterms:created xsi:type="dcterms:W3CDTF">2026-06-18T11:37:42Z</dcterms:created>
  <dcterms:modified xsi:type="dcterms:W3CDTF">2026-08-04T13:13:05Z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0x010100D51094B6CC6EB64F8B5CE1AEDA71A534</vt:lpwstr>
  </property>
  <property fmtid="{D5CDD505-2E9C-101B-9397-08002B2CF9AE}" pid="3" name="MediaServiceImageTags">
    <vt:lpwstr/>
  </property>
</Properties>
</file>