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7"/>
  </p:notesMasterIdLst>
  <p:sldIdLst>
    <p:sldId id="256" r:id="rId5"/>
    <p:sldId id="257" r:id="rId6"/>
    <p:sldId id="269" r:id="rId7"/>
    <p:sldId id="267" r:id="rId8"/>
    <p:sldId id="290" r:id="rId9"/>
    <p:sldId id="291" r:id="rId10"/>
    <p:sldId id="286" r:id="rId11"/>
    <p:sldId id="292" r:id="rId12"/>
    <p:sldId id="288" r:id="rId13"/>
    <p:sldId id="262" r:id="rId14"/>
    <p:sldId id="263" r:id="rId15"/>
    <p:sldId id="274" r:id="rId16"/>
    <p:sldId id="266" r:id="rId17"/>
    <p:sldId id="265" r:id="rId18"/>
    <p:sldId id="268" r:id="rId19"/>
    <p:sldId id="289" r:id="rId20"/>
    <p:sldId id="271" r:id="rId21"/>
    <p:sldId id="270" r:id="rId22"/>
    <p:sldId id="272" r:id="rId23"/>
    <p:sldId id="275" r:id="rId24"/>
    <p:sldId id="273" r:id="rId25"/>
    <p:sldId id="276" r:id="rId26"/>
    <p:sldId id="278" r:id="rId27"/>
    <p:sldId id="285" r:id="rId28"/>
    <p:sldId id="277" r:id="rId29"/>
    <p:sldId id="280" r:id="rId30"/>
    <p:sldId id="279" r:id="rId31"/>
    <p:sldId id="281" r:id="rId32"/>
    <p:sldId id="282" r:id="rId33"/>
    <p:sldId id="283" r:id="rId34"/>
    <p:sldId id="284" r:id="rId35"/>
    <p:sldId id="261" r:id="rId36"/>
  </p:sld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1" autoAdjust="0"/>
    <p:restoredTop sz="94610"/>
  </p:normalViewPr>
  <p:slideViewPr>
    <p:cSldViewPr snapToGrid="0" snapToObjects="1">
      <p:cViewPr varScale="1">
        <p:scale>
          <a:sx n="74" d="100"/>
          <a:sy n="74" d="100"/>
        </p:scale>
        <p:origin x="45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9532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title slide. Replace the title and your name/role/organisation. Event branding is fixed.</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1DD6F-D1C8-FA0C-8ED2-227095D833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594CD9-4326-1985-E582-80CE0EBE6A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8C0B13-E7CD-F6B9-28E0-BD096F4B665F}"/>
              </a:ext>
            </a:extLst>
          </p:cNvPr>
          <p:cNvSpPr>
            <a:spLocks noGrp="1"/>
          </p:cNvSpPr>
          <p:nvPr>
            <p:ph type="body" idx="1"/>
          </p:nvPr>
        </p:nvSpPr>
        <p:spPr/>
        <p:txBody>
          <a:bodyPr/>
          <a:lstStyle/>
          <a:p>
            <a:r>
              <a:rPr lang="en-US" dirty="0"/>
              <a:t>Required by the meeting. Keep ONE of the two statements and delete the other.</a:t>
            </a:r>
          </a:p>
        </p:txBody>
      </p:sp>
      <p:sp>
        <p:nvSpPr>
          <p:cNvPr id="4" name="Slide Number Placeholder 3">
            <a:extLst>
              <a:ext uri="{FF2B5EF4-FFF2-40B4-BE49-F238E27FC236}">
                <a16:creationId xmlns:a16="http://schemas.microsoft.com/office/drawing/2014/main" id="{DF2AC653-1867-DFCB-E712-8F7851160FDF}"/>
              </a:ext>
            </a:extLst>
          </p:cNvPr>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7509384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3F14A6-4CDF-4025-8553-2116FB373B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6175CC-B3A0-DDC3-7F9A-CED95B8785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EA1783-05B6-0830-18C1-544A6F251C5D}"/>
              </a:ext>
            </a:extLst>
          </p:cNvPr>
          <p:cNvSpPr>
            <a:spLocks noGrp="1"/>
          </p:cNvSpPr>
          <p:nvPr>
            <p:ph type="body" idx="1"/>
          </p:nvPr>
        </p:nvSpPr>
        <p:spPr/>
        <p:txBody>
          <a:bodyPr/>
          <a:lstStyle/>
          <a:p>
            <a:r>
              <a:rPr lang="en-US" dirty="0"/>
              <a:t>Required by the meeting. Keep ONE of the two statements and delete the other.</a:t>
            </a:r>
          </a:p>
        </p:txBody>
      </p:sp>
      <p:sp>
        <p:nvSpPr>
          <p:cNvPr id="4" name="Slide Number Placeholder 3">
            <a:extLst>
              <a:ext uri="{FF2B5EF4-FFF2-40B4-BE49-F238E27FC236}">
                <a16:creationId xmlns:a16="http://schemas.microsoft.com/office/drawing/2014/main" id="{8E333F43-8853-AB2F-2FB8-193E82AD0EFE}"/>
              </a:ext>
            </a:extLst>
          </p:cNvPr>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6877960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719A8-A46D-3912-1105-8AD60060A0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918262-F69B-D3AD-2B7E-454FE82090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C2DFA1-5CD6-9753-D115-038C74B502DD}"/>
              </a:ext>
            </a:extLst>
          </p:cNvPr>
          <p:cNvSpPr>
            <a:spLocks noGrp="1"/>
          </p:cNvSpPr>
          <p:nvPr>
            <p:ph type="body" idx="1"/>
          </p:nvPr>
        </p:nvSpPr>
        <p:spPr/>
        <p:txBody>
          <a:bodyPr/>
          <a:lstStyle/>
          <a:p>
            <a:r>
              <a:rPr lang="en-US" dirty="0"/>
              <a:t>Required by the meeting. Keep ONE of the two statements and delete the other.</a:t>
            </a:r>
          </a:p>
        </p:txBody>
      </p:sp>
      <p:sp>
        <p:nvSpPr>
          <p:cNvPr id="4" name="Slide Number Placeholder 3">
            <a:extLst>
              <a:ext uri="{FF2B5EF4-FFF2-40B4-BE49-F238E27FC236}">
                <a16:creationId xmlns:a16="http://schemas.microsoft.com/office/drawing/2014/main" id="{A9E0DF54-01EA-F277-9B55-26D414C16750}"/>
              </a:ext>
            </a:extLst>
          </p:cNvPr>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3303392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C1FCC-111D-5D5A-1EFA-7BB2BCA623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4E5860-ABA8-0585-9766-38A16403F9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76D065-57DF-4064-E176-355958B4B03A}"/>
              </a:ext>
            </a:extLst>
          </p:cNvPr>
          <p:cNvSpPr>
            <a:spLocks noGrp="1"/>
          </p:cNvSpPr>
          <p:nvPr>
            <p:ph type="body" idx="1"/>
          </p:nvPr>
        </p:nvSpPr>
        <p:spPr/>
        <p:txBody>
          <a:bodyPr/>
          <a:lstStyle/>
          <a:p>
            <a:r>
              <a:rPr lang="en-US" dirty="0"/>
              <a:t>Required by the meeting. Keep ONE of the two statements and delete the other.</a:t>
            </a:r>
          </a:p>
        </p:txBody>
      </p:sp>
      <p:sp>
        <p:nvSpPr>
          <p:cNvPr id="4" name="Slide Number Placeholder 3">
            <a:extLst>
              <a:ext uri="{FF2B5EF4-FFF2-40B4-BE49-F238E27FC236}">
                <a16:creationId xmlns:a16="http://schemas.microsoft.com/office/drawing/2014/main" id="{2B72979F-120F-2644-A0EF-2F20367FCACE}"/>
              </a:ext>
            </a:extLst>
          </p:cNvPr>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6628584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8684AE-FD74-64DB-FBB7-2DAE8144DD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2BDB57-010D-D63A-CC4C-1DF95C1D83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60E375-D623-1462-8122-DD6B2F9760BF}"/>
              </a:ext>
            </a:extLst>
          </p:cNvPr>
          <p:cNvSpPr>
            <a:spLocks noGrp="1"/>
          </p:cNvSpPr>
          <p:nvPr>
            <p:ph type="body" idx="1"/>
          </p:nvPr>
        </p:nvSpPr>
        <p:spPr/>
        <p:txBody>
          <a:bodyPr/>
          <a:lstStyle/>
          <a:p>
            <a:r>
              <a:rPr lang="en-US" dirty="0"/>
              <a:t>Required by the meeting. Keep ONE of the two statements and delete the other.</a:t>
            </a:r>
          </a:p>
        </p:txBody>
      </p:sp>
      <p:sp>
        <p:nvSpPr>
          <p:cNvPr id="4" name="Slide Number Placeholder 3">
            <a:extLst>
              <a:ext uri="{FF2B5EF4-FFF2-40B4-BE49-F238E27FC236}">
                <a16:creationId xmlns:a16="http://schemas.microsoft.com/office/drawing/2014/main" id="{BDB39AC4-738F-9B03-818C-1BE219F0A5E0}"/>
              </a:ext>
            </a:extLst>
          </p:cNvPr>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29777970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4D8E2-726B-9DD8-D3E5-8B785ECCEA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44EA50-895B-E02F-4A0C-D2F63A707A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D7000E-0E70-08EE-F9C0-A5F8040751BB}"/>
              </a:ext>
            </a:extLst>
          </p:cNvPr>
          <p:cNvSpPr>
            <a:spLocks noGrp="1"/>
          </p:cNvSpPr>
          <p:nvPr>
            <p:ph type="body" idx="1"/>
          </p:nvPr>
        </p:nvSpPr>
        <p:spPr/>
        <p:txBody>
          <a:bodyPr/>
          <a:lstStyle/>
          <a:p>
            <a:r>
              <a:rPr lang="en-US" dirty="0"/>
              <a:t>Required by the meeting. Keep ONE of the two statements and delete the other.</a:t>
            </a:r>
          </a:p>
        </p:txBody>
      </p:sp>
      <p:sp>
        <p:nvSpPr>
          <p:cNvPr id="4" name="Slide Number Placeholder 3">
            <a:extLst>
              <a:ext uri="{FF2B5EF4-FFF2-40B4-BE49-F238E27FC236}">
                <a16:creationId xmlns:a16="http://schemas.microsoft.com/office/drawing/2014/main" id="{5BCB5CA4-7306-5CA7-5286-2402FFA793CE}"/>
              </a:ext>
            </a:extLst>
          </p:cNvPr>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34539744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131CD1-DDE4-96B1-8142-C1F1F8D6B4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B7814C-1408-B75D-2925-81FF9F0DCB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2820D3-41C6-79C2-329D-3B219F517343}"/>
              </a:ext>
            </a:extLst>
          </p:cNvPr>
          <p:cNvSpPr>
            <a:spLocks noGrp="1"/>
          </p:cNvSpPr>
          <p:nvPr>
            <p:ph type="body" idx="1"/>
          </p:nvPr>
        </p:nvSpPr>
        <p:spPr/>
        <p:txBody>
          <a:bodyPr/>
          <a:lstStyle/>
          <a:p>
            <a:r>
              <a:rPr lang="en-US" dirty="0"/>
              <a:t>Required by the meeting. Keep ONE of the two statements and delete the other.</a:t>
            </a:r>
          </a:p>
        </p:txBody>
      </p:sp>
      <p:sp>
        <p:nvSpPr>
          <p:cNvPr id="4" name="Slide Number Placeholder 3">
            <a:extLst>
              <a:ext uri="{FF2B5EF4-FFF2-40B4-BE49-F238E27FC236}">
                <a16:creationId xmlns:a16="http://schemas.microsoft.com/office/drawing/2014/main" id="{9F95DE85-BAA7-70ED-8FF2-EF54BE55530A}"/>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877686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29B02-7DD4-6A99-5281-21E0A1E3F0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EBE629-67F5-2CA4-E332-C8B18580A4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4B6C82-8CAC-51F0-E579-6ACCF0059EFD}"/>
              </a:ext>
            </a:extLst>
          </p:cNvPr>
          <p:cNvSpPr>
            <a:spLocks noGrp="1"/>
          </p:cNvSpPr>
          <p:nvPr>
            <p:ph type="body" idx="1"/>
          </p:nvPr>
        </p:nvSpPr>
        <p:spPr/>
        <p:txBody>
          <a:bodyPr/>
          <a:lstStyle/>
          <a:p>
            <a:r>
              <a:rPr lang="en-US" dirty="0"/>
              <a:t>Required by the meeting. Keep ONE of the two statements and delete the other.</a:t>
            </a:r>
          </a:p>
        </p:txBody>
      </p:sp>
      <p:sp>
        <p:nvSpPr>
          <p:cNvPr id="4" name="Slide Number Placeholder 3">
            <a:extLst>
              <a:ext uri="{FF2B5EF4-FFF2-40B4-BE49-F238E27FC236}">
                <a16:creationId xmlns:a16="http://schemas.microsoft.com/office/drawing/2014/main" id="{E34C8177-C2B7-BF77-FAC7-73B6C7C59CA6}"/>
              </a:ext>
            </a:extLst>
          </p:cNvPr>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39565939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EF14F-0E4A-4CBE-7CB4-DB0868897F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99E903-4685-4E38-7B0D-ECA8E5E1D0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26B71E-7803-6D6B-4CFE-5074FC501861}"/>
              </a:ext>
            </a:extLst>
          </p:cNvPr>
          <p:cNvSpPr>
            <a:spLocks noGrp="1"/>
          </p:cNvSpPr>
          <p:nvPr>
            <p:ph type="body" idx="1"/>
          </p:nvPr>
        </p:nvSpPr>
        <p:spPr/>
        <p:txBody>
          <a:bodyPr/>
          <a:lstStyle/>
          <a:p>
            <a:r>
              <a:rPr lang="en-US" dirty="0"/>
              <a:t>Required by the meeting. Keep ONE of the two statements and delete the other.</a:t>
            </a:r>
          </a:p>
        </p:txBody>
      </p:sp>
      <p:sp>
        <p:nvSpPr>
          <p:cNvPr id="4" name="Slide Number Placeholder 3">
            <a:extLst>
              <a:ext uri="{FF2B5EF4-FFF2-40B4-BE49-F238E27FC236}">
                <a16:creationId xmlns:a16="http://schemas.microsoft.com/office/drawing/2014/main" id="{FF079496-D579-886B-2B2A-670C39402B89}"/>
              </a:ext>
            </a:extLst>
          </p:cNvPr>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4050000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2FA12A-93A0-A0F3-7E1C-59FE0C9EF7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83DC73-849A-9146-B8C3-62DF42C0F5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3E55D2-1595-8770-1475-44E63F0CF881}"/>
              </a:ext>
            </a:extLst>
          </p:cNvPr>
          <p:cNvSpPr>
            <a:spLocks noGrp="1"/>
          </p:cNvSpPr>
          <p:nvPr>
            <p:ph type="body" idx="1"/>
          </p:nvPr>
        </p:nvSpPr>
        <p:spPr/>
        <p:txBody>
          <a:bodyPr/>
          <a:lstStyle/>
          <a:p>
            <a:r>
              <a:rPr lang="en-US" dirty="0"/>
              <a:t>Required by the meeting. Keep ONE of the two statements and delete the other.</a:t>
            </a:r>
          </a:p>
        </p:txBody>
      </p:sp>
      <p:sp>
        <p:nvSpPr>
          <p:cNvPr id="4" name="Slide Number Placeholder 3">
            <a:extLst>
              <a:ext uri="{FF2B5EF4-FFF2-40B4-BE49-F238E27FC236}">
                <a16:creationId xmlns:a16="http://schemas.microsoft.com/office/drawing/2014/main" id="{7280DC64-4945-A05D-C775-8324CD3D42F0}"/>
              </a:ext>
            </a:extLst>
          </p:cNvPr>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24852214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Required by the meeting. Keep ONE of the two statements and delete the other.</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86BAA-608E-7C00-020B-AAD8AA946A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2FBE21-11A9-3FC2-8AEF-1D6F22D724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FA412F-FEBF-93C4-EEBF-5407DD4E9710}"/>
              </a:ext>
            </a:extLst>
          </p:cNvPr>
          <p:cNvSpPr>
            <a:spLocks noGrp="1"/>
          </p:cNvSpPr>
          <p:nvPr>
            <p:ph type="body" idx="1"/>
          </p:nvPr>
        </p:nvSpPr>
        <p:spPr/>
        <p:txBody>
          <a:bodyPr/>
          <a:lstStyle/>
          <a:p>
            <a:r>
              <a:rPr lang="en-US" dirty="0"/>
              <a:t>Required by the meeting. Keep ONE of the two statements and delete the other.</a:t>
            </a:r>
          </a:p>
        </p:txBody>
      </p:sp>
      <p:sp>
        <p:nvSpPr>
          <p:cNvPr id="4" name="Slide Number Placeholder 3">
            <a:extLst>
              <a:ext uri="{FF2B5EF4-FFF2-40B4-BE49-F238E27FC236}">
                <a16:creationId xmlns:a16="http://schemas.microsoft.com/office/drawing/2014/main" id="{971E674B-EA26-01B6-0E54-C5B149CB0F54}"/>
              </a:ext>
            </a:extLst>
          </p:cNvPr>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6345195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8D25B-A3E9-EAF0-34EB-5D269C3446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0BAD78-059B-A3C6-AE7E-A1CD558318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BB8D3F-C4AC-DF0F-67E7-D77D16376E34}"/>
              </a:ext>
            </a:extLst>
          </p:cNvPr>
          <p:cNvSpPr>
            <a:spLocks noGrp="1"/>
          </p:cNvSpPr>
          <p:nvPr>
            <p:ph type="body" idx="1"/>
          </p:nvPr>
        </p:nvSpPr>
        <p:spPr/>
        <p:txBody>
          <a:bodyPr/>
          <a:lstStyle/>
          <a:p>
            <a:r>
              <a:rPr lang="en-US" dirty="0"/>
              <a:t>Required by the meeting. Keep ONE of the two statements and delete the other.</a:t>
            </a:r>
          </a:p>
        </p:txBody>
      </p:sp>
      <p:sp>
        <p:nvSpPr>
          <p:cNvPr id="4" name="Slide Number Placeholder 3">
            <a:extLst>
              <a:ext uri="{FF2B5EF4-FFF2-40B4-BE49-F238E27FC236}">
                <a16:creationId xmlns:a16="http://schemas.microsoft.com/office/drawing/2014/main" id="{2545254F-2EFE-4885-6168-A2E061EDB624}"/>
              </a:ext>
            </a:extLst>
          </p:cNvPr>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33195556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FDA8BC-C12F-4049-7D2F-90A368DD59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7BFEDD-8302-57D4-BDB9-655FD7DF29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BA5E6A-E8C3-E476-B6CB-CC12C289A1CB}"/>
              </a:ext>
            </a:extLst>
          </p:cNvPr>
          <p:cNvSpPr>
            <a:spLocks noGrp="1"/>
          </p:cNvSpPr>
          <p:nvPr>
            <p:ph type="body" idx="1"/>
          </p:nvPr>
        </p:nvSpPr>
        <p:spPr/>
        <p:txBody>
          <a:bodyPr/>
          <a:lstStyle/>
          <a:p>
            <a:r>
              <a:rPr lang="en-US" dirty="0"/>
              <a:t>Required by the meeting. Keep ONE of the two statements and delete the other.</a:t>
            </a:r>
          </a:p>
        </p:txBody>
      </p:sp>
      <p:sp>
        <p:nvSpPr>
          <p:cNvPr id="4" name="Slide Number Placeholder 3">
            <a:extLst>
              <a:ext uri="{FF2B5EF4-FFF2-40B4-BE49-F238E27FC236}">
                <a16:creationId xmlns:a16="http://schemas.microsoft.com/office/drawing/2014/main" id="{89AA0C2C-F97C-E279-4ED7-B6E340341472}"/>
              </a:ext>
            </a:extLst>
          </p:cNvPr>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20430360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F7CA8-A353-C01A-9532-1ABB2094CB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41FEF5-605A-B3A8-EB40-A65705C028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171F19-981D-4BCC-89F3-619A392F233B}"/>
              </a:ext>
            </a:extLst>
          </p:cNvPr>
          <p:cNvSpPr>
            <a:spLocks noGrp="1"/>
          </p:cNvSpPr>
          <p:nvPr>
            <p:ph type="body" idx="1"/>
          </p:nvPr>
        </p:nvSpPr>
        <p:spPr/>
        <p:txBody>
          <a:bodyPr/>
          <a:lstStyle/>
          <a:p>
            <a:r>
              <a:rPr lang="en-US" dirty="0"/>
              <a:t>Required by the meeting. Keep ONE of the two statements and delete the other.</a:t>
            </a:r>
          </a:p>
        </p:txBody>
      </p:sp>
      <p:sp>
        <p:nvSpPr>
          <p:cNvPr id="4" name="Slide Number Placeholder 3">
            <a:extLst>
              <a:ext uri="{FF2B5EF4-FFF2-40B4-BE49-F238E27FC236}">
                <a16:creationId xmlns:a16="http://schemas.microsoft.com/office/drawing/2014/main" id="{85F3F15B-ED42-76B7-D964-5CE58FB19F8E}"/>
              </a:ext>
            </a:extLst>
          </p:cNvPr>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39613131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B53A62-AC50-9CC1-6762-45B50C6CF0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DB4B21-75C5-E239-7F1B-CB5A88AFAC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1C8A09-6BB8-FE72-BD08-966421B29D74}"/>
              </a:ext>
            </a:extLst>
          </p:cNvPr>
          <p:cNvSpPr>
            <a:spLocks noGrp="1"/>
          </p:cNvSpPr>
          <p:nvPr>
            <p:ph type="body" idx="1"/>
          </p:nvPr>
        </p:nvSpPr>
        <p:spPr/>
        <p:txBody>
          <a:bodyPr/>
          <a:lstStyle/>
          <a:p>
            <a:r>
              <a:rPr lang="en-US" dirty="0"/>
              <a:t>Required by the meeting. Keep ONE of the two statements and delete the other.</a:t>
            </a:r>
          </a:p>
        </p:txBody>
      </p:sp>
      <p:sp>
        <p:nvSpPr>
          <p:cNvPr id="4" name="Slide Number Placeholder 3">
            <a:extLst>
              <a:ext uri="{FF2B5EF4-FFF2-40B4-BE49-F238E27FC236}">
                <a16:creationId xmlns:a16="http://schemas.microsoft.com/office/drawing/2014/main" id="{6F2D5822-4156-D445-4DC1-ABED8DAE0A4C}"/>
              </a:ext>
            </a:extLst>
          </p:cNvPr>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21349474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6F27D-60BD-5E20-AD24-7EBDFBF8D0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EF273F-6582-355E-607F-8D6E36CBC8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0CD654-8660-4B61-D8B0-B8295BB16E5B}"/>
              </a:ext>
            </a:extLst>
          </p:cNvPr>
          <p:cNvSpPr>
            <a:spLocks noGrp="1"/>
          </p:cNvSpPr>
          <p:nvPr>
            <p:ph type="body" idx="1"/>
          </p:nvPr>
        </p:nvSpPr>
        <p:spPr/>
        <p:txBody>
          <a:bodyPr/>
          <a:lstStyle/>
          <a:p>
            <a:r>
              <a:rPr lang="en-US" dirty="0"/>
              <a:t>Required by the meeting. Keep ONE of the two statements and delete the other.</a:t>
            </a:r>
          </a:p>
        </p:txBody>
      </p:sp>
      <p:sp>
        <p:nvSpPr>
          <p:cNvPr id="4" name="Slide Number Placeholder 3">
            <a:extLst>
              <a:ext uri="{FF2B5EF4-FFF2-40B4-BE49-F238E27FC236}">
                <a16:creationId xmlns:a16="http://schemas.microsoft.com/office/drawing/2014/main" id="{F9AD6B79-E179-A7E9-819E-7DFFF4D32B07}"/>
              </a:ext>
            </a:extLst>
          </p:cNvPr>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30444624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D08EC-A8F7-0947-0EC9-E5E8F70CB7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97A616-ACA5-BD34-18AC-2D047FB3A4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35AA7E-3925-FA0E-F0EF-90189F8F6954}"/>
              </a:ext>
            </a:extLst>
          </p:cNvPr>
          <p:cNvSpPr>
            <a:spLocks noGrp="1"/>
          </p:cNvSpPr>
          <p:nvPr>
            <p:ph type="body" idx="1"/>
          </p:nvPr>
        </p:nvSpPr>
        <p:spPr/>
        <p:txBody>
          <a:bodyPr/>
          <a:lstStyle/>
          <a:p>
            <a:r>
              <a:rPr lang="en-US" dirty="0"/>
              <a:t>Required by the meeting. Keep ONE of the two statements and delete the other.</a:t>
            </a:r>
          </a:p>
        </p:txBody>
      </p:sp>
      <p:sp>
        <p:nvSpPr>
          <p:cNvPr id="4" name="Slide Number Placeholder 3">
            <a:extLst>
              <a:ext uri="{FF2B5EF4-FFF2-40B4-BE49-F238E27FC236}">
                <a16:creationId xmlns:a16="http://schemas.microsoft.com/office/drawing/2014/main" id="{EE0AE9FD-C72A-8B28-457E-FFF86CA3CD8A}"/>
              </a:ext>
            </a:extLst>
          </p:cNvPr>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6678883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7A2AD-CB53-8827-E1AD-CD0D4441A8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FEF7E2-7EB1-2ED2-5A76-F904E15F7C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487956-4EED-EF11-7B21-8B1C97FAFE72}"/>
              </a:ext>
            </a:extLst>
          </p:cNvPr>
          <p:cNvSpPr>
            <a:spLocks noGrp="1"/>
          </p:cNvSpPr>
          <p:nvPr>
            <p:ph type="body" idx="1"/>
          </p:nvPr>
        </p:nvSpPr>
        <p:spPr/>
        <p:txBody>
          <a:bodyPr/>
          <a:lstStyle/>
          <a:p>
            <a:r>
              <a:rPr lang="en-US" dirty="0"/>
              <a:t>Required by the meeting. Keep ONE of the two statements and delete the other.</a:t>
            </a:r>
          </a:p>
        </p:txBody>
      </p:sp>
      <p:sp>
        <p:nvSpPr>
          <p:cNvPr id="4" name="Slide Number Placeholder 3">
            <a:extLst>
              <a:ext uri="{FF2B5EF4-FFF2-40B4-BE49-F238E27FC236}">
                <a16:creationId xmlns:a16="http://schemas.microsoft.com/office/drawing/2014/main" id="{B04A3276-3510-BEDD-0984-FEC25F5CC181}"/>
              </a:ext>
            </a:extLst>
          </p:cNvPr>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20910135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8C73A9-A1E6-89B5-F029-DE00EBF1F6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775C49-F80E-F898-BFEE-2C234CE91F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3A5F2A-9CDE-F3FA-93AF-1D2ED4BE582F}"/>
              </a:ext>
            </a:extLst>
          </p:cNvPr>
          <p:cNvSpPr>
            <a:spLocks noGrp="1"/>
          </p:cNvSpPr>
          <p:nvPr>
            <p:ph type="body" idx="1"/>
          </p:nvPr>
        </p:nvSpPr>
        <p:spPr/>
        <p:txBody>
          <a:bodyPr/>
          <a:lstStyle/>
          <a:p>
            <a:r>
              <a:rPr lang="en-US" dirty="0"/>
              <a:t>Required by the meeting. Keep ONE of the two statements and delete the other.</a:t>
            </a:r>
          </a:p>
        </p:txBody>
      </p:sp>
      <p:sp>
        <p:nvSpPr>
          <p:cNvPr id="4" name="Slide Number Placeholder 3">
            <a:extLst>
              <a:ext uri="{FF2B5EF4-FFF2-40B4-BE49-F238E27FC236}">
                <a16:creationId xmlns:a16="http://schemas.microsoft.com/office/drawing/2014/main" id="{245F72DB-A8EA-B77B-C777-4CDAA8750768}"/>
              </a:ext>
            </a:extLst>
          </p:cNvPr>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25394181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BF5C0-DDE7-FC3F-BE95-8F7B43A373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754B2E-A8B2-0A90-C026-D0B0EA308D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0EBF57-2268-6B7D-04AA-F5B996843171}"/>
              </a:ext>
            </a:extLst>
          </p:cNvPr>
          <p:cNvSpPr>
            <a:spLocks noGrp="1"/>
          </p:cNvSpPr>
          <p:nvPr>
            <p:ph type="body" idx="1"/>
          </p:nvPr>
        </p:nvSpPr>
        <p:spPr/>
        <p:txBody>
          <a:bodyPr/>
          <a:lstStyle/>
          <a:p>
            <a:r>
              <a:rPr lang="en-US" dirty="0"/>
              <a:t>Required by the meeting. Keep ONE of the two statements and delete the other.</a:t>
            </a:r>
          </a:p>
        </p:txBody>
      </p:sp>
      <p:sp>
        <p:nvSpPr>
          <p:cNvPr id="4" name="Slide Number Placeholder 3">
            <a:extLst>
              <a:ext uri="{FF2B5EF4-FFF2-40B4-BE49-F238E27FC236}">
                <a16:creationId xmlns:a16="http://schemas.microsoft.com/office/drawing/2014/main" id="{AFBCB30A-14A7-FA02-A83D-06A9682B0FDF}"/>
              </a:ext>
            </a:extLst>
          </p:cNvPr>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4345697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6537F-B685-843E-64E2-226872BDF2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31A374-37B0-02A6-5638-E9DE6F4CC1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8351EF-18CD-A6BB-611B-C9C4A14A68DE}"/>
              </a:ext>
            </a:extLst>
          </p:cNvPr>
          <p:cNvSpPr>
            <a:spLocks noGrp="1"/>
          </p:cNvSpPr>
          <p:nvPr>
            <p:ph type="body" idx="1"/>
          </p:nvPr>
        </p:nvSpPr>
        <p:spPr/>
        <p:txBody>
          <a:bodyPr/>
          <a:lstStyle/>
          <a:p>
            <a:r>
              <a:rPr lang="en-US" dirty="0"/>
              <a:t>Required by the meeting. Keep ONE of the two statements and delete the other.</a:t>
            </a:r>
          </a:p>
        </p:txBody>
      </p:sp>
      <p:sp>
        <p:nvSpPr>
          <p:cNvPr id="4" name="Slide Number Placeholder 3">
            <a:extLst>
              <a:ext uri="{FF2B5EF4-FFF2-40B4-BE49-F238E27FC236}">
                <a16:creationId xmlns:a16="http://schemas.microsoft.com/office/drawing/2014/main" id="{F8056DFC-131C-81DA-EBD5-7EF622609CB7}"/>
              </a:ext>
            </a:extLst>
          </p:cNvPr>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41910669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95E484-8923-C974-42DD-A7C9D35C7D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C77FD3-5606-5313-B3D7-2E7202964C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2D0AD1-F445-D848-6FD0-FEEFE7C56A98}"/>
              </a:ext>
            </a:extLst>
          </p:cNvPr>
          <p:cNvSpPr>
            <a:spLocks noGrp="1"/>
          </p:cNvSpPr>
          <p:nvPr>
            <p:ph type="body" idx="1"/>
          </p:nvPr>
        </p:nvSpPr>
        <p:spPr/>
        <p:txBody>
          <a:bodyPr/>
          <a:lstStyle/>
          <a:p>
            <a:r>
              <a:rPr lang="en-US" dirty="0"/>
              <a:t>Required by the meeting. Keep ONE of the two statements and delete the other.</a:t>
            </a:r>
          </a:p>
        </p:txBody>
      </p:sp>
      <p:sp>
        <p:nvSpPr>
          <p:cNvPr id="4" name="Slide Number Placeholder 3">
            <a:extLst>
              <a:ext uri="{FF2B5EF4-FFF2-40B4-BE49-F238E27FC236}">
                <a16:creationId xmlns:a16="http://schemas.microsoft.com/office/drawing/2014/main" id="{35150DF4-5CBF-8C40-B412-A1B82813F737}"/>
              </a:ext>
            </a:extLst>
          </p:cNvPr>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22528063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6CD88-4B62-1DCB-E1A1-C8EE131085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AACF0D-1515-5114-BF0B-9A0CC6BD65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177AFE-7C52-8FD2-6466-553DEE075616}"/>
              </a:ext>
            </a:extLst>
          </p:cNvPr>
          <p:cNvSpPr>
            <a:spLocks noGrp="1"/>
          </p:cNvSpPr>
          <p:nvPr>
            <p:ph type="body" idx="1"/>
          </p:nvPr>
        </p:nvSpPr>
        <p:spPr/>
        <p:txBody>
          <a:bodyPr/>
          <a:lstStyle/>
          <a:p>
            <a:r>
              <a:rPr lang="en-US" dirty="0"/>
              <a:t>Required by the meeting. Keep ONE of the two statements and delete the other.</a:t>
            </a:r>
          </a:p>
        </p:txBody>
      </p:sp>
      <p:sp>
        <p:nvSpPr>
          <p:cNvPr id="4" name="Slide Number Placeholder 3">
            <a:extLst>
              <a:ext uri="{FF2B5EF4-FFF2-40B4-BE49-F238E27FC236}">
                <a16:creationId xmlns:a16="http://schemas.microsoft.com/office/drawing/2014/main" id="{CDBBD6AB-9D15-30C7-87D2-4F257DA06885}"/>
              </a:ext>
            </a:extLst>
          </p:cNvPr>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2194355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Closing slide. Add your contact / handle for follow-up questions.</a:t>
            </a:r>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BD4DB-2FD6-BB17-E616-A0BD156180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6243A-CE81-FF70-8A02-68E36611FE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F4BCE8-7425-A84B-174B-323BF5615D9B}"/>
              </a:ext>
            </a:extLst>
          </p:cNvPr>
          <p:cNvSpPr>
            <a:spLocks noGrp="1"/>
          </p:cNvSpPr>
          <p:nvPr>
            <p:ph type="body" idx="1"/>
          </p:nvPr>
        </p:nvSpPr>
        <p:spPr/>
        <p:txBody>
          <a:bodyPr/>
          <a:lstStyle/>
          <a:p>
            <a:r>
              <a:rPr lang="en-US" dirty="0"/>
              <a:t>Required by the meeting. Keep ONE of the two statements and delete the other.</a:t>
            </a:r>
          </a:p>
        </p:txBody>
      </p:sp>
      <p:sp>
        <p:nvSpPr>
          <p:cNvPr id="4" name="Slide Number Placeholder 3">
            <a:extLst>
              <a:ext uri="{FF2B5EF4-FFF2-40B4-BE49-F238E27FC236}">
                <a16:creationId xmlns:a16="http://schemas.microsoft.com/office/drawing/2014/main" id="{68D12B2F-63A0-3AC3-FFFC-2949A2568737}"/>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5823754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98AF07-7C3C-10DE-862D-001BF058E7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DDABAF-C74E-0075-1B35-587296FCFE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E5D879-A6AA-3ACA-E639-B8545328F04D}"/>
              </a:ext>
            </a:extLst>
          </p:cNvPr>
          <p:cNvSpPr>
            <a:spLocks noGrp="1"/>
          </p:cNvSpPr>
          <p:nvPr>
            <p:ph type="body" idx="1"/>
          </p:nvPr>
        </p:nvSpPr>
        <p:spPr/>
        <p:txBody>
          <a:bodyPr/>
          <a:lstStyle/>
          <a:p>
            <a:r>
              <a:rPr lang="en-US" dirty="0"/>
              <a:t>Required by the meeting. Keep ONE of the two statements and delete the other.</a:t>
            </a:r>
          </a:p>
        </p:txBody>
      </p:sp>
      <p:sp>
        <p:nvSpPr>
          <p:cNvPr id="4" name="Slide Number Placeholder 3">
            <a:extLst>
              <a:ext uri="{FF2B5EF4-FFF2-40B4-BE49-F238E27FC236}">
                <a16:creationId xmlns:a16="http://schemas.microsoft.com/office/drawing/2014/main" id="{3D09F51E-43BF-CAE3-CF1C-BE36C078F0DF}"/>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601842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3F16DA-EF5F-3309-EE68-074B3AAC30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76E08D-517A-FF5C-9CD9-9374E8FF92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30CF92-12EE-D4AA-F8D3-031E9B08932D}"/>
              </a:ext>
            </a:extLst>
          </p:cNvPr>
          <p:cNvSpPr>
            <a:spLocks noGrp="1"/>
          </p:cNvSpPr>
          <p:nvPr>
            <p:ph type="body" idx="1"/>
          </p:nvPr>
        </p:nvSpPr>
        <p:spPr/>
        <p:txBody>
          <a:bodyPr/>
          <a:lstStyle/>
          <a:p>
            <a:r>
              <a:rPr lang="en-US" dirty="0"/>
              <a:t>Required by the meeting. Keep ONE of the two statements and delete the other.</a:t>
            </a:r>
          </a:p>
        </p:txBody>
      </p:sp>
      <p:sp>
        <p:nvSpPr>
          <p:cNvPr id="4" name="Slide Number Placeholder 3">
            <a:extLst>
              <a:ext uri="{FF2B5EF4-FFF2-40B4-BE49-F238E27FC236}">
                <a16:creationId xmlns:a16="http://schemas.microsoft.com/office/drawing/2014/main" id="{9925D25C-009C-9E91-AF4F-0C9C8E37AF28}"/>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366234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4B01B-11A2-A978-BE20-246F83D4E4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807B55-9F09-4202-43D0-F724CB7601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7DC7C2-D2CE-36E1-2027-230AA21F2E0E}"/>
              </a:ext>
            </a:extLst>
          </p:cNvPr>
          <p:cNvSpPr>
            <a:spLocks noGrp="1"/>
          </p:cNvSpPr>
          <p:nvPr>
            <p:ph type="body" idx="1"/>
          </p:nvPr>
        </p:nvSpPr>
        <p:spPr/>
        <p:txBody>
          <a:bodyPr/>
          <a:lstStyle/>
          <a:p>
            <a:r>
              <a:rPr lang="en-US" dirty="0"/>
              <a:t>Required by the meeting. Keep ONE of the two statements and delete the other.</a:t>
            </a:r>
          </a:p>
        </p:txBody>
      </p:sp>
      <p:sp>
        <p:nvSpPr>
          <p:cNvPr id="4" name="Slide Number Placeholder 3">
            <a:extLst>
              <a:ext uri="{FF2B5EF4-FFF2-40B4-BE49-F238E27FC236}">
                <a16:creationId xmlns:a16="http://schemas.microsoft.com/office/drawing/2014/main" id="{C5F195F7-650D-C7B7-0ED6-95446CF101FE}"/>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670355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3B99C-DA29-D822-9002-21F6CC5985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F219EE-B9E6-810A-32C6-A9ADFECBC8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053F52-F3BF-F423-4250-C26356198B10}"/>
              </a:ext>
            </a:extLst>
          </p:cNvPr>
          <p:cNvSpPr>
            <a:spLocks noGrp="1"/>
          </p:cNvSpPr>
          <p:nvPr>
            <p:ph type="body" idx="1"/>
          </p:nvPr>
        </p:nvSpPr>
        <p:spPr/>
        <p:txBody>
          <a:bodyPr/>
          <a:lstStyle/>
          <a:p>
            <a:r>
              <a:rPr lang="en-US" dirty="0"/>
              <a:t>Required by the meeting. Keep ONE of the two statements and delete the other.</a:t>
            </a:r>
          </a:p>
        </p:txBody>
      </p:sp>
      <p:sp>
        <p:nvSpPr>
          <p:cNvPr id="4" name="Slide Number Placeholder 3">
            <a:extLst>
              <a:ext uri="{FF2B5EF4-FFF2-40B4-BE49-F238E27FC236}">
                <a16:creationId xmlns:a16="http://schemas.microsoft.com/office/drawing/2014/main" id="{59BEC137-1C9C-9226-30C8-81133BF3D2B7}"/>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69317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4DEB6-A514-18BD-F49E-76169D6683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439D8E-85F1-5582-833F-CEED7591B0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5486D2-E8B5-7C7B-9727-021ED5125589}"/>
              </a:ext>
            </a:extLst>
          </p:cNvPr>
          <p:cNvSpPr>
            <a:spLocks noGrp="1"/>
          </p:cNvSpPr>
          <p:nvPr>
            <p:ph type="body" idx="1"/>
          </p:nvPr>
        </p:nvSpPr>
        <p:spPr/>
        <p:txBody>
          <a:bodyPr/>
          <a:lstStyle/>
          <a:p>
            <a:r>
              <a:rPr lang="en-US" dirty="0"/>
              <a:t>Required by the meeting. Keep ONE of the two statements and delete the other.</a:t>
            </a:r>
          </a:p>
        </p:txBody>
      </p:sp>
      <p:sp>
        <p:nvSpPr>
          <p:cNvPr id="4" name="Slide Number Placeholder 3">
            <a:extLst>
              <a:ext uri="{FF2B5EF4-FFF2-40B4-BE49-F238E27FC236}">
                <a16:creationId xmlns:a16="http://schemas.microsoft.com/office/drawing/2014/main" id="{38C080DF-796A-E17C-1D73-263C4D1C3A04}"/>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068274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transition spd="slow"/>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ransition spd="slow"/>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1.png"/><Relationship Id="rId9"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10.jpe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15.jpe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30D27"/>
        </a:solidFill>
        <a:effectLst/>
      </p:bgPr>
    </p:bg>
    <p:spTree>
      <p:nvGrpSpPr>
        <p:cNvPr id="1" name=""/>
        <p:cNvGrpSpPr/>
        <p:nvPr/>
      </p:nvGrpSpPr>
      <p:grpSpPr>
        <a:xfrm>
          <a:off x="0" y="0"/>
          <a:ext cx="0" cy="0"/>
          <a:chOff x="0" y="0"/>
          <a:chExt cx="0" cy="0"/>
        </a:xfrm>
      </p:grpSpPr>
      <p:sp>
        <p:nvSpPr>
          <p:cNvPr id="3" name="Text 0"/>
          <p:cNvSpPr/>
          <p:nvPr/>
        </p:nvSpPr>
        <p:spPr>
          <a:xfrm>
            <a:off x="4697127" y="3780532"/>
            <a:ext cx="8893597" cy="266700"/>
          </a:xfrm>
          <a:prstGeom prst="rect">
            <a:avLst/>
          </a:prstGeom>
          <a:noFill/>
          <a:ln/>
        </p:spPr>
        <p:txBody>
          <a:bodyPr wrap="square" lIns="25400" tIns="25400" rIns="25400" bIns="25400" rtlCol="0" anchor="t">
            <a:normAutofit fontScale="92500" lnSpcReduction="10000"/>
          </a:bodyPr>
          <a:lstStyle/>
          <a:p>
            <a:pPr marL="0" indent="0" algn="ctr">
              <a:buNone/>
            </a:pPr>
            <a:r>
              <a:rPr lang="en-US" sz="1575" b="1" kern="0" spc="536" dirty="0">
                <a:solidFill>
                  <a:srgbClr val="F8F8F8"/>
                </a:solidFill>
                <a:latin typeface="Arial" pitchFamily="34" charset="0"/>
                <a:ea typeface="Arial" pitchFamily="34" charset="-122"/>
                <a:cs typeface="Arial" pitchFamily="34" charset="-120"/>
              </a:rPr>
              <a:t>BRITISH CARDIOVASCULAR INTERVENTION SOCIETY</a:t>
            </a:r>
            <a:endParaRPr lang="en-US" sz="1575" dirty="0"/>
          </a:p>
        </p:txBody>
      </p:sp>
      <p:sp>
        <p:nvSpPr>
          <p:cNvPr id="4" name="Text 1"/>
          <p:cNvSpPr/>
          <p:nvPr/>
        </p:nvSpPr>
        <p:spPr>
          <a:xfrm>
            <a:off x="6177230" y="4694932"/>
            <a:ext cx="5933539" cy="333375"/>
          </a:xfrm>
          <a:prstGeom prst="rect">
            <a:avLst/>
          </a:prstGeom>
          <a:noFill/>
          <a:ln/>
        </p:spPr>
        <p:txBody>
          <a:bodyPr wrap="square" lIns="25400" tIns="25400" rIns="25400" bIns="25400" rtlCol="0" anchor="t">
            <a:normAutofit lnSpcReduction="10000"/>
          </a:bodyPr>
          <a:lstStyle/>
          <a:p>
            <a:pPr marL="0" indent="0" algn="ctr">
              <a:buNone/>
            </a:pPr>
            <a:r>
              <a:rPr lang="en-US" sz="1950" b="1" kern="0" spc="429" dirty="0">
                <a:solidFill>
                  <a:srgbClr val="D0021B"/>
                </a:solidFill>
                <a:latin typeface="Arial" pitchFamily="34" charset="0"/>
                <a:ea typeface="Arial" pitchFamily="34" charset="-122"/>
                <a:cs typeface="Arial" pitchFamily="34" charset="-120"/>
              </a:rPr>
              <a:t>AHP ANNUAL CONFERENCE 2026</a:t>
            </a:r>
            <a:endParaRPr lang="en-US" sz="1950" dirty="0"/>
          </a:p>
        </p:txBody>
      </p:sp>
      <p:sp>
        <p:nvSpPr>
          <p:cNvPr id="5" name="Text 2"/>
          <p:cNvSpPr/>
          <p:nvPr/>
        </p:nvSpPr>
        <p:spPr>
          <a:xfrm>
            <a:off x="5004733" y="5314057"/>
            <a:ext cx="8278535" cy="878086"/>
          </a:xfrm>
          <a:prstGeom prst="rect">
            <a:avLst/>
          </a:prstGeom>
          <a:noFill/>
          <a:ln/>
        </p:spPr>
        <p:txBody>
          <a:bodyPr wrap="square" lIns="25400" tIns="25400" rIns="25400" bIns="25400" rtlCol="0" anchor="t">
            <a:normAutofit fontScale="47500" lnSpcReduction="20000"/>
          </a:bodyPr>
          <a:lstStyle/>
          <a:p>
            <a:pPr marL="0" indent="0" algn="ctr">
              <a:lnSpc>
                <a:spcPct val="105000"/>
              </a:lnSpc>
              <a:buNone/>
            </a:pPr>
            <a:r>
              <a:rPr lang="en-US" sz="6300" b="1" kern="0" spc="-63" dirty="0">
                <a:solidFill>
                  <a:srgbClr val="F8F8F8"/>
                </a:solidFill>
                <a:latin typeface="Arial" pitchFamily="34" charset="0"/>
                <a:cs typeface="Arial" pitchFamily="34" charset="-120"/>
              </a:rPr>
              <a:t>Beyond the </a:t>
            </a:r>
            <a:r>
              <a:rPr lang="en-US" sz="6300" b="1" kern="0" spc="-63" dirty="0" err="1">
                <a:solidFill>
                  <a:srgbClr val="F8F8F8"/>
                </a:solidFill>
                <a:latin typeface="Arial" pitchFamily="34" charset="0"/>
                <a:cs typeface="Arial" pitchFamily="34" charset="-120"/>
              </a:rPr>
              <a:t>cath</a:t>
            </a:r>
            <a:r>
              <a:rPr lang="en-US" sz="6300" b="1" kern="0" spc="-63" dirty="0">
                <a:solidFill>
                  <a:srgbClr val="F8F8F8"/>
                </a:solidFill>
                <a:latin typeface="Arial" pitchFamily="34" charset="0"/>
                <a:cs typeface="Arial" pitchFamily="34" charset="-120"/>
              </a:rPr>
              <a:t> lab: The role of the ICC  Nurse Specialist </a:t>
            </a:r>
            <a:endParaRPr lang="en-US" sz="6300" dirty="0"/>
          </a:p>
        </p:txBody>
      </p:sp>
      <p:sp>
        <p:nvSpPr>
          <p:cNvPr id="6" name="Text 3"/>
          <p:cNvSpPr/>
          <p:nvPr/>
        </p:nvSpPr>
        <p:spPr>
          <a:xfrm>
            <a:off x="3512457" y="6239769"/>
            <a:ext cx="13808982" cy="716164"/>
          </a:xfrm>
          <a:prstGeom prst="rect">
            <a:avLst/>
          </a:prstGeom>
          <a:noFill/>
          <a:ln/>
        </p:spPr>
        <p:txBody>
          <a:bodyPr wrap="square" lIns="25400" tIns="25400" rIns="25400" bIns="25400" rtlCol="0" anchor="t">
            <a:normAutofit fontScale="92500" lnSpcReduction="20000"/>
          </a:bodyPr>
          <a:lstStyle/>
          <a:p>
            <a:pPr marL="0" indent="0" algn="ctr">
              <a:buNone/>
            </a:pPr>
            <a:r>
              <a:rPr lang="en-US" sz="2700" dirty="0">
                <a:solidFill>
                  <a:srgbClr val="F8F8F8">
                    <a:alpha val="62000"/>
                  </a:srgbClr>
                </a:solidFill>
                <a:latin typeface="Arial" pitchFamily="34" charset="0"/>
                <a:ea typeface="Arial" pitchFamily="34" charset="-122"/>
                <a:cs typeface="Arial" pitchFamily="34" charset="-120"/>
              </a:rPr>
              <a:t>Dr Jason Dungu. Lead ICC Consultant </a:t>
            </a:r>
          </a:p>
          <a:p>
            <a:pPr marL="0" indent="0" algn="ctr">
              <a:buNone/>
            </a:pPr>
            <a:r>
              <a:rPr lang="en-US" sz="2700" dirty="0">
                <a:solidFill>
                  <a:srgbClr val="F8F8F8">
                    <a:alpha val="62000"/>
                  </a:srgbClr>
                </a:solidFill>
                <a:latin typeface="Arial" pitchFamily="34" charset="0"/>
                <a:ea typeface="Arial" pitchFamily="34" charset="-122"/>
                <a:cs typeface="Arial" pitchFamily="34" charset="-120"/>
              </a:rPr>
              <a:t>Amy Hardy-Wallace/Gemma Long · ICC Nurses  · The Essex Cardiothoracic Centre</a:t>
            </a:r>
            <a:endParaRPr lang="en-US" sz="2700" dirty="0"/>
          </a:p>
        </p:txBody>
      </p:sp>
      <p:sp>
        <p:nvSpPr>
          <p:cNvPr id="7" name="Text 4"/>
          <p:cNvSpPr/>
          <p:nvPr/>
        </p:nvSpPr>
        <p:spPr>
          <a:xfrm>
            <a:off x="5573070" y="7678043"/>
            <a:ext cx="1999402" cy="333375"/>
          </a:xfrm>
          <a:prstGeom prst="rect">
            <a:avLst/>
          </a:prstGeom>
          <a:noFill/>
          <a:ln/>
        </p:spPr>
        <p:txBody>
          <a:bodyPr wrap="square" lIns="25400" tIns="25400" rIns="25400" bIns="25400" rtlCol="0" anchor="t">
            <a:normAutofit lnSpcReduction="10000"/>
          </a:bodyPr>
          <a:lstStyle/>
          <a:p>
            <a:pPr marL="0" indent="0" algn="ctr">
              <a:buNone/>
            </a:pPr>
            <a:r>
              <a:rPr lang="en-US" sz="1950" b="1" dirty="0">
                <a:solidFill>
                  <a:srgbClr val="F8F8F8"/>
                </a:solidFill>
                <a:latin typeface="Arial" pitchFamily="34" charset="0"/>
                <a:ea typeface="Arial" pitchFamily="34" charset="-122"/>
                <a:cs typeface="Arial" pitchFamily="34" charset="-120"/>
              </a:rPr>
              <a:t>13–14 July 2026</a:t>
            </a:r>
            <a:endParaRPr lang="en-US" sz="1950" dirty="0"/>
          </a:p>
        </p:txBody>
      </p:sp>
      <p:sp>
        <p:nvSpPr>
          <p:cNvPr id="8" name="Shape 5"/>
          <p:cNvSpPr/>
          <p:nvPr/>
        </p:nvSpPr>
        <p:spPr>
          <a:xfrm>
            <a:off x="7748290" y="7792343"/>
            <a:ext cx="66675" cy="66675"/>
          </a:xfrm>
          <a:prstGeom prst="ellipse">
            <a:avLst/>
          </a:prstGeom>
          <a:solidFill>
            <a:srgbClr val="D0021B"/>
          </a:solidFill>
          <a:ln/>
        </p:spPr>
        <p:txBody>
          <a:bodyPr/>
          <a:lstStyle/>
          <a:p>
            <a:endParaRPr lang="en-GB"/>
          </a:p>
        </p:txBody>
      </p:sp>
      <p:sp>
        <p:nvSpPr>
          <p:cNvPr id="9" name="Text 6"/>
          <p:cNvSpPr/>
          <p:nvPr/>
        </p:nvSpPr>
        <p:spPr>
          <a:xfrm>
            <a:off x="7854546" y="7678043"/>
            <a:ext cx="4996622" cy="333375"/>
          </a:xfrm>
          <a:prstGeom prst="rect">
            <a:avLst/>
          </a:prstGeom>
          <a:noFill/>
          <a:ln/>
        </p:spPr>
        <p:txBody>
          <a:bodyPr wrap="square" lIns="25400" tIns="25400" rIns="25400" bIns="25400" rtlCol="0" anchor="t">
            <a:normAutofit lnSpcReduction="10000"/>
          </a:bodyPr>
          <a:lstStyle/>
          <a:p>
            <a:pPr marL="0" indent="0" algn="ctr">
              <a:buNone/>
            </a:pPr>
            <a:r>
              <a:rPr lang="en-US" sz="1950" b="1" dirty="0">
                <a:solidFill>
                  <a:srgbClr val="F8F8F8"/>
                </a:solidFill>
                <a:latin typeface="Arial" pitchFamily="34" charset="0"/>
                <a:ea typeface="Arial" pitchFamily="34" charset="-122"/>
                <a:cs typeface="Arial" pitchFamily="34" charset="-120"/>
              </a:rPr>
              <a:t>Birmingham Conference &amp; Events Centre</a:t>
            </a:r>
            <a:endParaRPr lang="en-US" sz="1950" dirty="0"/>
          </a:p>
        </p:txBody>
      </p:sp>
      <p:pic>
        <p:nvPicPr>
          <p:cNvPr id="11" name="Picture 10">
            <a:extLst>
              <a:ext uri="{FF2B5EF4-FFF2-40B4-BE49-F238E27FC236}">
                <a16:creationId xmlns:a16="http://schemas.microsoft.com/office/drawing/2014/main" id="{A3A91E6B-623D-4C86-3EA4-1E1CA69CF9C6}"/>
              </a:ext>
            </a:extLst>
          </p:cNvPr>
          <p:cNvPicPr>
            <a:picLocks noChangeAspect="1"/>
          </p:cNvPicPr>
          <p:nvPr/>
        </p:nvPicPr>
        <p:blipFill>
          <a:blip r:embed="rId3"/>
          <a:stretch>
            <a:fillRect/>
          </a:stretch>
        </p:blipFill>
        <p:spPr>
          <a:xfrm>
            <a:off x="5573070" y="2068370"/>
            <a:ext cx="6682427" cy="1302070"/>
          </a:xfrm>
          <a:prstGeom prst="rect">
            <a:avLst/>
          </a:prstGeom>
        </p:spPr>
      </p:pic>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B68B37D6-A95F-7F4A-018E-8FE1BCB0A27E}"/>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D809CB08-5CF0-710D-A912-D6BE918955A0}"/>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73121C0C-4D6E-FCE1-E9E3-F3E02717A026}"/>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6EFCDD25-1988-3FF7-F4BE-D1A57390851A}"/>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185DDAFF-2795-48B7-4A41-61652ABEF230}"/>
              </a:ext>
            </a:extLst>
          </p:cNvPr>
          <p:cNvPicPr>
            <a:picLocks noChangeAspect="1"/>
          </p:cNvPicPr>
          <p:nvPr/>
        </p:nvPicPr>
        <p:blipFill>
          <a:blip r:embed="rId4"/>
          <a:stretch>
            <a:fillRect/>
          </a:stretch>
        </p:blipFill>
        <p:spPr>
          <a:xfrm>
            <a:off x="1295400" y="608532"/>
            <a:ext cx="3921662" cy="764135"/>
          </a:xfrm>
          <a:prstGeom prst="rect">
            <a:avLst/>
          </a:prstGeom>
        </p:spPr>
      </p:pic>
      <p:sp>
        <p:nvSpPr>
          <p:cNvPr id="7" name="TextBox 6">
            <a:extLst>
              <a:ext uri="{FF2B5EF4-FFF2-40B4-BE49-F238E27FC236}">
                <a16:creationId xmlns:a16="http://schemas.microsoft.com/office/drawing/2014/main" id="{C78E1345-AF96-3099-584A-9A8CB5931C9C}"/>
              </a:ext>
            </a:extLst>
          </p:cNvPr>
          <p:cNvSpPr txBox="1"/>
          <p:nvPr/>
        </p:nvSpPr>
        <p:spPr>
          <a:xfrm>
            <a:off x="1295400" y="2558177"/>
            <a:ext cx="15217254" cy="8679299"/>
          </a:xfrm>
          <a:prstGeom prst="rect">
            <a:avLst/>
          </a:prstGeom>
          <a:noFill/>
        </p:spPr>
        <p:txBody>
          <a:bodyPr wrap="square" rtlCol="0">
            <a:spAutoFit/>
          </a:bodyPr>
          <a:lstStyle/>
          <a:p>
            <a:pPr marL="285750" indent="-285750">
              <a:buClr>
                <a:srgbClr val="FF0000"/>
              </a:buClr>
              <a:buFont typeface="Arial" panose="020B0604020202020204" pitchFamily="34" charset="0"/>
              <a:buChar char="•"/>
            </a:pPr>
            <a:r>
              <a:rPr lang="en-GB" sz="6000" dirty="0">
                <a:solidFill>
                  <a:schemeClr val="bg1"/>
                </a:solidFill>
              </a:rPr>
              <a:t>20-year-old Female</a:t>
            </a:r>
          </a:p>
          <a:p>
            <a:pPr marL="285750" indent="-285750">
              <a:buClr>
                <a:srgbClr val="FF0000"/>
              </a:buClr>
              <a:buFont typeface="Arial" panose="020B0604020202020204" pitchFamily="34" charset="0"/>
              <a:buChar char="•"/>
            </a:pPr>
            <a:r>
              <a:rPr lang="en-GB" sz="6000" dirty="0">
                <a:solidFill>
                  <a:schemeClr val="bg1"/>
                </a:solidFill>
              </a:rPr>
              <a:t>Presented to A and E (February 2026)</a:t>
            </a:r>
          </a:p>
          <a:p>
            <a:pPr marL="285750" indent="-285750">
              <a:buClr>
                <a:srgbClr val="FF0000"/>
              </a:buClr>
              <a:buFont typeface="Arial" panose="020B0604020202020204" pitchFamily="34" charset="0"/>
              <a:buChar char="•"/>
            </a:pPr>
            <a:r>
              <a:rPr lang="en-GB" sz="6000" dirty="0">
                <a:solidFill>
                  <a:schemeClr val="bg1"/>
                </a:solidFill>
              </a:rPr>
              <a:t>5/7 history of Diarrhoea and Vomiting</a:t>
            </a:r>
          </a:p>
          <a:p>
            <a:pPr marL="285750" indent="-285750">
              <a:buClr>
                <a:srgbClr val="FF0000"/>
              </a:buClr>
              <a:buFont typeface="Arial" panose="020B0604020202020204" pitchFamily="34" charset="0"/>
              <a:buChar char="•"/>
            </a:pPr>
            <a:r>
              <a:rPr lang="en-GB" sz="6000" dirty="0">
                <a:solidFill>
                  <a:schemeClr val="bg1"/>
                </a:solidFill>
              </a:rPr>
              <a:t>Unable to keep food and fluids down</a:t>
            </a:r>
          </a:p>
          <a:p>
            <a:pPr marL="285750" indent="-285750">
              <a:buClr>
                <a:srgbClr val="FF0000"/>
              </a:buClr>
              <a:buFont typeface="Arial" panose="020B0604020202020204" pitchFamily="34" charset="0"/>
              <a:buChar char="•"/>
            </a:pPr>
            <a:r>
              <a:rPr lang="en-GB" sz="6000" dirty="0">
                <a:solidFill>
                  <a:schemeClr val="bg1"/>
                </a:solidFill>
              </a:rPr>
              <a:t>General body aches </a:t>
            </a:r>
          </a:p>
          <a:p>
            <a:pPr marL="285750" indent="-285750">
              <a:buClr>
                <a:srgbClr val="FF0000"/>
              </a:buClr>
              <a:buFont typeface="Arial" panose="020B0604020202020204" pitchFamily="34" charset="0"/>
              <a:buChar char="•"/>
            </a:pPr>
            <a:r>
              <a:rPr lang="en-GB" sz="6000" dirty="0">
                <a:solidFill>
                  <a:schemeClr val="bg1"/>
                </a:solidFill>
              </a:rPr>
              <a:t>Central chest pain which radiated to back and left side </a:t>
            </a:r>
          </a:p>
          <a:p>
            <a:pPr marL="285750" indent="-285750">
              <a:buClr>
                <a:srgbClr val="FF0000"/>
              </a:buClr>
              <a:buFont typeface="Arial" panose="020B0604020202020204" pitchFamily="34" charset="0"/>
              <a:buChar char="•"/>
            </a:pPr>
            <a:endParaRPr lang="en-GB" sz="6000" dirty="0">
              <a:solidFill>
                <a:schemeClr val="bg1"/>
              </a:solidFill>
            </a:endParaRPr>
          </a:p>
          <a:p>
            <a:pPr marL="285750" indent="-285750">
              <a:buClr>
                <a:srgbClr val="FF0000"/>
              </a:buClr>
              <a:buFont typeface="Arial" panose="020B0604020202020204" pitchFamily="34" charset="0"/>
              <a:buChar char="•"/>
            </a:pPr>
            <a:endParaRPr lang="en-GB" sz="6000" dirty="0">
              <a:solidFill>
                <a:schemeClr val="bg1"/>
              </a:solidFill>
            </a:endParaRPr>
          </a:p>
          <a:p>
            <a:pPr marL="285750" indent="-285750">
              <a:buClr>
                <a:srgbClr val="FF0000"/>
              </a:buClr>
              <a:buFont typeface="Arial" panose="020B0604020202020204" pitchFamily="34" charset="0"/>
              <a:buChar char="•"/>
            </a:pPr>
            <a:endParaRPr lang="en-GB" dirty="0"/>
          </a:p>
        </p:txBody>
      </p:sp>
    </p:spTree>
    <p:extLst>
      <p:ext uri="{BB962C8B-B14F-4D97-AF65-F5344CB8AC3E}">
        <p14:creationId xmlns:p14="http://schemas.microsoft.com/office/powerpoint/2010/main" val="4197111897"/>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564A9948-FBBB-9A2F-3F69-531267B202E0}"/>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2490DB7E-8A99-D624-3A58-2D37A4FF59C8}"/>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E2A883C4-2269-5548-1CBF-9BA4B894B8A5}"/>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228A1495-A284-03E9-EA57-E5131F357199}"/>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C4CB782A-8D1F-183E-33A9-4118FB4ABAE1}"/>
              </a:ext>
            </a:extLst>
          </p:cNvPr>
          <p:cNvPicPr>
            <a:picLocks noChangeAspect="1"/>
          </p:cNvPicPr>
          <p:nvPr/>
        </p:nvPicPr>
        <p:blipFill>
          <a:blip r:embed="rId4"/>
          <a:stretch>
            <a:fillRect/>
          </a:stretch>
        </p:blipFill>
        <p:spPr>
          <a:xfrm>
            <a:off x="1295400" y="608532"/>
            <a:ext cx="3921662" cy="764135"/>
          </a:xfrm>
          <a:prstGeom prst="rect">
            <a:avLst/>
          </a:prstGeom>
        </p:spPr>
      </p:pic>
      <p:sp>
        <p:nvSpPr>
          <p:cNvPr id="2" name="TextBox 1">
            <a:extLst>
              <a:ext uri="{FF2B5EF4-FFF2-40B4-BE49-F238E27FC236}">
                <a16:creationId xmlns:a16="http://schemas.microsoft.com/office/drawing/2014/main" id="{D2B68D0F-6878-D77D-7E3B-2171ECE5F3EC}"/>
              </a:ext>
            </a:extLst>
          </p:cNvPr>
          <p:cNvSpPr txBox="1"/>
          <p:nvPr/>
        </p:nvSpPr>
        <p:spPr>
          <a:xfrm>
            <a:off x="1774209" y="2729552"/>
            <a:ext cx="6864824" cy="8956298"/>
          </a:xfrm>
          <a:prstGeom prst="rect">
            <a:avLst/>
          </a:prstGeom>
          <a:noFill/>
        </p:spPr>
        <p:txBody>
          <a:bodyPr wrap="square" rtlCol="0">
            <a:spAutoFit/>
          </a:bodyPr>
          <a:lstStyle/>
          <a:p>
            <a:r>
              <a:rPr lang="en-GB" sz="3600" u="sng" dirty="0">
                <a:solidFill>
                  <a:schemeClr val="bg1"/>
                </a:solidFill>
              </a:rPr>
              <a:t>PMH:</a:t>
            </a:r>
          </a:p>
          <a:p>
            <a:endParaRPr lang="en-GB" sz="3600" dirty="0">
              <a:solidFill>
                <a:schemeClr val="bg1"/>
              </a:solidFill>
            </a:endParaRPr>
          </a:p>
          <a:p>
            <a:r>
              <a:rPr lang="en-GB" sz="3600" dirty="0">
                <a:solidFill>
                  <a:schemeClr val="bg1"/>
                </a:solidFill>
              </a:rPr>
              <a:t>None </a:t>
            </a:r>
          </a:p>
          <a:p>
            <a:endParaRPr lang="en-GB" sz="3600" u="sng" dirty="0">
              <a:solidFill>
                <a:schemeClr val="bg1"/>
              </a:solidFill>
            </a:endParaRPr>
          </a:p>
          <a:p>
            <a:r>
              <a:rPr lang="en-GB" sz="3600" u="sng" dirty="0">
                <a:solidFill>
                  <a:schemeClr val="bg1"/>
                </a:solidFill>
              </a:rPr>
              <a:t>Blood results:</a:t>
            </a:r>
          </a:p>
          <a:p>
            <a:endParaRPr lang="en-GB" sz="3600" dirty="0">
              <a:solidFill>
                <a:schemeClr val="bg1"/>
              </a:solidFill>
            </a:endParaRPr>
          </a:p>
          <a:p>
            <a:r>
              <a:rPr lang="en-GB" sz="3600" dirty="0">
                <a:solidFill>
                  <a:schemeClr val="bg1"/>
                </a:solidFill>
              </a:rPr>
              <a:t>Troponin 182 ng/L</a:t>
            </a:r>
          </a:p>
          <a:p>
            <a:endParaRPr lang="en-GB" sz="3600" dirty="0">
              <a:solidFill>
                <a:schemeClr val="bg1"/>
              </a:solidFill>
            </a:endParaRPr>
          </a:p>
          <a:p>
            <a:r>
              <a:rPr lang="en-GB" sz="3600" dirty="0">
                <a:solidFill>
                  <a:schemeClr val="bg1"/>
                </a:solidFill>
              </a:rPr>
              <a:t>Repeat Troponin 165ng/L (9 hours later)</a:t>
            </a:r>
          </a:p>
          <a:p>
            <a:endParaRPr lang="en-GB" sz="3600" dirty="0">
              <a:solidFill>
                <a:schemeClr val="bg1"/>
              </a:solidFill>
            </a:endParaRPr>
          </a:p>
          <a:p>
            <a:r>
              <a:rPr lang="en-GB" sz="3600" dirty="0">
                <a:solidFill>
                  <a:schemeClr val="bg1"/>
                </a:solidFill>
              </a:rPr>
              <a:t>All other bloods unremarkable    </a:t>
            </a:r>
          </a:p>
          <a:p>
            <a:endParaRPr lang="en-GB" sz="3600" dirty="0">
              <a:solidFill>
                <a:schemeClr val="bg1"/>
              </a:solidFill>
            </a:endParaRPr>
          </a:p>
          <a:p>
            <a:endParaRPr lang="en-GB" sz="3600" dirty="0">
              <a:solidFill>
                <a:schemeClr val="bg1"/>
              </a:solidFill>
            </a:endParaRPr>
          </a:p>
          <a:p>
            <a:endParaRPr lang="en-GB" sz="3600" dirty="0">
              <a:solidFill>
                <a:schemeClr val="bg1"/>
              </a:solidFill>
            </a:endParaRPr>
          </a:p>
          <a:p>
            <a:endParaRPr lang="en-GB" dirty="0">
              <a:solidFill>
                <a:schemeClr val="bg1"/>
              </a:solidFill>
            </a:endParaRPr>
          </a:p>
          <a:p>
            <a:endParaRPr lang="en-GB" dirty="0">
              <a:solidFill>
                <a:schemeClr val="bg1"/>
              </a:solidFill>
            </a:endParaRPr>
          </a:p>
        </p:txBody>
      </p:sp>
    </p:spTree>
    <p:extLst>
      <p:ext uri="{BB962C8B-B14F-4D97-AF65-F5344CB8AC3E}">
        <p14:creationId xmlns:p14="http://schemas.microsoft.com/office/powerpoint/2010/main" val="492577854"/>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0DDAA469-C16C-F98B-EA25-D5108396ADCE}"/>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185704B6-8552-4D90-DE61-E270E0D86085}"/>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CCBD5D80-1DB4-5D74-8BE0-1D37B5325C0D}"/>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90243477-7FB4-45ED-41B8-377F1C46EB9E}"/>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1078F4AE-08E0-211D-D896-E94E93E85A44}"/>
              </a:ext>
            </a:extLst>
          </p:cNvPr>
          <p:cNvPicPr>
            <a:picLocks noChangeAspect="1"/>
          </p:cNvPicPr>
          <p:nvPr/>
        </p:nvPicPr>
        <p:blipFill>
          <a:blip r:embed="rId4"/>
          <a:stretch>
            <a:fillRect/>
          </a:stretch>
        </p:blipFill>
        <p:spPr>
          <a:xfrm>
            <a:off x="1295400" y="608532"/>
            <a:ext cx="3921662" cy="764135"/>
          </a:xfrm>
          <a:prstGeom prst="rect">
            <a:avLst/>
          </a:prstGeom>
        </p:spPr>
      </p:pic>
      <p:sp>
        <p:nvSpPr>
          <p:cNvPr id="2" name="TextBox 1">
            <a:extLst>
              <a:ext uri="{FF2B5EF4-FFF2-40B4-BE49-F238E27FC236}">
                <a16:creationId xmlns:a16="http://schemas.microsoft.com/office/drawing/2014/main" id="{A8A1ECBE-9600-BC6F-A62F-F7B4F4D62AA5}"/>
              </a:ext>
            </a:extLst>
          </p:cNvPr>
          <p:cNvSpPr txBox="1"/>
          <p:nvPr/>
        </p:nvSpPr>
        <p:spPr>
          <a:xfrm>
            <a:off x="1774209" y="2729552"/>
            <a:ext cx="6864824" cy="923330"/>
          </a:xfrm>
          <a:prstGeom prst="rect">
            <a:avLst/>
          </a:prstGeom>
          <a:noFill/>
        </p:spPr>
        <p:txBody>
          <a:bodyPr wrap="square" rtlCol="0">
            <a:spAutoFit/>
          </a:bodyPr>
          <a:lstStyle/>
          <a:p>
            <a:endParaRPr lang="en-GB" dirty="0">
              <a:solidFill>
                <a:schemeClr val="bg1"/>
              </a:solidFill>
            </a:endParaRPr>
          </a:p>
          <a:p>
            <a:endParaRPr lang="en-GB" dirty="0">
              <a:solidFill>
                <a:schemeClr val="bg1"/>
              </a:solidFill>
            </a:endParaRPr>
          </a:p>
          <a:p>
            <a:endParaRPr lang="en-GB" dirty="0">
              <a:solidFill>
                <a:schemeClr val="bg1"/>
              </a:solidFill>
            </a:endParaRPr>
          </a:p>
        </p:txBody>
      </p:sp>
      <p:sp>
        <p:nvSpPr>
          <p:cNvPr id="4" name="TextBox 3">
            <a:extLst>
              <a:ext uri="{FF2B5EF4-FFF2-40B4-BE49-F238E27FC236}">
                <a16:creationId xmlns:a16="http://schemas.microsoft.com/office/drawing/2014/main" id="{F2FC2390-F69E-4A0D-EBD8-922B762AE01E}"/>
              </a:ext>
            </a:extLst>
          </p:cNvPr>
          <p:cNvSpPr txBox="1"/>
          <p:nvPr/>
        </p:nvSpPr>
        <p:spPr>
          <a:xfrm>
            <a:off x="1534290" y="2729552"/>
            <a:ext cx="14209486" cy="5416868"/>
          </a:xfrm>
          <a:prstGeom prst="rect">
            <a:avLst/>
          </a:prstGeom>
          <a:noFill/>
        </p:spPr>
        <p:txBody>
          <a:bodyPr wrap="square" rtlCol="0">
            <a:spAutoFit/>
          </a:bodyPr>
          <a:lstStyle/>
          <a:p>
            <a:endParaRPr lang="en-GB" dirty="0">
              <a:solidFill>
                <a:schemeClr val="bg1"/>
              </a:solidFill>
            </a:endParaRPr>
          </a:p>
          <a:p>
            <a:endParaRPr lang="en-GB" dirty="0">
              <a:solidFill>
                <a:schemeClr val="bg1"/>
              </a:solidFill>
            </a:endParaRPr>
          </a:p>
          <a:p>
            <a:r>
              <a:rPr lang="en-GB" sz="4000" b="1" dirty="0">
                <a:solidFill>
                  <a:schemeClr val="bg1"/>
                </a:solidFill>
              </a:rPr>
              <a:t>Echocardiogram Results:</a:t>
            </a:r>
          </a:p>
          <a:p>
            <a:endParaRPr lang="en-GB" dirty="0">
              <a:solidFill>
                <a:schemeClr val="bg1"/>
              </a:solidFill>
            </a:endParaRPr>
          </a:p>
          <a:p>
            <a:endParaRPr lang="en-GB" dirty="0">
              <a:solidFill>
                <a:schemeClr val="bg1"/>
              </a:solidFill>
            </a:endParaRPr>
          </a:p>
          <a:p>
            <a:r>
              <a:rPr lang="en-GB" sz="2800" dirty="0">
                <a:solidFill>
                  <a:schemeClr val="bg1"/>
                </a:solidFill>
              </a:rPr>
              <a:t>Good Biventricular function, LVEF 55-60%,</a:t>
            </a:r>
          </a:p>
          <a:p>
            <a:r>
              <a:rPr lang="en-GB" sz="2800" dirty="0">
                <a:solidFill>
                  <a:schemeClr val="bg1"/>
                </a:solidFill>
              </a:rPr>
              <a:t>No significant valvular abnormalities detected </a:t>
            </a:r>
          </a:p>
          <a:p>
            <a:endParaRPr lang="en-GB" dirty="0">
              <a:solidFill>
                <a:schemeClr val="bg1"/>
              </a:solidFill>
            </a:endParaRPr>
          </a:p>
          <a:p>
            <a:endParaRPr lang="en-GB" sz="3600" u="sng" dirty="0">
              <a:solidFill>
                <a:schemeClr val="bg1"/>
              </a:solidFill>
            </a:endParaRPr>
          </a:p>
          <a:p>
            <a:r>
              <a:rPr lang="en-GB" sz="4000" b="1" dirty="0">
                <a:solidFill>
                  <a:schemeClr val="bg1"/>
                </a:solidFill>
              </a:rPr>
              <a:t>Cardiac MRI Results:</a:t>
            </a:r>
          </a:p>
          <a:p>
            <a:endParaRPr lang="en-GB" sz="2800" dirty="0">
              <a:solidFill>
                <a:schemeClr val="bg1"/>
              </a:solidFill>
            </a:endParaRPr>
          </a:p>
          <a:p>
            <a:r>
              <a:rPr lang="en-GB" sz="2800" dirty="0">
                <a:solidFill>
                  <a:schemeClr val="bg1"/>
                </a:solidFill>
              </a:rPr>
              <a:t>Normal sized LV with normal systolic function, myocardial oedema with subepicardial scarring, normal sized RV and function, LVEF 67%, RVEF 65%</a:t>
            </a:r>
          </a:p>
        </p:txBody>
      </p:sp>
    </p:spTree>
    <p:extLst>
      <p:ext uri="{BB962C8B-B14F-4D97-AF65-F5344CB8AC3E}">
        <p14:creationId xmlns:p14="http://schemas.microsoft.com/office/powerpoint/2010/main" val="1114814169"/>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54ACF1F4-A566-9BD0-95E4-EBAB1F305CEC}"/>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CF0B0F0E-B146-7967-E332-09971A85D63E}"/>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05ACB218-AFD8-4786-7485-105420753216}"/>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FD607FC5-1373-AFBD-4DD6-5434BD2B1AD4}"/>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3979F728-A9B5-A3AA-7FDD-53F9B896D1EE}"/>
              </a:ext>
            </a:extLst>
          </p:cNvPr>
          <p:cNvPicPr>
            <a:picLocks noChangeAspect="1"/>
          </p:cNvPicPr>
          <p:nvPr/>
        </p:nvPicPr>
        <p:blipFill>
          <a:blip r:embed="rId4"/>
          <a:stretch>
            <a:fillRect/>
          </a:stretch>
        </p:blipFill>
        <p:spPr>
          <a:xfrm>
            <a:off x="1295400" y="608532"/>
            <a:ext cx="3921662" cy="764135"/>
          </a:xfrm>
          <a:prstGeom prst="rect">
            <a:avLst/>
          </a:prstGeom>
        </p:spPr>
      </p:pic>
      <p:sp>
        <p:nvSpPr>
          <p:cNvPr id="2" name="TextBox 1">
            <a:extLst>
              <a:ext uri="{FF2B5EF4-FFF2-40B4-BE49-F238E27FC236}">
                <a16:creationId xmlns:a16="http://schemas.microsoft.com/office/drawing/2014/main" id="{7A0C382D-721F-0F5D-121E-B310F2B8D95A}"/>
              </a:ext>
            </a:extLst>
          </p:cNvPr>
          <p:cNvSpPr txBox="1"/>
          <p:nvPr/>
        </p:nvSpPr>
        <p:spPr>
          <a:xfrm>
            <a:off x="1774209" y="2729552"/>
            <a:ext cx="6864824" cy="923330"/>
          </a:xfrm>
          <a:prstGeom prst="rect">
            <a:avLst/>
          </a:prstGeom>
          <a:noFill/>
        </p:spPr>
        <p:txBody>
          <a:bodyPr wrap="square" rtlCol="0">
            <a:spAutoFit/>
          </a:bodyPr>
          <a:lstStyle/>
          <a:p>
            <a:endParaRPr lang="en-GB" dirty="0">
              <a:solidFill>
                <a:schemeClr val="bg1"/>
              </a:solidFill>
            </a:endParaRPr>
          </a:p>
          <a:p>
            <a:endParaRPr lang="en-GB" dirty="0">
              <a:solidFill>
                <a:schemeClr val="bg1"/>
              </a:solidFill>
            </a:endParaRPr>
          </a:p>
          <a:p>
            <a:endParaRPr lang="en-GB" dirty="0">
              <a:solidFill>
                <a:schemeClr val="bg1"/>
              </a:solidFill>
            </a:endParaRPr>
          </a:p>
        </p:txBody>
      </p:sp>
      <p:sp>
        <p:nvSpPr>
          <p:cNvPr id="5" name="TextBox 4">
            <a:extLst>
              <a:ext uri="{FF2B5EF4-FFF2-40B4-BE49-F238E27FC236}">
                <a16:creationId xmlns:a16="http://schemas.microsoft.com/office/drawing/2014/main" id="{42786AA7-38C3-12DD-9619-13B934E1DE9A}"/>
              </a:ext>
            </a:extLst>
          </p:cNvPr>
          <p:cNvSpPr txBox="1"/>
          <p:nvPr/>
        </p:nvSpPr>
        <p:spPr>
          <a:xfrm>
            <a:off x="1143000" y="2510971"/>
            <a:ext cx="12921342" cy="6740307"/>
          </a:xfrm>
          <a:prstGeom prst="rect">
            <a:avLst/>
          </a:prstGeom>
          <a:noFill/>
        </p:spPr>
        <p:txBody>
          <a:bodyPr wrap="square">
            <a:spAutoFit/>
          </a:bodyPr>
          <a:lstStyle/>
          <a:p>
            <a:r>
              <a:rPr lang="en-GB" sz="5400" dirty="0">
                <a:solidFill>
                  <a:schemeClr val="bg1"/>
                </a:solidFill>
              </a:rPr>
              <a:t>What is your working diagnosis?</a:t>
            </a:r>
          </a:p>
          <a:p>
            <a:endParaRPr lang="en-GB" sz="5400" dirty="0">
              <a:solidFill>
                <a:schemeClr val="bg1"/>
              </a:solidFill>
            </a:endParaRPr>
          </a:p>
          <a:p>
            <a:pPr marL="342900" indent="-342900">
              <a:buClr>
                <a:schemeClr val="bg1"/>
              </a:buClr>
              <a:buFont typeface="+mj-lt"/>
              <a:buAutoNum type="arabicPeriod"/>
            </a:pPr>
            <a:r>
              <a:rPr lang="en-GB" sz="5400" dirty="0">
                <a:solidFill>
                  <a:schemeClr val="bg1"/>
                </a:solidFill>
              </a:rPr>
              <a:t>A viral illness</a:t>
            </a:r>
          </a:p>
          <a:p>
            <a:pPr marL="342900" indent="-342900">
              <a:buClr>
                <a:schemeClr val="bg1"/>
              </a:buClr>
              <a:buFont typeface="+mj-lt"/>
              <a:buAutoNum type="arabicPeriod"/>
            </a:pPr>
            <a:r>
              <a:rPr lang="en-GB" sz="5400" dirty="0">
                <a:solidFill>
                  <a:schemeClr val="bg1"/>
                </a:solidFill>
              </a:rPr>
              <a:t>Myocardial infarction </a:t>
            </a:r>
          </a:p>
          <a:p>
            <a:pPr marL="342900" indent="-342900">
              <a:buClr>
                <a:schemeClr val="bg1"/>
              </a:buClr>
              <a:buFont typeface="+mj-lt"/>
              <a:buAutoNum type="arabicPeriod"/>
            </a:pPr>
            <a:r>
              <a:rPr lang="en-GB" sz="5400" dirty="0">
                <a:solidFill>
                  <a:schemeClr val="bg1"/>
                </a:solidFill>
              </a:rPr>
              <a:t>Myocarditis/Pericarditis </a:t>
            </a:r>
          </a:p>
          <a:p>
            <a:pPr marL="342900" indent="-342900">
              <a:buClr>
                <a:schemeClr val="bg1"/>
              </a:buClr>
              <a:buFont typeface="+mj-lt"/>
              <a:buAutoNum type="arabicPeriod"/>
            </a:pPr>
            <a:r>
              <a:rPr lang="en-GB" sz="5400" dirty="0">
                <a:solidFill>
                  <a:schemeClr val="bg1"/>
                </a:solidFill>
              </a:rPr>
              <a:t>Panic attack  </a:t>
            </a:r>
          </a:p>
          <a:p>
            <a:pPr marL="342900" indent="-342900">
              <a:buClr>
                <a:schemeClr val="bg1"/>
              </a:buClr>
              <a:buFont typeface="+mj-lt"/>
              <a:buAutoNum type="arabicPeriod"/>
            </a:pPr>
            <a:endParaRPr lang="en-GB" sz="5400" dirty="0">
              <a:solidFill>
                <a:schemeClr val="bg1"/>
              </a:solidFill>
            </a:endParaRPr>
          </a:p>
          <a:p>
            <a:pPr>
              <a:buClr>
                <a:schemeClr val="bg1"/>
              </a:buClr>
            </a:pPr>
            <a:r>
              <a:rPr lang="en-GB" sz="5400" dirty="0">
                <a:solidFill>
                  <a:schemeClr val="bg1"/>
                </a:solidFill>
              </a:rPr>
              <a:t>Let's review the ECG…</a:t>
            </a:r>
          </a:p>
        </p:txBody>
      </p:sp>
    </p:spTree>
    <p:extLst>
      <p:ext uri="{BB962C8B-B14F-4D97-AF65-F5344CB8AC3E}">
        <p14:creationId xmlns:p14="http://schemas.microsoft.com/office/powerpoint/2010/main" val="3408216142"/>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2B2EF7FD-969C-E451-7A07-34DE6AD5269A}"/>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1E2B98B8-135D-9108-84BD-A05C51CC4530}"/>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0ED91037-EAB6-3046-4CE4-6D8AD59C6A72}"/>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AD6C3421-4115-604C-E83F-4C81FC3FC476}"/>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0E05F7BC-9816-946D-814A-14C004940321}"/>
              </a:ext>
            </a:extLst>
          </p:cNvPr>
          <p:cNvPicPr>
            <a:picLocks noChangeAspect="1"/>
          </p:cNvPicPr>
          <p:nvPr/>
        </p:nvPicPr>
        <p:blipFill>
          <a:blip r:embed="rId4"/>
          <a:stretch>
            <a:fillRect/>
          </a:stretch>
        </p:blipFill>
        <p:spPr>
          <a:xfrm>
            <a:off x="1295400" y="608532"/>
            <a:ext cx="3921662" cy="764135"/>
          </a:xfrm>
          <a:prstGeom prst="rect">
            <a:avLst/>
          </a:prstGeom>
        </p:spPr>
      </p:pic>
      <p:sp>
        <p:nvSpPr>
          <p:cNvPr id="2" name="TextBox 1">
            <a:extLst>
              <a:ext uri="{FF2B5EF4-FFF2-40B4-BE49-F238E27FC236}">
                <a16:creationId xmlns:a16="http://schemas.microsoft.com/office/drawing/2014/main" id="{9F5C535D-3AD8-9DD1-D13D-0BED36825598}"/>
              </a:ext>
            </a:extLst>
          </p:cNvPr>
          <p:cNvSpPr txBox="1"/>
          <p:nvPr/>
        </p:nvSpPr>
        <p:spPr>
          <a:xfrm>
            <a:off x="1774209" y="2729552"/>
            <a:ext cx="6864824" cy="923330"/>
          </a:xfrm>
          <a:prstGeom prst="rect">
            <a:avLst/>
          </a:prstGeom>
          <a:noFill/>
        </p:spPr>
        <p:txBody>
          <a:bodyPr wrap="square" rtlCol="0">
            <a:spAutoFit/>
          </a:bodyPr>
          <a:lstStyle/>
          <a:p>
            <a:endParaRPr lang="en-GB" dirty="0">
              <a:solidFill>
                <a:schemeClr val="bg1"/>
              </a:solidFill>
            </a:endParaRPr>
          </a:p>
          <a:p>
            <a:endParaRPr lang="en-GB" dirty="0">
              <a:solidFill>
                <a:schemeClr val="bg1"/>
              </a:solidFill>
            </a:endParaRPr>
          </a:p>
          <a:p>
            <a:endParaRPr lang="en-GB" dirty="0">
              <a:solidFill>
                <a:schemeClr val="bg1"/>
              </a:solidFill>
            </a:endParaRPr>
          </a:p>
        </p:txBody>
      </p:sp>
      <p:pic>
        <p:nvPicPr>
          <p:cNvPr id="6" name="Picture 5">
            <a:extLst>
              <a:ext uri="{FF2B5EF4-FFF2-40B4-BE49-F238E27FC236}">
                <a16:creationId xmlns:a16="http://schemas.microsoft.com/office/drawing/2014/main" id="{68085A42-337E-C06F-4EEB-4443764365C2}"/>
              </a:ext>
            </a:extLst>
          </p:cNvPr>
          <p:cNvPicPr>
            <a:picLocks noChangeAspect="1"/>
          </p:cNvPicPr>
          <p:nvPr/>
        </p:nvPicPr>
        <p:blipFill>
          <a:blip r:embed="rId5"/>
          <a:srcRect l="20397" t="42610" r="31928" b="9577"/>
          <a:stretch>
            <a:fillRect/>
          </a:stretch>
        </p:blipFill>
        <p:spPr>
          <a:xfrm>
            <a:off x="3135086" y="2550976"/>
            <a:ext cx="11756570" cy="6632178"/>
          </a:xfrm>
          <a:prstGeom prst="rect">
            <a:avLst/>
          </a:prstGeom>
        </p:spPr>
      </p:pic>
    </p:spTree>
    <p:extLst>
      <p:ext uri="{BB962C8B-B14F-4D97-AF65-F5344CB8AC3E}">
        <p14:creationId xmlns:p14="http://schemas.microsoft.com/office/powerpoint/2010/main" val="813040235"/>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606EC668-967E-0B9E-989E-2212798D91FF}"/>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02F92DF2-DED0-2299-C0C6-50EA706544D4}"/>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EB7988C6-B99D-87D0-0C24-1BE58DA5FA78}"/>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9157ECBC-28D1-BC66-47EB-8E3D0BEE2072}"/>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B1805B73-BC81-F179-B6E8-0BF0C4D7ED71}"/>
              </a:ext>
            </a:extLst>
          </p:cNvPr>
          <p:cNvPicPr>
            <a:picLocks noChangeAspect="1"/>
          </p:cNvPicPr>
          <p:nvPr/>
        </p:nvPicPr>
        <p:blipFill>
          <a:blip r:embed="rId4"/>
          <a:stretch>
            <a:fillRect/>
          </a:stretch>
        </p:blipFill>
        <p:spPr>
          <a:xfrm>
            <a:off x="1295400" y="608532"/>
            <a:ext cx="3921662" cy="764135"/>
          </a:xfrm>
          <a:prstGeom prst="rect">
            <a:avLst/>
          </a:prstGeom>
        </p:spPr>
      </p:pic>
      <p:sp>
        <p:nvSpPr>
          <p:cNvPr id="2" name="TextBox 1">
            <a:extLst>
              <a:ext uri="{FF2B5EF4-FFF2-40B4-BE49-F238E27FC236}">
                <a16:creationId xmlns:a16="http://schemas.microsoft.com/office/drawing/2014/main" id="{6BEC15F0-3C18-9E26-872B-7C141BD12987}"/>
              </a:ext>
            </a:extLst>
          </p:cNvPr>
          <p:cNvSpPr txBox="1"/>
          <p:nvPr/>
        </p:nvSpPr>
        <p:spPr>
          <a:xfrm>
            <a:off x="1774209" y="2729552"/>
            <a:ext cx="6864824" cy="923330"/>
          </a:xfrm>
          <a:prstGeom prst="rect">
            <a:avLst/>
          </a:prstGeom>
          <a:noFill/>
        </p:spPr>
        <p:txBody>
          <a:bodyPr wrap="square" rtlCol="0">
            <a:spAutoFit/>
          </a:bodyPr>
          <a:lstStyle/>
          <a:p>
            <a:endParaRPr lang="en-GB" dirty="0">
              <a:solidFill>
                <a:schemeClr val="bg1"/>
              </a:solidFill>
            </a:endParaRPr>
          </a:p>
          <a:p>
            <a:endParaRPr lang="en-GB" dirty="0">
              <a:solidFill>
                <a:schemeClr val="bg1"/>
              </a:solidFill>
            </a:endParaRPr>
          </a:p>
          <a:p>
            <a:endParaRPr lang="en-GB" dirty="0">
              <a:solidFill>
                <a:schemeClr val="bg1"/>
              </a:solidFill>
            </a:endParaRPr>
          </a:p>
        </p:txBody>
      </p:sp>
      <p:sp>
        <p:nvSpPr>
          <p:cNvPr id="4" name="TextBox 3">
            <a:extLst>
              <a:ext uri="{FF2B5EF4-FFF2-40B4-BE49-F238E27FC236}">
                <a16:creationId xmlns:a16="http://schemas.microsoft.com/office/drawing/2014/main" id="{21087841-090D-8243-F862-6C50774967CF}"/>
              </a:ext>
            </a:extLst>
          </p:cNvPr>
          <p:cNvSpPr txBox="1"/>
          <p:nvPr/>
        </p:nvSpPr>
        <p:spPr>
          <a:xfrm>
            <a:off x="1901371" y="2625817"/>
            <a:ext cx="14949714" cy="8125301"/>
          </a:xfrm>
          <a:prstGeom prst="rect">
            <a:avLst/>
          </a:prstGeom>
          <a:noFill/>
        </p:spPr>
        <p:txBody>
          <a:bodyPr wrap="square" rtlCol="0">
            <a:spAutoFit/>
          </a:bodyPr>
          <a:lstStyle/>
          <a:p>
            <a:r>
              <a:rPr lang="en-GB" sz="5400" dirty="0">
                <a:solidFill>
                  <a:schemeClr val="bg1"/>
                </a:solidFill>
              </a:rPr>
              <a:t>The family history:</a:t>
            </a:r>
          </a:p>
          <a:p>
            <a:endParaRPr lang="en-GB" sz="5400"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p:txBody>
      </p:sp>
      <p:sp>
        <p:nvSpPr>
          <p:cNvPr id="5" name="Rectangle 4">
            <a:extLst>
              <a:ext uri="{FF2B5EF4-FFF2-40B4-BE49-F238E27FC236}">
                <a16:creationId xmlns:a16="http://schemas.microsoft.com/office/drawing/2014/main" id="{5844A615-96E9-48BD-040A-795FD8CE998C}"/>
              </a:ext>
            </a:extLst>
          </p:cNvPr>
          <p:cNvSpPr/>
          <p:nvPr/>
        </p:nvSpPr>
        <p:spPr>
          <a:xfrm>
            <a:off x="8939446" y="6364512"/>
            <a:ext cx="504967" cy="53702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CC8B7B39-B1C6-00EB-188E-B9EDF06B5D1D}"/>
              </a:ext>
            </a:extLst>
          </p:cNvPr>
          <p:cNvSpPr/>
          <p:nvPr/>
        </p:nvSpPr>
        <p:spPr>
          <a:xfrm>
            <a:off x="7300024" y="6306456"/>
            <a:ext cx="504967" cy="59508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289F245C-F829-F61E-75AE-1311C3A3D762}"/>
              </a:ext>
            </a:extLst>
          </p:cNvPr>
          <p:cNvSpPr/>
          <p:nvPr/>
        </p:nvSpPr>
        <p:spPr>
          <a:xfrm>
            <a:off x="5059054" y="6320969"/>
            <a:ext cx="504967" cy="53702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8" name="Straight Connector 17">
            <a:extLst>
              <a:ext uri="{FF2B5EF4-FFF2-40B4-BE49-F238E27FC236}">
                <a16:creationId xmlns:a16="http://schemas.microsoft.com/office/drawing/2014/main" id="{70118D82-5E51-8D54-A242-97E5E7475D49}"/>
              </a:ext>
            </a:extLst>
          </p:cNvPr>
          <p:cNvCxnSpPr>
            <a:cxnSpLocks/>
            <a:stCxn id="16" idx="3"/>
            <a:endCxn id="6" idx="2"/>
          </p:cNvCxnSpPr>
          <p:nvPr/>
        </p:nvCxnSpPr>
        <p:spPr>
          <a:xfrm>
            <a:off x="5564021" y="6589484"/>
            <a:ext cx="1736003" cy="14515"/>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8B42D70D-5762-6875-AD42-B0D8760EF866}"/>
              </a:ext>
            </a:extLst>
          </p:cNvPr>
          <p:cNvCxnSpPr>
            <a:stCxn id="6" idx="6"/>
            <a:endCxn id="6" idx="6"/>
          </p:cNvCxnSpPr>
          <p:nvPr/>
        </p:nvCxnSpPr>
        <p:spPr>
          <a:xfrm>
            <a:off x="7804991" y="6603999"/>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FBA433FE-2AF6-AE23-0049-291FD2226DE7}"/>
              </a:ext>
            </a:extLst>
          </p:cNvPr>
          <p:cNvCxnSpPr>
            <a:stCxn id="6" idx="6"/>
            <a:endCxn id="5" idx="1"/>
          </p:cNvCxnSpPr>
          <p:nvPr/>
        </p:nvCxnSpPr>
        <p:spPr>
          <a:xfrm>
            <a:off x="7804991" y="6603999"/>
            <a:ext cx="1134455" cy="29028"/>
          </a:xfrm>
          <a:prstGeom prst="line">
            <a:avLst/>
          </a:prstGeom>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53BB7A88-EDA2-9611-5BD2-9B584846905B}"/>
              </a:ext>
            </a:extLst>
          </p:cNvPr>
          <p:cNvSpPr/>
          <p:nvPr/>
        </p:nvSpPr>
        <p:spPr>
          <a:xfrm>
            <a:off x="6565189" y="8182427"/>
            <a:ext cx="504967" cy="53702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9" name="Straight Connector 28">
            <a:extLst>
              <a:ext uri="{FF2B5EF4-FFF2-40B4-BE49-F238E27FC236}">
                <a16:creationId xmlns:a16="http://schemas.microsoft.com/office/drawing/2014/main" id="{EEA6F966-6FCF-1800-9F3D-1B0B6EA7D60F}"/>
              </a:ext>
            </a:extLst>
          </p:cNvPr>
          <p:cNvCxnSpPr>
            <a:endCxn id="27" idx="0"/>
          </p:cNvCxnSpPr>
          <p:nvPr/>
        </p:nvCxnSpPr>
        <p:spPr>
          <a:xfrm>
            <a:off x="6817673" y="6589481"/>
            <a:ext cx="0" cy="1592946"/>
          </a:xfrm>
          <a:prstGeom prst="line">
            <a:avLst/>
          </a:prstGeom>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DAE14C18-85D3-A63E-AFBF-62002316079C}"/>
              </a:ext>
            </a:extLst>
          </p:cNvPr>
          <p:cNvSpPr/>
          <p:nvPr/>
        </p:nvSpPr>
        <p:spPr>
          <a:xfrm>
            <a:off x="8136773" y="8136797"/>
            <a:ext cx="504967" cy="59508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2" name="Straight Connector 31">
            <a:extLst>
              <a:ext uri="{FF2B5EF4-FFF2-40B4-BE49-F238E27FC236}">
                <a16:creationId xmlns:a16="http://schemas.microsoft.com/office/drawing/2014/main" id="{7B5289E9-1228-3803-B927-5D8D54F1698F}"/>
              </a:ext>
            </a:extLst>
          </p:cNvPr>
          <p:cNvCxnSpPr/>
          <p:nvPr/>
        </p:nvCxnSpPr>
        <p:spPr>
          <a:xfrm>
            <a:off x="8389257" y="6618513"/>
            <a:ext cx="0" cy="1563914"/>
          </a:xfrm>
          <a:prstGeom prst="line">
            <a:avLst/>
          </a:prstGeom>
        </p:spPr>
        <p:style>
          <a:lnRef idx="1">
            <a:schemeClr val="accent1"/>
          </a:lnRef>
          <a:fillRef idx="0">
            <a:schemeClr val="accent1"/>
          </a:fillRef>
          <a:effectRef idx="0">
            <a:schemeClr val="accent1"/>
          </a:effectRef>
          <a:fontRef idx="minor">
            <a:schemeClr val="tx1"/>
          </a:fontRef>
        </p:style>
      </p:cxnSp>
      <p:sp>
        <p:nvSpPr>
          <p:cNvPr id="39" name="Arrow: Up 38">
            <a:extLst>
              <a:ext uri="{FF2B5EF4-FFF2-40B4-BE49-F238E27FC236}">
                <a16:creationId xmlns:a16="http://schemas.microsoft.com/office/drawing/2014/main" id="{EBB9BA5A-6EA9-06D8-5D1A-646A05690F30}"/>
              </a:ext>
            </a:extLst>
          </p:cNvPr>
          <p:cNvSpPr/>
          <p:nvPr/>
        </p:nvSpPr>
        <p:spPr>
          <a:xfrm>
            <a:off x="8134066" y="9110975"/>
            <a:ext cx="504967" cy="459742"/>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614E2002-2D5C-F034-CA22-1878CCBCA992}"/>
              </a:ext>
            </a:extLst>
          </p:cNvPr>
          <p:cNvSpPr/>
          <p:nvPr/>
        </p:nvSpPr>
        <p:spPr>
          <a:xfrm>
            <a:off x="6241866" y="4095024"/>
            <a:ext cx="504967" cy="53702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a:extLst>
              <a:ext uri="{FF2B5EF4-FFF2-40B4-BE49-F238E27FC236}">
                <a16:creationId xmlns:a16="http://schemas.microsoft.com/office/drawing/2014/main" id="{905634EC-0747-5E2E-96AE-37A8BAF7919A}"/>
              </a:ext>
            </a:extLst>
          </p:cNvPr>
          <p:cNvSpPr/>
          <p:nvPr/>
        </p:nvSpPr>
        <p:spPr>
          <a:xfrm>
            <a:off x="8195014" y="4089401"/>
            <a:ext cx="504967" cy="59508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6" name="Straight Connector 55">
            <a:extLst>
              <a:ext uri="{FF2B5EF4-FFF2-40B4-BE49-F238E27FC236}">
                <a16:creationId xmlns:a16="http://schemas.microsoft.com/office/drawing/2014/main" id="{B137B3DC-2774-118F-D58E-4D4075062185}"/>
              </a:ext>
            </a:extLst>
          </p:cNvPr>
          <p:cNvCxnSpPr/>
          <p:nvPr/>
        </p:nvCxnSpPr>
        <p:spPr>
          <a:xfrm>
            <a:off x="6746833" y="4386943"/>
            <a:ext cx="144818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F0CC7E43-E671-AAB3-D1D7-4B37B29FBC43}"/>
              </a:ext>
            </a:extLst>
          </p:cNvPr>
          <p:cNvCxnSpPr>
            <a:cxnSpLocks/>
            <a:endCxn id="6" idx="0"/>
          </p:cNvCxnSpPr>
          <p:nvPr/>
        </p:nvCxnSpPr>
        <p:spPr>
          <a:xfrm flipH="1">
            <a:off x="7552508" y="4386943"/>
            <a:ext cx="14351" cy="1919513"/>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056A49AD-1687-8218-0255-65FD75801189}"/>
              </a:ext>
            </a:extLst>
          </p:cNvPr>
          <p:cNvCxnSpPr/>
          <p:nvPr/>
        </p:nvCxnSpPr>
        <p:spPr>
          <a:xfrm>
            <a:off x="7566859" y="5390242"/>
            <a:ext cx="4175198" cy="0"/>
          </a:xfrm>
          <a:prstGeom prst="line">
            <a:avLst/>
          </a:prstGeom>
        </p:spPr>
        <p:style>
          <a:lnRef idx="1">
            <a:schemeClr val="accent1"/>
          </a:lnRef>
          <a:fillRef idx="0">
            <a:schemeClr val="accent1"/>
          </a:fillRef>
          <a:effectRef idx="0">
            <a:schemeClr val="accent1"/>
          </a:effectRef>
          <a:fontRef idx="minor">
            <a:schemeClr val="tx1"/>
          </a:fontRef>
        </p:style>
      </p:cxnSp>
      <p:sp>
        <p:nvSpPr>
          <p:cNvPr id="61" name="Rectangle 60">
            <a:extLst>
              <a:ext uri="{FF2B5EF4-FFF2-40B4-BE49-F238E27FC236}">
                <a16:creationId xmlns:a16="http://schemas.microsoft.com/office/drawing/2014/main" id="{35E1F432-1CDC-AAD2-A713-D70E7DEADE02}"/>
              </a:ext>
            </a:extLst>
          </p:cNvPr>
          <p:cNvSpPr/>
          <p:nvPr/>
        </p:nvSpPr>
        <p:spPr>
          <a:xfrm>
            <a:off x="11414972" y="6349998"/>
            <a:ext cx="504967" cy="53702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Oval 72">
            <a:extLst>
              <a:ext uri="{FF2B5EF4-FFF2-40B4-BE49-F238E27FC236}">
                <a16:creationId xmlns:a16="http://schemas.microsoft.com/office/drawing/2014/main" id="{A84DB53F-9CC2-E99A-E538-87D1DEE0BBC8}"/>
              </a:ext>
            </a:extLst>
          </p:cNvPr>
          <p:cNvSpPr/>
          <p:nvPr/>
        </p:nvSpPr>
        <p:spPr>
          <a:xfrm>
            <a:off x="13557198" y="6335484"/>
            <a:ext cx="504967" cy="59508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5" name="Straight Connector 74">
            <a:extLst>
              <a:ext uri="{FF2B5EF4-FFF2-40B4-BE49-F238E27FC236}">
                <a16:creationId xmlns:a16="http://schemas.microsoft.com/office/drawing/2014/main" id="{3E4AACAE-EBE4-941C-2C6C-E81AB69FCCDE}"/>
              </a:ext>
            </a:extLst>
          </p:cNvPr>
          <p:cNvCxnSpPr/>
          <p:nvPr/>
        </p:nvCxnSpPr>
        <p:spPr>
          <a:xfrm>
            <a:off x="11919939" y="6603999"/>
            <a:ext cx="175251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D6BEB55F-8817-C6DD-36FB-1673385AA87C}"/>
              </a:ext>
            </a:extLst>
          </p:cNvPr>
          <p:cNvCxnSpPr/>
          <p:nvPr/>
        </p:nvCxnSpPr>
        <p:spPr>
          <a:xfrm>
            <a:off x="12904143" y="6633027"/>
            <a:ext cx="0" cy="1349830"/>
          </a:xfrm>
          <a:prstGeom prst="line">
            <a:avLst/>
          </a:prstGeom>
        </p:spPr>
        <p:style>
          <a:lnRef idx="1">
            <a:schemeClr val="accent1"/>
          </a:lnRef>
          <a:fillRef idx="0">
            <a:schemeClr val="accent1"/>
          </a:fillRef>
          <a:effectRef idx="0">
            <a:schemeClr val="accent1"/>
          </a:effectRef>
          <a:fontRef idx="minor">
            <a:schemeClr val="tx1"/>
          </a:fontRef>
        </p:style>
      </p:cxnSp>
      <p:sp>
        <p:nvSpPr>
          <p:cNvPr id="78" name="Rectangle 77">
            <a:extLst>
              <a:ext uri="{FF2B5EF4-FFF2-40B4-BE49-F238E27FC236}">
                <a16:creationId xmlns:a16="http://schemas.microsoft.com/office/drawing/2014/main" id="{DA139125-F79F-474D-3974-578790C71F75}"/>
              </a:ext>
            </a:extLst>
          </p:cNvPr>
          <p:cNvSpPr/>
          <p:nvPr/>
        </p:nvSpPr>
        <p:spPr>
          <a:xfrm>
            <a:off x="11444000" y="8165824"/>
            <a:ext cx="504967" cy="53702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Oval 78">
            <a:extLst>
              <a:ext uri="{FF2B5EF4-FFF2-40B4-BE49-F238E27FC236}">
                <a16:creationId xmlns:a16="http://schemas.microsoft.com/office/drawing/2014/main" id="{566F377F-5F91-525D-1482-24E695094224}"/>
              </a:ext>
            </a:extLst>
          </p:cNvPr>
          <p:cNvSpPr/>
          <p:nvPr/>
        </p:nvSpPr>
        <p:spPr>
          <a:xfrm>
            <a:off x="13822017" y="8208597"/>
            <a:ext cx="504967" cy="59508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1" name="Straight Connector 80">
            <a:extLst>
              <a:ext uri="{FF2B5EF4-FFF2-40B4-BE49-F238E27FC236}">
                <a16:creationId xmlns:a16="http://schemas.microsoft.com/office/drawing/2014/main" id="{EE4DF3F6-CF52-39B8-D344-3328D2140895}"/>
              </a:ext>
            </a:extLst>
          </p:cNvPr>
          <p:cNvCxnSpPr/>
          <p:nvPr/>
        </p:nvCxnSpPr>
        <p:spPr>
          <a:xfrm>
            <a:off x="11754393" y="7982857"/>
            <a:ext cx="232010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BEC2A430-4AC9-1E6C-765F-E8A6EF08342B}"/>
              </a:ext>
            </a:extLst>
          </p:cNvPr>
          <p:cNvCxnSpPr/>
          <p:nvPr/>
        </p:nvCxnSpPr>
        <p:spPr>
          <a:xfrm>
            <a:off x="11742057" y="7982857"/>
            <a:ext cx="0" cy="451481"/>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BB23C49C-F54C-FDB6-021D-86E0EC4676F3}"/>
              </a:ext>
            </a:extLst>
          </p:cNvPr>
          <p:cNvCxnSpPr>
            <a:endCxn id="79" idx="0"/>
          </p:cNvCxnSpPr>
          <p:nvPr/>
        </p:nvCxnSpPr>
        <p:spPr>
          <a:xfrm>
            <a:off x="14074501" y="7982857"/>
            <a:ext cx="0" cy="225740"/>
          </a:xfrm>
          <a:prstGeom prst="line">
            <a:avLst/>
          </a:prstGeom>
        </p:spPr>
        <p:style>
          <a:lnRef idx="1">
            <a:schemeClr val="accent1"/>
          </a:lnRef>
          <a:fillRef idx="0">
            <a:schemeClr val="accent1"/>
          </a:fillRef>
          <a:effectRef idx="0">
            <a:schemeClr val="accent1"/>
          </a:effectRef>
          <a:fontRef idx="minor">
            <a:schemeClr val="tx1"/>
          </a:fontRef>
        </p:style>
      </p:cxnSp>
      <p:sp>
        <p:nvSpPr>
          <p:cNvPr id="90" name="TextBox 89">
            <a:extLst>
              <a:ext uri="{FF2B5EF4-FFF2-40B4-BE49-F238E27FC236}">
                <a16:creationId xmlns:a16="http://schemas.microsoft.com/office/drawing/2014/main" id="{F3860EC5-E406-3564-4B03-F6EDF970021E}"/>
              </a:ext>
            </a:extLst>
          </p:cNvPr>
          <p:cNvSpPr txBox="1"/>
          <p:nvPr/>
        </p:nvSpPr>
        <p:spPr>
          <a:xfrm>
            <a:off x="7006541" y="6792551"/>
            <a:ext cx="1434041" cy="1754326"/>
          </a:xfrm>
          <a:prstGeom prst="rect">
            <a:avLst/>
          </a:prstGeom>
          <a:noFill/>
        </p:spPr>
        <p:txBody>
          <a:bodyPr wrap="square" rtlCol="0">
            <a:spAutoFit/>
          </a:bodyPr>
          <a:lstStyle/>
          <a:p>
            <a:r>
              <a:rPr lang="en-GB" dirty="0">
                <a:solidFill>
                  <a:schemeClr val="bg1"/>
                </a:solidFill>
              </a:rPr>
              <a:t>51</a:t>
            </a:r>
          </a:p>
          <a:p>
            <a:r>
              <a:rPr lang="en-GB" dirty="0">
                <a:solidFill>
                  <a:schemeClr val="bg1"/>
                </a:solidFill>
              </a:rPr>
              <a:t>Secondary prevention ICD</a:t>
            </a:r>
          </a:p>
          <a:p>
            <a:r>
              <a:rPr lang="en-GB" b="1" dirty="0">
                <a:solidFill>
                  <a:schemeClr val="bg1"/>
                </a:solidFill>
              </a:rPr>
              <a:t>CASE STUDY 1</a:t>
            </a:r>
          </a:p>
        </p:txBody>
      </p:sp>
      <p:sp>
        <p:nvSpPr>
          <p:cNvPr id="92" name="TextBox 91">
            <a:extLst>
              <a:ext uri="{FF2B5EF4-FFF2-40B4-BE49-F238E27FC236}">
                <a16:creationId xmlns:a16="http://schemas.microsoft.com/office/drawing/2014/main" id="{F3B59899-7B15-E836-E5F4-144914D8E32C}"/>
              </a:ext>
            </a:extLst>
          </p:cNvPr>
          <p:cNvSpPr txBox="1"/>
          <p:nvPr/>
        </p:nvSpPr>
        <p:spPr>
          <a:xfrm>
            <a:off x="6230569" y="4718957"/>
            <a:ext cx="1174206" cy="646331"/>
          </a:xfrm>
          <a:prstGeom prst="rect">
            <a:avLst/>
          </a:prstGeom>
          <a:noFill/>
        </p:spPr>
        <p:txBody>
          <a:bodyPr wrap="square" rtlCol="0">
            <a:spAutoFit/>
          </a:bodyPr>
          <a:lstStyle/>
          <a:p>
            <a:r>
              <a:rPr lang="en-GB" dirty="0">
                <a:solidFill>
                  <a:schemeClr val="bg1"/>
                </a:solidFill>
              </a:rPr>
              <a:t>77 </a:t>
            </a:r>
          </a:p>
          <a:p>
            <a:r>
              <a:rPr lang="en-GB" dirty="0">
                <a:solidFill>
                  <a:schemeClr val="bg1"/>
                </a:solidFill>
              </a:rPr>
              <a:t>Well</a:t>
            </a:r>
          </a:p>
        </p:txBody>
      </p:sp>
      <p:cxnSp>
        <p:nvCxnSpPr>
          <p:cNvPr id="94" name="Straight Connector 93">
            <a:extLst>
              <a:ext uri="{FF2B5EF4-FFF2-40B4-BE49-F238E27FC236}">
                <a16:creationId xmlns:a16="http://schemas.microsoft.com/office/drawing/2014/main" id="{C0DAA9BC-49D6-E2AC-C6FA-62B64828DCB3}"/>
              </a:ext>
            </a:extLst>
          </p:cNvPr>
          <p:cNvCxnSpPr/>
          <p:nvPr/>
        </p:nvCxnSpPr>
        <p:spPr>
          <a:xfrm flipV="1">
            <a:off x="8136773" y="3904343"/>
            <a:ext cx="782255" cy="783771"/>
          </a:xfrm>
          <a:prstGeom prst="line">
            <a:avLst/>
          </a:prstGeom>
        </p:spPr>
        <p:style>
          <a:lnRef idx="1">
            <a:schemeClr val="accent5"/>
          </a:lnRef>
          <a:fillRef idx="0">
            <a:schemeClr val="accent5"/>
          </a:fillRef>
          <a:effectRef idx="0">
            <a:schemeClr val="accent5"/>
          </a:effectRef>
          <a:fontRef idx="minor">
            <a:schemeClr val="tx1"/>
          </a:fontRef>
        </p:style>
      </p:cxnSp>
      <p:cxnSp>
        <p:nvCxnSpPr>
          <p:cNvPr id="96" name="Straight Connector 95">
            <a:extLst>
              <a:ext uri="{FF2B5EF4-FFF2-40B4-BE49-F238E27FC236}">
                <a16:creationId xmlns:a16="http://schemas.microsoft.com/office/drawing/2014/main" id="{FA0D8C0B-7FE9-05FE-FBAF-D571AB351A4D}"/>
              </a:ext>
            </a:extLst>
          </p:cNvPr>
          <p:cNvCxnSpPr/>
          <p:nvPr/>
        </p:nvCxnSpPr>
        <p:spPr>
          <a:xfrm>
            <a:off x="11754393" y="5390242"/>
            <a:ext cx="0" cy="974270"/>
          </a:xfrm>
          <a:prstGeom prst="line">
            <a:avLst/>
          </a:prstGeom>
        </p:spPr>
        <p:style>
          <a:lnRef idx="1">
            <a:schemeClr val="accent1"/>
          </a:lnRef>
          <a:fillRef idx="0">
            <a:schemeClr val="accent1"/>
          </a:fillRef>
          <a:effectRef idx="0">
            <a:schemeClr val="accent1"/>
          </a:effectRef>
          <a:fontRef idx="minor">
            <a:schemeClr val="tx1"/>
          </a:fontRef>
        </p:style>
      </p:cxnSp>
      <p:sp>
        <p:nvSpPr>
          <p:cNvPr id="97" name="TextBox 96">
            <a:extLst>
              <a:ext uri="{FF2B5EF4-FFF2-40B4-BE49-F238E27FC236}">
                <a16:creationId xmlns:a16="http://schemas.microsoft.com/office/drawing/2014/main" id="{A017710E-A5D3-74A0-6EE7-93A4993622FD}"/>
              </a:ext>
            </a:extLst>
          </p:cNvPr>
          <p:cNvSpPr txBox="1"/>
          <p:nvPr/>
        </p:nvSpPr>
        <p:spPr>
          <a:xfrm>
            <a:off x="7819343" y="4743911"/>
            <a:ext cx="1671519" cy="646331"/>
          </a:xfrm>
          <a:prstGeom prst="rect">
            <a:avLst/>
          </a:prstGeom>
          <a:noFill/>
        </p:spPr>
        <p:txBody>
          <a:bodyPr wrap="square" rtlCol="0">
            <a:spAutoFit/>
          </a:bodyPr>
          <a:lstStyle/>
          <a:p>
            <a:r>
              <a:rPr lang="en-GB" dirty="0">
                <a:solidFill>
                  <a:schemeClr val="bg1"/>
                </a:solidFill>
              </a:rPr>
              <a:t>56</a:t>
            </a:r>
          </a:p>
          <a:p>
            <a:r>
              <a:rPr lang="en-GB" dirty="0">
                <a:solidFill>
                  <a:schemeClr val="bg1"/>
                </a:solidFill>
              </a:rPr>
              <a:t>Breast Cancer</a:t>
            </a:r>
          </a:p>
        </p:txBody>
      </p:sp>
      <p:cxnSp>
        <p:nvCxnSpPr>
          <p:cNvPr id="99" name="Straight Connector 98">
            <a:extLst>
              <a:ext uri="{FF2B5EF4-FFF2-40B4-BE49-F238E27FC236}">
                <a16:creationId xmlns:a16="http://schemas.microsoft.com/office/drawing/2014/main" id="{5846007D-39E6-34C0-E098-E6666CD4D31F}"/>
              </a:ext>
            </a:extLst>
          </p:cNvPr>
          <p:cNvCxnSpPr/>
          <p:nvPr/>
        </p:nvCxnSpPr>
        <p:spPr>
          <a:xfrm flipV="1">
            <a:off x="5936343" y="6364512"/>
            <a:ext cx="305523" cy="428039"/>
          </a:xfrm>
          <a:prstGeom prst="line">
            <a:avLst/>
          </a:prstGeom>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D426C78D-3DE2-23C9-DC33-2F5F6A04112A}"/>
              </a:ext>
            </a:extLst>
          </p:cNvPr>
          <p:cNvCxnSpPr/>
          <p:nvPr/>
        </p:nvCxnSpPr>
        <p:spPr>
          <a:xfrm flipV="1">
            <a:off x="5999637" y="6375461"/>
            <a:ext cx="305523" cy="428039"/>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C42740CF-6646-5FA2-E8B3-5C9589623B26}"/>
              </a:ext>
            </a:extLst>
          </p:cNvPr>
          <p:cNvSpPr txBox="1"/>
          <p:nvPr/>
        </p:nvSpPr>
        <p:spPr>
          <a:xfrm>
            <a:off x="7604276" y="9715500"/>
            <a:ext cx="1686442" cy="369332"/>
          </a:xfrm>
          <a:prstGeom prst="rect">
            <a:avLst/>
          </a:prstGeom>
          <a:noFill/>
        </p:spPr>
        <p:txBody>
          <a:bodyPr wrap="square" rtlCol="0">
            <a:spAutoFit/>
          </a:bodyPr>
          <a:lstStyle/>
          <a:p>
            <a:r>
              <a:rPr lang="en-GB" b="1" dirty="0">
                <a:solidFill>
                  <a:schemeClr val="bg1"/>
                </a:solidFill>
              </a:rPr>
              <a:t>CASE STUDY 2</a:t>
            </a:r>
          </a:p>
        </p:txBody>
      </p:sp>
    </p:spTree>
    <p:extLst>
      <p:ext uri="{BB962C8B-B14F-4D97-AF65-F5344CB8AC3E}">
        <p14:creationId xmlns:p14="http://schemas.microsoft.com/office/powerpoint/2010/main" val="1786931095"/>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6DD2912D-E9BF-715B-C18E-3C52504CF7B7}"/>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9F513903-955E-C8BD-5EDB-EB48E8852C1E}"/>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64" normalizeH="0" baseline="0" noProof="0" dirty="0">
                <a:ln>
                  <a:noFill/>
                </a:ln>
                <a:solidFill>
                  <a:srgbClr val="F8F8F8"/>
                </a:solidFill>
                <a:effectLst/>
                <a:uLnTx/>
                <a:uFillTx/>
                <a:latin typeface="Arial" pitchFamily="34" charset="0"/>
                <a:ea typeface="Arial" pitchFamily="34" charset="-122"/>
                <a:cs typeface="Arial" pitchFamily="34" charset="-120"/>
              </a:rPr>
              <a:t>BRITISH CARDIOVASCULAR INTERVENTION SOCIETY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 1" descr="preencoded.png">
            <a:extLst>
              <a:ext uri="{FF2B5EF4-FFF2-40B4-BE49-F238E27FC236}">
                <a16:creationId xmlns:a16="http://schemas.microsoft.com/office/drawing/2014/main" id="{F57DD049-A0F0-2B8A-8610-676A40CD4E86}"/>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6BF969A9-1B29-1B08-A7E1-A4D79956A9B4}"/>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Join the conversation using </a:t>
            </a:r>
            <a:r>
              <a:rPr kumimoji="0" lang="en-US" sz="1800" b="1"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#BCISAHP</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914BD430-3895-37F2-000F-5FA95B96FC71}"/>
              </a:ext>
            </a:extLst>
          </p:cNvPr>
          <p:cNvPicPr>
            <a:picLocks noChangeAspect="1"/>
          </p:cNvPicPr>
          <p:nvPr/>
        </p:nvPicPr>
        <p:blipFill>
          <a:blip r:embed="rId4"/>
          <a:stretch>
            <a:fillRect/>
          </a:stretch>
        </p:blipFill>
        <p:spPr>
          <a:xfrm>
            <a:off x="1295400" y="608532"/>
            <a:ext cx="3921662" cy="764135"/>
          </a:xfrm>
          <a:prstGeom prst="rect">
            <a:avLst/>
          </a:prstGeom>
        </p:spPr>
      </p:pic>
      <p:sp>
        <p:nvSpPr>
          <p:cNvPr id="2" name="TextBox 1">
            <a:extLst>
              <a:ext uri="{FF2B5EF4-FFF2-40B4-BE49-F238E27FC236}">
                <a16:creationId xmlns:a16="http://schemas.microsoft.com/office/drawing/2014/main" id="{05D3DCF0-32DB-C8B5-E3F4-7AFC067A34BB}"/>
              </a:ext>
            </a:extLst>
          </p:cNvPr>
          <p:cNvSpPr txBox="1"/>
          <p:nvPr/>
        </p:nvSpPr>
        <p:spPr>
          <a:xfrm>
            <a:off x="1774208" y="2518459"/>
            <a:ext cx="6864824"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CE6A74C-FAE2-4EF1-826B-61EEDFB3652F}"/>
              </a:ext>
            </a:extLst>
          </p:cNvPr>
          <p:cNvSpPr txBox="1"/>
          <p:nvPr/>
        </p:nvSpPr>
        <p:spPr>
          <a:xfrm>
            <a:off x="2746448" y="1640980"/>
            <a:ext cx="11785167"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0" i="0" u="none" strike="noStrike" kern="1200" cap="none" spc="0" normalizeH="0" baseline="0" noProof="0" dirty="0">
                <a:ln>
                  <a:noFill/>
                </a:ln>
                <a:solidFill>
                  <a:prstClr val="white"/>
                </a:solidFill>
                <a:effectLst/>
                <a:uLnTx/>
                <a:uFillTx/>
                <a:latin typeface="Calibri" panose="020F0502020204030204"/>
                <a:ea typeface="+mn-ea"/>
                <a:cs typeface="+mn-cs"/>
              </a:rPr>
              <a:t>Cardiac MRI scans</a:t>
            </a:r>
          </a:p>
        </p:txBody>
      </p:sp>
      <p:sp>
        <p:nvSpPr>
          <p:cNvPr id="5" name="TextBox 4">
            <a:extLst>
              <a:ext uri="{FF2B5EF4-FFF2-40B4-BE49-F238E27FC236}">
                <a16:creationId xmlns:a16="http://schemas.microsoft.com/office/drawing/2014/main" id="{D1C7E748-5F18-4D7C-5EE6-75926EE3DAB9}"/>
              </a:ext>
            </a:extLst>
          </p:cNvPr>
          <p:cNvSpPr txBox="1"/>
          <p:nvPr/>
        </p:nvSpPr>
        <p:spPr>
          <a:xfrm>
            <a:off x="-1857006" y="2213483"/>
            <a:ext cx="1178516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white"/>
                </a:solidFill>
                <a:effectLst/>
                <a:uLnTx/>
                <a:uFillTx/>
                <a:latin typeface="Calibri" panose="020F0502020204030204"/>
                <a:ea typeface="+mn-ea"/>
                <a:cs typeface="+mn-cs"/>
              </a:rPr>
              <a:t>Mum</a:t>
            </a:r>
            <a:endParaRPr kumimoji="0" lang="en-GB" sz="7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67B239A-DD10-8BDF-AD6B-DBDACCD6B551}"/>
              </a:ext>
            </a:extLst>
          </p:cNvPr>
          <p:cNvSpPr txBox="1"/>
          <p:nvPr/>
        </p:nvSpPr>
        <p:spPr>
          <a:xfrm>
            <a:off x="7377319" y="2194609"/>
            <a:ext cx="1178516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white"/>
                </a:solidFill>
                <a:effectLst/>
                <a:uLnTx/>
                <a:uFillTx/>
                <a:latin typeface="Calibri" panose="020F0502020204030204"/>
                <a:ea typeface="+mn-ea"/>
                <a:cs typeface="+mn-cs"/>
              </a:rPr>
              <a:t>Daughter</a:t>
            </a:r>
            <a:endParaRPr kumimoji="0" lang="en-GB" sz="7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40" name="Group 39">
            <a:extLst>
              <a:ext uri="{FF2B5EF4-FFF2-40B4-BE49-F238E27FC236}">
                <a16:creationId xmlns:a16="http://schemas.microsoft.com/office/drawing/2014/main" id="{EF8089E0-290F-DBE3-399E-E8874B530E79}"/>
              </a:ext>
            </a:extLst>
          </p:cNvPr>
          <p:cNvGrpSpPr/>
          <p:nvPr/>
        </p:nvGrpSpPr>
        <p:grpSpPr>
          <a:xfrm>
            <a:off x="2264022" y="2798258"/>
            <a:ext cx="3543110" cy="3383226"/>
            <a:chOff x="2264022" y="2798258"/>
            <a:chExt cx="3543110" cy="3383226"/>
          </a:xfrm>
        </p:grpSpPr>
        <p:pic>
          <p:nvPicPr>
            <p:cNvPr id="10" name="Picture 9" descr="A screenshot of a computer&#10;&#10;AI-generated content may be incorrect.">
              <a:extLst>
                <a:ext uri="{FF2B5EF4-FFF2-40B4-BE49-F238E27FC236}">
                  <a16:creationId xmlns:a16="http://schemas.microsoft.com/office/drawing/2014/main" id="{FF488024-46E3-5B4E-E003-01852C2083AE}"/>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20000"/>
                      </a14:imgEffect>
                    </a14:imgLayer>
                  </a14:imgProps>
                </a:ext>
              </a:extLst>
            </a:blip>
            <a:srcRect l="66155" t="23335" r="15713" b="14654"/>
            <a:stretch>
              <a:fillRect/>
            </a:stretch>
          </p:blipFill>
          <p:spPr bwMode="auto">
            <a:xfrm>
              <a:off x="2264022" y="2798258"/>
              <a:ext cx="3543110" cy="3383226"/>
            </a:xfrm>
            <a:prstGeom prst="rect">
              <a:avLst/>
            </a:prstGeom>
            <a:ln>
              <a:noFill/>
            </a:ln>
            <a:extLst>
              <a:ext uri="{53640926-AAD7-44D8-BBD7-CCE9431645EC}">
                <a14:shadowObscured xmlns:a14="http://schemas.microsoft.com/office/drawing/2010/main"/>
              </a:ext>
            </a:extLst>
          </p:spPr>
        </p:pic>
        <p:cxnSp>
          <p:nvCxnSpPr>
            <p:cNvPr id="15" name="Straight Arrow Connector 14">
              <a:extLst>
                <a:ext uri="{FF2B5EF4-FFF2-40B4-BE49-F238E27FC236}">
                  <a16:creationId xmlns:a16="http://schemas.microsoft.com/office/drawing/2014/main" id="{93803BF6-0D2B-CD92-AD30-F2FC359D8EFD}"/>
                </a:ext>
              </a:extLst>
            </p:cNvPr>
            <p:cNvCxnSpPr/>
            <p:nvPr/>
          </p:nvCxnSpPr>
          <p:spPr>
            <a:xfrm flipV="1">
              <a:off x="3513221" y="4800600"/>
              <a:ext cx="300790" cy="216568"/>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DD412847-511D-32A9-9001-EA903E28EFAF}"/>
                </a:ext>
              </a:extLst>
            </p:cNvPr>
            <p:cNvCxnSpPr>
              <a:cxnSpLocks/>
            </p:cNvCxnSpPr>
            <p:nvPr/>
          </p:nvCxnSpPr>
          <p:spPr>
            <a:xfrm flipV="1">
              <a:off x="3663616" y="4953000"/>
              <a:ext cx="302795" cy="316833"/>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819A5126-48BC-3520-143A-4B1B1A37A2E3}"/>
                </a:ext>
              </a:extLst>
            </p:cNvPr>
            <p:cNvCxnSpPr>
              <a:cxnSpLocks/>
            </p:cNvCxnSpPr>
            <p:nvPr/>
          </p:nvCxnSpPr>
          <p:spPr>
            <a:xfrm flipV="1">
              <a:off x="3966411" y="5105400"/>
              <a:ext cx="152400" cy="335509"/>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03519EF9-0061-EE12-3327-5D19BC9DCCA5}"/>
              </a:ext>
            </a:extLst>
          </p:cNvPr>
          <p:cNvGrpSpPr/>
          <p:nvPr/>
        </p:nvGrpSpPr>
        <p:grpSpPr>
          <a:xfrm>
            <a:off x="2063383" y="6326374"/>
            <a:ext cx="3944388" cy="3198626"/>
            <a:chOff x="2063383" y="6326374"/>
            <a:chExt cx="3944388" cy="3198626"/>
          </a:xfrm>
        </p:grpSpPr>
        <p:pic>
          <p:nvPicPr>
            <p:cNvPr id="7" name="Picture 6" descr="A screenshot of a computer&#10;&#10;AI-generated content may be incorrect.">
              <a:extLst>
                <a:ext uri="{FF2B5EF4-FFF2-40B4-BE49-F238E27FC236}">
                  <a16:creationId xmlns:a16="http://schemas.microsoft.com/office/drawing/2014/main" id="{53C16527-B2CD-871F-BCC0-8710FDA71E33}"/>
                </a:ext>
              </a:extLst>
            </p:cNvPr>
            <p:cNvPicPr>
              <a:picLocks noChangeAspect="1"/>
            </p:cNvPicPr>
            <p:nvPr/>
          </p:nvPicPr>
          <p:blipFill rotWithShape="1">
            <a:blip r:embed="rId7"/>
            <a:srcRect l="22366" t="17505" r="52437" b="9856"/>
            <a:stretch>
              <a:fillRect/>
            </a:stretch>
          </p:blipFill>
          <p:spPr bwMode="auto">
            <a:xfrm>
              <a:off x="2063383" y="6326374"/>
              <a:ext cx="3944388" cy="3198626"/>
            </a:xfrm>
            <a:prstGeom prst="rect">
              <a:avLst/>
            </a:prstGeom>
            <a:ln>
              <a:noFill/>
            </a:ln>
            <a:extLst>
              <a:ext uri="{53640926-AAD7-44D8-BBD7-CCE9431645EC}">
                <a14:shadowObscured xmlns:a14="http://schemas.microsoft.com/office/drawing/2010/main"/>
              </a:ext>
            </a:extLst>
          </p:spPr>
        </p:pic>
        <p:cxnSp>
          <p:nvCxnSpPr>
            <p:cNvPr id="20" name="Straight Arrow Connector 19">
              <a:extLst>
                <a:ext uri="{FF2B5EF4-FFF2-40B4-BE49-F238E27FC236}">
                  <a16:creationId xmlns:a16="http://schemas.microsoft.com/office/drawing/2014/main" id="{B230B0A3-BC2B-17E4-31AA-B3DACF256887}"/>
                </a:ext>
              </a:extLst>
            </p:cNvPr>
            <p:cNvCxnSpPr>
              <a:cxnSpLocks/>
            </p:cNvCxnSpPr>
            <p:nvPr/>
          </p:nvCxnSpPr>
          <p:spPr>
            <a:xfrm flipV="1">
              <a:off x="3513221" y="8310511"/>
              <a:ext cx="300790" cy="243942"/>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9D647377-6B58-790C-2844-E90E552FF469}"/>
                </a:ext>
              </a:extLst>
            </p:cNvPr>
            <p:cNvCxnSpPr>
              <a:cxnSpLocks/>
            </p:cNvCxnSpPr>
            <p:nvPr/>
          </p:nvCxnSpPr>
          <p:spPr>
            <a:xfrm flipV="1">
              <a:off x="3814011" y="8554453"/>
              <a:ext cx="228600" cy="409073"/>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03A35E1B-2270-1ADB-9DAA-8EC8B246C216}"/>
                </a:ext>
              </a:extLst>
            </p:cNvPr>
            <p:cNvCxnSpPr>
              <a:cxnSpLocks/>
            </p:cNvCxnSpPr>
            <p:nvPr/>
          </p:nvCxnSpPr>
          <p:spPr>
            <a:xfrm flipV="1">
              <a:off x="4251158" y="8677404"/>
              <a:ext cx="0" cy="388665"/>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3" name="Group 42">
            <a:extLst>
              <a:ext uri="{FF2B5EF4-FFF2-40B4-BE49-F238E27FC236}">
                <a16:creationId xmlns:a16="http://schemas.microsoft.com/office/drawing/2014/main" id="{1EEA3211-FDB2-429B-CF0D-5949DB681530}"/>
              </a:ext>
            </a:extLst>
          </p:cNvPr>
          <p:cNvGrpSpPr/>
          <p:nvPr/>
        </p:nvGrpSpPr>
        <p:grpSpPr>
          <a:xfrm>
            <a:off x="11335167" y="6418187"/>
            <a:ext cx="3869469" cy="3348408"/>
            <a:chOff x="11335167" y="6418187"/>
            <a:chExt cx="3869469" cy="3348408"/>
          </a:xfrm>
        </p:grpSpPr>
        <p:pic>
          <p:nvPicPr>
            <p:cNvPr id="9" name="Picture 8" descr="A screenshot of a computer screen&#10;&#10;AI-generated content may be incorrect.">
              <a:extLst>
                <a:ext uri="{FF2B5EF4-FFF2-40B4-BE49-F238E27FC236}">
                  <a16:creationId xmlns:a16="http://schemas.microsoft.com/office/drawing/2014/main" id="{5CAD425C-C7E4-7B21-674F-2328CE0EDF83}"/>
                </a:ext>
              </a:extLst>
            </p:cNvPr>
            <p:cNvPicPr>
              <a:picLocks noChangeAspect="1"/>
            </p:cNvPicPr>
            <p:nvPr/>
          </p:nvPicPr>
          <p:blipFill rotWithShape="1">
            <a:blip r:embed="rId8"/>
            <a:srcRect l="66425" t="22553" r="15600" b="22147"/>
            <a:stretch>
              <a:fillRect/>
            </a:stretch>
          </p:blipFill>
          <p:spPr bwMode="auto">
            <a:xfrm>
              <a:off x="11335167" y="6418187"/>
              <a:ext cx="3869469" cy="3348408"/>
            </a:xfrm>
            <a:prstGeom prst="rect">
              <a:avLst/>
            </a:prstGeom>
            <a:ln>
              <a:noFill/>
            </a:ln>
            <a:extLst>
              <a:ext uri="{53640926-AAD7-44D8-BBD7-CCE9431645EC}">
                <a14:shadowObscured xmlns:a14="http://schemas.microsoft.com/office/drawing/2010/main"/>
              </a:ext>
            </a:extLst>
          </p:spPr>
        </p:pic>
        <p:cxnSp>
          <p:nvCxnSpPr>
            <p:cNvPr id="26" name="Straight Arrow Connector 25">
              <a:extLst>
                <a:ext uri="{FF2B5EF4-FFF2-40B4-BE49-F238E27FC236}">
                  <a16:creationId xmlns:a16="http://schemas.microsoft.com/office/drawing/2014/main" id="{0B2A5156-D76B-FE11-FCA3-1CA73E2AE91C}"/>
                </a:ext>
              </a:extLst>
            </p:cNvPr>
            <p:cNvCxnSpPr>
              <a:cxnSpLocks/>
            </p:cNvCxnSpPr>
            <p:nvPr/>
          </p:nvCxnSpPr>
          <p:spPr>
            <a:xfrm flipH="1" flipV="1">
              <a:off x="13788190" y="8349922"/>
              <a:ext cx="300789" cy="8256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68F68633-B103-67BC-5225-5FACF26EACFB}"/>
                </a:ext>
              </a:extLst>
            </p:cNvPr>
            <p:cNvCxnSpPr>
              <a:cxnSpLocks/>
            </p:cNvCxnSpPr>
            <p:nvPr/>
          </p:nvCxnSpPr>
          <p:spPr>
            <a:xfrm flipH="1">
              <a:off x="13788190" y="8092391"/>
              <a:ext cx="385010"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D0A02E45-F960-C722-22ED-2EAD1F13D16A}"/>
                </a:ext>
              </a:extLst>
            </p:cNvPr>
            <p:cNvCxnSpPr>
              <a:cxnSpLocks/>
            </p:cNvCxnSpPr>
            <p:nvPr/>
          </p:nvCxnSpPr>
          <p:spPr>
            <a:xfrm flipH="1">
              <a:off x="13742069" y="7664116"/>
              <a:ext cx="346910" cy="171601"/>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2" name="Group 41">
            <a:extLst>
              <a:ext uri="{FF2B5EF4-FFF2-40B4-BE49-F238E27FC236}">
                <a16:creationId xmlns:a16="http://schemas.microsoft.com/office/drawing/2014/main" id="{97619426-1E61-A0B0-8ACF-9253A5AF76F8}"/>
              </a:ext>
            </a:extLst>
          </p:cNvPr>
          <p:cNvGrpSpPr/>
          <p:nvPr/>
        </p:nvGrpSpPr>
        <p:grpSpPr>
          <a:xfrm>
            <a:off x="11335168" y="2798258"/>
            <a:ext cx="3869468" cy="3526191"/>
            <a:chOff x="11335168" y="2798258"/>
            <a:chExt cx="3869468" cy="3526191"/>
          </a:xfrm>
        </p:grpSpPr>
        <p:pic>
          <p:nvPicPr>
            <p:cNvPr id="8" name="Picture 7" descr="A screenshot of a computer&#10;&#10;AI-generated content may be incorrect.">
              <a:extLst>
                <a:ext uri="{FF2B5EF4-FFF2-40B4-BE49-F238E27FC236}">
                  <a16:creationId xmlns:a16="http://schemas.microsoft.com/office/drawing/2014/main" id="{C2BA8AB9-0734-AD51-E55D-18139756A083}"/>
                </a:ext>
              </a:extLst>
            </p:cNvPr>
            <p:cNvPicPr>
              <a:picLocks noChangeAspect="1"/>
            </p:cNvPicPr>
            <p:nvPr/>
          </p:nvPicPr>
          <p:blipFill rotWithShape="1">
            <a:blip r:embed="rId9"/>
            <a:srcRect l="65461" t="15380" r="11297" b="9320"/>
            <a:stretch>
              <a:fillRect/>
            </a:stretch>
          </p:blipFill>
          <p:spPr bwMode="auto">
            <a:xfrm>
              <a:off x="11335168" y="2798258"/>
              <a:ext cx="3869468" cy="3526191"/>
            </a:xfrm>
            <a:prstGeom prst="rect">
              <a:avLst/>
            </a:prstGeom>
            <a:ln>
              <a:noFill/>
            </a:ln>
            <a:extLst>
              <a:ext uri="{53640926-AAD7-44D8-BBD7-CCE9431645EC}">
                <a14:shadowObscured xmlns:a14="http://schemas.microsoft.com/office/drawing/2010/main"/>
              </a:ext>
            </a:extLst>
          </p:spPr>
        </p:pic>
        <p:cxnSp>
          <p:nvCxnSpPr>
            <p:cNvPr id="33" name="Straight Arrow Connector 32">
              <a:extLst>
                <a:ext uri="{FF2B5EF4-FFF2-40B4-BE49-F238E27FC236}">
                  <a16:creationId xmlns:a16="http://schemas.microsoft.com/office/drawing/2014/main" id="{9DA9D3C6-0D0C-C5CC-4DC6-1FDC1D116595}"/>
                </a:ext>
              </a:extLst>
            </p:cNvPr>
            <p:cNvCxnSpPr>
              <a:cxnSpLocks/>
            </p:cNvCxnSpPr>
            <p:nvPr/>
          </p:nvCxnSpPr>
          <p:spPr>
            <a:xfrm flipH="1" flipV="1">
              <a:off x="14358160" y="4897588"/>
              <a:ext cx="416619" cy="7938"/>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64E762B3-34EB-B932-E631-37B8BF0030F1}"/>
                </a:ext>
              </a:extLst>
            </p:cNvPr>
            <p:cNvCxnSpPr>
              <a:cxnSpLocks/>
            </p:cNvCxnSpPr>
            <p:nvPr/>
          </p:nvCxnSpPr>
          <p:spPr>
            <a:xfrm flipH="1">
              <a:off x="14317289" y="4602079"/>
              <a:ext cx="428651" cy="108698"/>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AAF06701-0E51-04AA-4279-5EBC4877774E}"/>
                </a:ext>
              </a:extLst>
            </p:cNvPr>
            <p:cNvCxnSpPr>
              <a:cxnSpLocks/>
            </p:cNvCxnSpPr>
            <p:nvPr/>
          </p:nvCxnSpPr>
          <p:spPr>
            <a:xfrm flipH="1">
              <a:off x="14173200" y="4325792"/>
              <a:ext cx="387253" cy="182549"/>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65293492"/>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5BAA1E5B-ECD2-3958-C36A-652E8C1D0046}"/>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923FEEF5-3F01-67F0-CF8A-9B60D2E29904}"/>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0CFAB118-1199-8681-3059-005BEDB8EB5C}"/>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F54FD821-BBBA-A4B1-5733-AB5C06B9BB00}"/>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18D09D51-609F-CBD0-61A8-ECF5842C6FE8}"/>
              </a:ext>
            </a:extLst>
          </p:cNvPr>
          <p:cNvPicPr>
            <a:picLocks noChangeAspect="1"/>
          </p:cNvPicPr>
          <p:nvPr/>
        </p:nvPicPr>
        <p:blipFill>
          <a:blip r:embed="rId4"/>
          <a:stretch>
            <a:fillRect/>
          </a:stretch>
        </p:blipFill>
        <p:spPr>
          <a:xfrm>
            <a:off x="1295400" y="608532"/>
            <a:ext cx="3921662" cy="764135"/>
          </a:xfrm>
          <a:prstGeom prst="rect">
            <a:avLst/>
          </a:prstGeom>
        </p:spPr>
      </p:pic>
      <p:sp>
        <p:nvSpPr>
          <p:cNvPr id="2" name="TextBox 1">
            <a:extLst>
              <a:ext uri="{FF2B5EF4-FFF2-40B4-BE49-F238E27FC236}">
                <a16:creationId xmlns:a16="http://schemas.microsoft.com/office/drawing/2014/main" id="{74186430-A1E3-F4FF-CBE9-B58D487447D1}"/>
              </a:ext>
            </a:extLst>
          </p:cNvPr>
          <p:cNvSpPr txBox="1"/>
          <p:nvPr/>
        </p:nvSpPr>
        <p:spPr>
          <a:xfrm>
            <a:off x="1774209" y="2729552"/>
            <a:ext cx="6864824" cy="923330"/>
          </a:xfrm>
          <a:prstGeom prst="rect">
            <a:avLst/>
          </a:prstGeom>
          <a:noFill/>
        </p:spPr>
        <p:txBody>
          <a:bodyPr wrap="square" rtlCol="0">
            <a:spAutoFit/>
          </a:bodyPr>
          <a:lstStyle/>
          <a:p>
            <a:endParaRPr lang="en-GB" dirty="0">
              <a:solidFill>
                <a:schemeClr val="bg1"/>
              </a:solidFill>
            </a:endParaRPr>
          </a:p>
          <a:p>
            <a:endParaRPr lang="en-GB" dirty="0">
              <a:solidFill>
                <a:schemeClr val="bg1"/>
              </a:solidFill>
            </a:endParaRPr>
          </a:p>
          <a:p>
            <a:endParaRPr lang="en-GB" dirty="0">
              <a:solidFill>
                <a:schemeClr val="bg1"/>
              </a:solidFill>
            </a:endParaRPr>
          </a:p>
        </p:txBody>
      </p:sp>
      <p:sp>
        <p:nvSpPr>
          <p:cNvPr id="5" name="TextBox 4">
            <a:extLst>
              <a:ext uri="{FF2B5EF4-FFF2-40B4-BE49-F238E27FC236}">
                <a16:creationId xmlns:a16="http://schemas.microsoft.com/office/drawing/2014/main" id="{9ABA537C-4680-0D2F-A718-A3226AD0EB6A}"/>
              </a:ext>
            </a:extLst>
          </p:cNvPr>
          <p:cNvSpPr txBox="1"/>
          <p:nvPr/>
        </p:nvSpPr>
        <p:spPr>
          <a:xfrm>
            <a:off x="1625600" y="2729552"/>
            <a:ext cx="11988800" cy="3785652"/>
          </a:xfrm>
          <a:prstGeom prst="rect">
            <a:avLst/>
          </a:prstGeom>
          <a:noFill/>
        </p:spPr>
        <p:txBody>
          <a:bodyPr wrap="square" rtlCol="0">
            <a:spAutoFit/>
          </a:bodyPr>
          <a:lstStyle/>
          <a:p>
            <a:pPr algn="ctr"/>
            <a:r>
              <a:rPr lang="en-GB" sz="6000" dirty="0">
                <a:solidFill>
                  <a:schemeClr val="bg1"/>
                </a:solidFill>
              </a:rPr>
              <a:t>What next….</a:t>
            </a:r>
          </a:p>
          <a:p>
            <a:pPr algn="ctr"/>
            <a:endParaRPr lang="en-GB" sz="6000" dirty="0">
              <a:solidFill>
                <a:schemeClr val="bg1"/>
              </a:solidFill>
            </a:endParaRPr>
          </a:p>
          <a:p>
            <a:pPr algn="ctr"/>
            <a:endParaRPr lang="en-GB" sz="6000" dirty="0">
              <a:solidFill>
                <a:schemeClr val="bg1"/>
              </a:solidFill>
            </a:endParaRPr>
          </a:p>
          <a:p>
            <a:pPr algn="ctr"/>
            <a:r>
              <a:rPr lang="en-GB" sz="6000" dirty="0">
                <a:solidFill>
                  <a:schemeClr val="bg1"/>
                </a:solidFill>
              </a:rPr>
              <a:t>The role of the ICC Service</a:t>
            </a:r>
          </a:p>
        </p:txBody>
      </p:sp>
      <p:pic>
        <p:nvPicPr>
          <p:cNvPr id="1026" name="Picture 2" descr="Premium AI Image | The role of genetics and epigenetics in breast cancer">
            <a:extLst>
              <a:ext uri="{FF2B5EF4-FFF2-40B4-BE49-F238E27FC236}">
                <a16:creationId xmlns:a16="http://schemas.microsoft.com/office/drawing/2014/main" id="{51DDB9F8-698E-F36B-B1AF-92AE3EC916D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95818" y="557213"/>
            <a:ext cx="5962650" cy="5010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5234037"/>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7AC5C255-1E94-74C3-C750-5EA619079141}"/>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7508CC32-006D-C86A-1EF0-94E9B4EE3E06}"/>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E0CED425-4CEE-92CE-B5FD-DEC4CA87AFC3}"/>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E38CF8D3-3D6F-166F-0B67-08C54F9BFA1C}"/>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B752B7DC-31AF-7814-D72D-DA54CECA79D5}"/>
              </a:ext>
            </a:extLst>
          </p:cNvPr>
          <p:cNvPicPr>
            <a:picLocks noChangeAspect="1"/>
          </p:cNvPicPr>
          <p:nvPr/>
        </p:nvPicPr>
        <p:blipFill>
          <a:blip r:embed="rId4"/>
          <a:stretch>
            <a:fillRect/>
          </a:stretch>
        </p:blipFill>
        <p:spPr>
          <a:xfrm>
            <a:off x="1295400" y="608532"/>
            <a:ext cx="3921662" cy="764135"/>
          </a:xfrm>
          <a:prstGeom prst="rect">
            <a:avLst/>
          </a:prstGeom>
        </p:spPr>
      </p:pic>
      <p:sp>
        <p:nvSpPr>
          <p:cNvPr id="2" name="TextBox 1">
            <a:extLst>
              <a:ext uri="{FF2B5EF4-FFF2-40B4-BE49-F238E27FC236}">
                <a16:creationId xmlns:a16="http://schemas.microsoft.com/office/drawing/2014/main" id="{273C1180-CB3F-9A8D-17A0-4573FB49263C}"/>
              </a:ext>
            </a:extLst>
          </p:cNvPr>
          <p:cNvSpPr txBox="1"/>
          <p:nvPr/>
        </p:nvSpPr>
        <p:spPr>
          <a:xfrm>
            <a:off x="1774209" y="2729552"/>
            <a:ext cx="6864824" cy="923330"/>
          </a:xfrm>
          <a:prstGeom prst="rect">
            <a:avLst/>
          </a:prstGeom>
          <a:noFill/>
        </p:spPr>
        <p:txBody>
          <a:bodyPr wrap="square" rtlCol="0">
            <a:spAutoFit/>
          </a:bodyPr>
          <a:lstStyle/>
          <a:p>
            <a:endParaRPr lang="en-GB" dirty="0">
              <a:solidFill>
                <a:schemeClr val="bg1"/>
              </a:solidFill>
            </a:endParaRPr>
          </a:p>
          <a:p>
            <a:endParaRPr lang="en-GB" dirty="0">
              <a:solidFill>
                <a:schemeClr val="bg1"/>
              </a:solidFill>
            </a:endParaRPr>
          </a:p>
          <a:p>
            <a:endParaRPr lang="en-GB" dirty="0">
              <a:solidFill>
                <a:schemeClr val="bg1"/>
              </a:solidFill>
            </a:endParaRPr>
          </a:p>
        </p:txBody>
      </p:sp>
      <p:sp>
        <p:nvSpPr>
          <p:cNvPr id="4" name="TextBox 3">
            <a:extLst>
              <a:ext uri="{FF2B5EF4-FFF2-40B4-BE49-F238E27FC236}">
                <a16:creationId xmlns:a16="http://schemas.microsoft.com/office/drawing/2014/main" id="{DB6CF171-03FA-9679-E3DA-AC58F2B4AA56}"/>
              </a:ext>
            </a:extLst>
          </p:cNvPr>
          <p:cNvSpPr txBox="1"/>
          <p:nvPr/>
        </p:nvSpPr>
        <p:spPr>
          <a:xfrm>
            <a:off x="1422400" y="2960914"/>
            <a:ext cx="14209486" cy="8248412"/>
          </a:xfrm>
          <a:prstGeom prst="rect">
            <a:avLst/>
          </a:prstGeom>
          <a:noFill/>
        </p:spPr>
        <p:txBody>
          <a:bodyPr wrap="square" rtlCol="0">
            <a:spAutoFit/>
          </a:bodyPr>
          <a:lstStyle/>
          <a:p>
            <a:pPr algn="ctr"/>
            <a:r>
              <a:rPr lang="en-GB" sz="4000" b="1" dirty="0">
                <a:solidFill>
                  <a:schemeClr val="bg1"/>
                </a:solidFill>
              </a:rPr>
              <a:t>The ICC Service: What is an Inherited Cardiac Condition?</a:t>
            </a:r>
          </a:p>
          <a:p>
            <a:endParaRPr lang="en-GB" sz="2800" dirty="0">
              <a:solidFill>
                <a:schemeClr val="bg1"/>
              </a:solidFill>
            </a:endParaRPr>
          </a:p>
          <a:p>
            <a:endParaRPr lang="en-GB" sz="3200" dirty="0"/>
          </a:p>
          <a:p>
            <a:r>
              <a:rPr lang="en-GB" sz="4000" dirty="0">
                <a:solidFill>
                  <a:schemeClr val="bg1"/>
                </a:solidFill>
              </a:rPr>
              <a:t>1.Primary heart muscle disease (Cardiomyopathies)</a:t>
            </a:r>
          </a:p>
          <a:p>
            <a:r>
              <a:rPr lang="en-GB" sz="4000" dirty="0">
                <a:solidFill>
                  <a:schemeClr val="bg1"/>
                </a:solidFill>
              </a:rPr>
              <a:t>2. Heart rhythm abnormalities (Inherited Arrythmias)  </a:t>
            </a:r>
          </a:p>
          <a:p>
            <a:r>
              <a:rPr lang="en-GB" sz="4000" dirty="0">
                <a:solidFill>
                  <a:schemeClr val="bg1"/>
                </a:solidFill>
              </a:rPr>
              <a:t>3. </a:t>
            </a:r>
            <a:r>
              <a:rPr lang="en-GB" sz="4000" dirty="0" err="1">
                <a:solidFill>
                  <a:schemeClr val="bg1"/>
                </a:solidFill>
              </a:rPr>
              <a:t>Aortopathies</a:t>
            </a:r>
            <a:endParaRPr lang="en-GB" sz="4000" dirty="0">
              <a:solidFill>
                <a:schemeClr val="bg1"/>
              </a:solidFill>
            </a:endParaRPr>
          </a:p>
          <a:p>
            <a:endParaRPr lang="en-GB" sz="2800" dirty="0">
              <a:solidFill>
                <a:schemeClr val="bg1"/>
              </a:solidFill>
            </a:endParaRPr>
          </a:p>
          <a:p>
            <a:endParaRPr lang="en-GB" sz="2800" dirty="0">
              <a:solidFill>
                <a:schemeClr val="bg1"/>
              </a:solidFill>
            </a:endParaRPr>
          </a:p>
          <a:p>
            <a:endParaRPr lang="en-GB" sz="2800" dirty="0">
              <a:solidFill>
                <a:schemeClr val="bg1"/>
              </a:solidFill>
            </a:endParaRPr>
          </a:p>
          <a:p>
            <a:endParaRPr lang="en-GB" sz="2800" dirty="0">
              <a:solidFill>
                <a:schemeClr val="bg1"/>
              </a:solidFill>
            </a:endParaRPr>
          </a:p>
          <a:p>
            <a:r>
              <a:rPr lang="en-GB" sz="2800" i="1" dirty="0">
                <a:solidFill>
                  <a:schemeClr val="bg1"/>
                </a:solidFill>
              </a:rPr>
              <a:t>“</a:t>
            </a:r>
            <a:r>
              <a:rPr lang="en-GB" sz="3600" i="1" dirty="0">
                <a:solidFill>
                  <a:schemeClr val="bg1"/>
                </a:solidFill>
              </a:rPr>
              <a:t>Overall in the UK the capacity of services is inadequate to meet either current or future estimated needs. Service provision is highly unequal in quality as well as quantity across the country” </a:t>
            </a:r>
          </a:p>
          <a:p>
            <a:r>
              <a:rPr lang="en-GB" sz="3600" i="1" dirty="0">
                <a:solidFill>
                  <a:schemeClr val="bg1"/>
                </a:solidFill>
              </a:rPr>
              <a:t>(NHS England, 2013)</a:t>
            </a:r>
          </a:p>
          <a:p>
            <a:endParaRPr lang="en-GB" dirty="0">
              <a:solidFill>
                <a:schemeClr val="bg1"/>
              </a:solidFill>
            </a:endParaRPr>
          </a:p>
          <a:p>
            <a:endParaRPr lang="en-GB" dirty="0">
              <a:solidFill>
                <a:schemeClr val="bg1"/>
              </a:solidFill>
            </a:endParaRPr>
          </a:p>
          <a:p>
            <a:endParaRPr lang="en-GB" dirty="0">
              <a:solidFill>
                <a:schemeClr val="bg1"/>
              </a:solidFill>
            </a:endParaRPr>
          </a:p>
        </p:txBody>
      </p:sp>
    </p:spTree>
    <p:extLst>
      <p:ext uri="{BB962C8B-B14F-4D97-AF65-F5344CB8AC3E}">
        <p14:creationId xmlns:p14="http://schemas.microsoft.com/office/powerpoint/2010/main" val="2602711661"/>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70ECC030-EB9B-B196-3A89-0CF65FF3A433}"/>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180C85E2-51CE-969D-F16B-93A27B0B4A57}"/>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2B95D6D4-13EE-54F6-3DEE-1F1065CF5E6C}"/>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2A693D00-A612-EB56-A019-AFBEFC2ABFC5}"/>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955118E2-F00C-24AE-A049-D48E986BAA9D}"/>
              </a:ext>
            </a:extLst>
          </p:cNvPr>
          <p:cNvPicPr>
            <a:picLocks noChangeAspect="1"/>
          </p:cNvPicPr>
          <p:nvPr/>
        </p:nvPicPr>
        <p:blipFill>
          <a:blip r:embed="rId4"/>
          <a:stretch>
            <a:fillRect/>
          </a:stretch>
        </p:blipFill>
        <p:spPr>
          <a:xfrm>
            <a:off x="1295400" y="608532"/>
            <a:ext cx="3921662" cy="764135"/>
          </a:xfrm>
          <a:prstGeom prst="rect">
            <a:avLst/>
          </a:prstGeom>
        </p:spPr>
      </p:pic>
      <p:sp>
        <p:nvSpPr>
          <p:cNvPr id="2" name="TextBox 1">
            <a:extLst>
              <a:ext uri="{FF2B5EF4-FFF2-40B4-BE49-F238E27FC236}">
                <a16:creationId xmlns:a16="http://schemas.microsoft.com/office/drawing/2014/main" id="{E43E1CA2-0309-FF67-BA84-00F0D7CDB69F}"/>
              </a:ext>
            </a:extLst>
          </p:cNvPr>
          <p:cNvSpPr txBox="1"/>
          <p:nvPr/>
        </p:nvSpPr>
        <p:spPr>
          <a:xfrm>
            <a:off x="1774209" y="2729552"/>
            <a:ext cx="6864824" cy="923330"/>
          </a:xfrm>
          <a:prstGeom prst="rect">
            <a:avLst/>
          </a:prstGeom>
          <a:noFill/>
        </p:spPr>
        <p:txBody>
          <a:bodyPr wrap="square" rtlCol="0">
            <a:spAutoFit/>
          </a:bodyPr>
          <a:lstStyle/>
          <a:p>
            <a:endParaRPr lang="en-GB" dirty="0">
              <a:solidFill>
                <a:schemeClr val="bg1"/>
              </a:solidFill>
            </a:endParaRPr>
          </a:p>
          <a:p>
            <a:endParaRPr lang="en-GB" dirty="0">
              <a:solidFill>
                <a:schemeClr val="bg1"/>
              </a:solidFill>
            </a:endParaRPr>
          </a:p>
          <a:p>
            <a:endParaRPr lang="en-GB" dirty="0">
              <a:solidFill>
                <a:schemeClr val="bg1"/>
              </a:solidFill>
            </a:endParaRPr>
          </a:p>
        </p:txBody>
      </p:sp>
      <p:sp>
        <p:nvSpPr>
          <p:cNvPr id="4" name="TextBox 3">
            <a:extLst>
              <a:ext uri="{FF2B5EF4-FFF2-40B4-BE49-F238E27FC236}">
                <a16:creationId xmlns:a16="http://schemas.microsoft.com/office/drawing/2014/main" id="{3DCD1820-1C0E-F46D-6133-84FD4A19E61C}"/>
              </a:ext>
            </a:extLst>
          </p:cNvPr>
          <p:cNvSpPr txBox="1"/>
          <p:nvPr/>
        </p:nvSpPr>
        <p:spPr>
          <a:xfrm>
            <a:off x="1422400" y="2960914"/>
            <a:ext cx="14209486" cy="923330"/>
          </a:xfrm>
          <a:prstGeom prst="rect">
            <a:avLst/>
          </a:prstGeom>
          <a:noFill/>
        </p:spPr>
        <p:txBody>
          <a:bodyPr wrap="square" rtlCol="0">
            <a:spAutoFit/>
          </a:bodyPr>
          <a:lstStyle/>
          <a:p>
            <a:endParaRPr lang="en-GB" dirty="0">
              <a:solidFill>
                <a:schemeClr val="bg1"/>
              </a:solidFill>
            </a:endParaRPr>
          </a:p>
          <a:p>
            <a:endParaRPr lang="en-GB" dirty="0">
              <a:solidFill>
                <a:schemeClr val="bg1"/>
              </a:solidFill>
            </a:endParaRPr>
          </a:p>
          <a:p>
            <a:endParaRPr lang="en-GB" dirty="0">
              <a:solidFill>
                <a:schemeClr val="bg1"/>
              </a:solidFill>
            </a:endParaRPr>
          </a:p>
        </p:txBody>
      </p:sp>
      <p:sp>
        <p:nvSpPr>
          <p:cNvPr id="5" name="TextBox 4">
            <a:extLst>
              <a:ext uri="{FF2B5EF4-FFF2-40B4-BE49-F238E27FC236}">
                <a16:creationId xmlns:a16="http://schemas.microsoft.com/office/drawing/2014/main" id="{052D9C53-E46B-C1D8-917A-78BF589B28E5}"/>
              </a:ext>
            </a:extLst>
          </p:cNvPr>
          <p:cNvSpPr txBox="1"/>
          <p:nvPr/>
        </p:nvSpPr>
        <p:spPr>
          <a:xfrm>
            <a:off x="2061029" y="2960914"/>
            <a:ext cx="14615885" cy="11172289"/>
          </a:xfrm>
          <a:prstGeom prst="rect">
            <a:avLst/>
          </a:prstGeom>
          <a:noFill/>
        </p:spPr>
        <p:txBody>
          <a:bodyPr wrap="square" rtlCol="0">
            <a:spAutoFit/>
          </a:bodyPr>
          <a:lstStyle/>
          <a:p>
            <a:r>
              <a:rPr lang="en-GB" sz="4800" dirty="0">
                <a:solidFill>
                  <a:schemeClr val="bg1"/>
                </a:solidFill>
              </a:rPr>
              <a:t>The role of genetic testing:</a:t>
            </a:r>
          </a:p>
          <a:p>
            <a:pPr algn="ctr"/>
            <a:endParaRPr lang="en-GB" sz="4800" dirty="0">
              <a:solidFill>
                <a:schemeClr val="bg1"/>
              </a:solidFill>
            </a:endParaRPr>
          </a:p>
          <a:p>
            <a:pPr marL="285750" indent="-285750">
              <a:buFont typeface="Arial" panose="020B0604020202020204" pitchFamily="34" charset="0"/>
              <a:buChar char="•"/>
            </a:pPr>
            <a:r>
              <a:rPr lang="en-GB" sz="3600" dirty="0">
                <a:solidFill>
                  <a:schemeClr val="bg1"/>
                </a:solidFill>
              </a:rPr>
              <a:t>Confirming diagnosis </a:t>
            </a:r>
          </a:p>
          <a:p>
            <a:pPr marL="285750" indent="-285750">
              <a:buFont typeface="Arial" panose="020B0604020202020204" pitchFamily="34" charset="0"/>
              <a:buChar char="•"/>
            </a:pPr>
            <a:r>
              <a:rPr lang="en-GB" sz="3600" dirty="0">
                <a:solidFill>
                  <a:schemeClr val="bg1"/>
                </a:solidFill>
              </a:rPr>
              <a:t>Navigating patient management </a:t>
            </a:r>
          </a:p>
          <a:p>
            <a:pPr marL="285750" indent="-285750">
              <a:buFont typeface="Arial" panose="020B0604020202020204" pitchFamily="34" charset="0"/>
              <a:buChar char="•"/>
            </a:pPr>
            <a:r>
              <a:rPr lang="en-GB" sz="3600" dirty="0">
                <a:solidFill>
                  <a:schemeClr val="bg1"/>
                </a:solidFill>
              </a:rPr>
              <a:t>Predictive genetic testing  </a:t>
            </a:r>
          </a:p>
          <a:p>
            <a:pPr marL="285750" indent="-285750" algn="ctr">
              <a:buFont typeface="Arial" panose="020B0604020202020204" pitchFamily="34" charset="0"/>
              <a:buChar char="•"/>
            </a:pPr>
            <a:endParaRPr lang="en-GB" dirty="0">
              <a:solidFill>
                <a:schemeClr val="bg1"/>
              </a:solidFill>
            </a:endParaRPr>
          </a:p>
          <a:p>
            <a:pPr marL="285750" indent="-285750" algn="ctr">
              <a:buFont typeface="Arial" panose="020B0604020202020204" pitchFamily="34" charset="0"/>
              <a:buChar char="•"/>
            </a:pPr>
            <a:endParaRPr lang="en-GB" dirty="0">
              <a:solidFill>
                <a:schemeClr val="bg1"/>
              </a:solidFill>
            </a:endParaRPr>
          </a:p>
          <a:p>
            <a:pPr marL="285750" indent="-285750" algn="ctr">
              <a:buFont typeface="Arial" panose="020B0604020202020204" pitchFamily="34" charset="0"/>
              <a:buChar char="•"/>
            </a:pPr>
            <a:endParaRPr lang="en-GB" dirty="0">
              <a:solidFill>
                <a:schemeClr val="bg1"/>
              </a:solidFill>
            </a:endParaRPr>
          </a:p>
          <a:p>
            <a:pPr algn="ctr"/>
            <a:r>
              <a:rPr lang="en-GB" sz="4800" dirty="0">
                <a:solidFill>
                  <a:schemeClr val="bg1"/>
                </a:solidFill>
              </a:rPr>
              <a:t>Should anyone with an Inherited Cardiac Condition be offered genetic testing? </a:t>
            </a:r>
          </a:p>
          <a:p>
            <a:pPr algn="ctr"/>
            <a:endParaRPr lang="en-GB" sz="4800" dirty="0">
              <a:solidFill>
                <a:schemeClr val="bg1"/>
              </a:solidFill>
            </a:endParaRPr>
          </a:p>
          <a:p>
            <a:pPr algn="ctr"/>
            <a:r>
              <a:rPr lang="en-GB" sz="4800" dirty="0">
                <a:solidFill>
                  <a:schemeClr val="bg1"/>
                </a:solidFill>
              </a:rPr>
              <a:t>The reality…. </a:t>
            </a:r>
          </a:p>
          <a:p>
            <a:pPr algn="ctr"/>
            <a:endParaRPr lang="en-GB" dirty="0">
              <a:solidFill>
                <a:schemeClr val="bg1"/>
              </a:solidFill>
            </a:endParaRPr>
          </a:p>
          <a:p>
            <a:pPr algn="ctr"/>
            <a:endParaRPr lang="en-GB" dirty="0">
              <a:solidFill>
                <a:schemeClr val="bg1"/>
              </a:solidFill>
            </a:endParaRPr>
          </a:p>
          <a:p>
            <a:pPr algn="ctr"/>
            <a:endParaRPr lang="en-GB" dirty="0">
              <a:solidFill>
                <a:schemeClr val="bg1"/>
              </a:solidFill>
            </a:endParaRPr>
          </a:p>
          <a:p>
            <a:pPr algn="ctr"/>
            <a:endParaRPr lang="en-GB" dirty="0">
              <a:solidFill>
                <a:schemeClr val="bg1"/>
              </a:solidFill>
            </a:endParaRPr>
          </a:p>
          <a:p>
            <a:pPr algn="ctr"/>
            <a:endParaRPr lang="en-GB" dirty="0">
              <a:solidFill>
                <a:schemeClr val="bg1"/>
              </a:solidFill>
            </a:endParaRPr>
          </a:p>
          <a:p>
            <a:pPr algn="ctr"/>
            <a:endParaRPr lang="en-GB" dirty="0">
              <a:solidFill>
                <a:schemeClr val="bg1"/>
              </a:solidFill>
            </a:endParaRPr>
          </a:p>
          <a:p>
            <a:pPr algn="ctr"/>
            <a:endParaRPr lang="en-GB" dirty="0">
              <a:solidFill>
                <a:schemeClr val="bg1"/>
              </a:solidFill>
            </a:endParaRPr>
          </a:p>
          <a:p>
            <a:pPr algn="ctr"/>
            <a:endParaRPr lang="en-GB" dirty="0">
              <a:solidFill>
                <a:schemeClr val="bg1"/>
              </a:solidFill>
            </a:endParaRPr>
          </a:p>
          <a:p>
            <a:pPr algn="ctr"/>
            <a:endParaRPr lang="en-GB" dirty="0">
              <a:solidFill>
                <a:schemeClr val="bg1"/>
              </a:solidFill>
            </a:endParaRPr>
          </a:p>
          <a:p>
            <a:pPr algn="ctr"/>
            <a:endParaRPr lang="en-GB" dirty="0">
              <a:solidFill>
                <a:schemeClr val="bg1"/>
              </a:solidFill>
            </a:endParaRPr>
          </a:p>
          <a:p>
            <a:pPr algn="ctr"/>
            <a:endParaRPr lang="en-GB" dirty="0">
              <a:solidFill>
                <a:schemeClr val="bg1"/>
              </a:solidFill>
            </a:endParaRPr>
          </a:p>
          <a:p>
            <a:pPr algn="ctr"/>
            <a:endParaRPr lang="en-GB" dirty="0">
              <a:solidFill>
                <a:schemeClr val="bg1"/>
              </a:solidFill>
            </a:endParaRPr>
          </a:p>
          <a:p>
            <a:pPr algn="ctr"/>
            <a:endParaRPr lang="en-GB" dirty="0">
              <a:solidFill>
                <a:schemeClr val="bg1"/>
              </a:solidFill>
            </a:endParaRPr>
          </a:p>
          <a:p>
            <a:pPr algn="ctr"/>
            <a:endParaRPr lang="en-GB" dirty="0">
              <a:solidFill>
                <a:schemeClr val="bg1"/>
              </a:solidFill>
            </a:endParaRPr>
          </a:p>
          <a:p>
            <a:pPr algn="ctr"/>
            <a:endParaRPr lang="en-GB" dirty="0">
              <a:solidFill>
                <a:schemeClr val="bg1"/>
              </a:solidFill>
            </a:endParaRPr>
          </a:p>
        </p:txBody>
      </p:sp>
    </p:spTree>
    <p:extLst>
      <p:ext uri="{BB962C8B-B14F-4D97-AF65-F5344CB8AC3E}">
        <p14:creationId xmlns:p14="http://schemas.microsoft.com/office/powerpoint/2010/main" val="1582197813"/>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30D27"/>
        </a:solidFill>
        <a:effectLst/>
      </p:bgPr>
    </p:bg>
    <p:spTree>
      <p:nvGrpSpPr>
        <p:cNvPr id="1" name=""/>
        <p:cNvGrpSpPr/>
        <p:nvPr/>
      </p:nvGrpSpPr>
      <p:grpSpPr>
        <a:xfrm>
          <a:off x="0" y="0"/>
          <a:ext cx="0" cy="0"/>
          <a:chOff x="0" y="0"/>
          <a:chExt cx="0" cy="0"/>
        </a:xfrm>
      </p:grpSpPr>
      <p:sp>
        <p:nvSpPr>
          <p:cNvPr id="3" name="Text 0"/>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sp>
        <p:nvSpPr>
          <p:cNvPr id="4" name="Text 1"/>
          <p:cNvSpPr/>
          <p:nvPr/>
        </p:nvSpPr>
        <p:spPr>
          <a:xfrm>
            <a:off x="1143000" y="2724150"/>
            <a:ext cx="17602200" cy="742950"/>
          </a:xfrm>
          <a:prstGeom prst="rect">
            <a:avLst/>
          </a:prstGeom>
          <a:noFill/>
          <a:ln/>
        </p:spPr>
        <p:txBody>
          <a:bodyPr wrap="square" lIns="25400" tIns="25400" rIns="25400" bIns="25400" rtlCol="0" anchor="t">
            <a:normAutofit lnSpcReduction="10000"/>
          </a:bodyPr>
          <a:lstStyle/>
          <a:p>
            <a:pPr marL="0" indent="0" algn="l">
              <a:buNone/>
            </a:pPr>
            <a:r>
              <a:rPr lang="en-US" sz="4800" b="1" dirty="0">
                <a:solidFill>
                  <a:srgbClr val="F8F8F8"/>
                </a:solidFill>
                <a:latin typeface="Arial" pitchFamily="34" charset="0"/>
                <a:ea typeface="Arial" pitchFamily="34" charset="-122"/>
                <a:cs typeface="Arial" pitchFamily="34" charset="-120"/>
              </a:rPr>
              <a:t>Declaration of Interests</a:t>
            </a:r>
            <a:endParaRPr lang="en-US" sz="4800" dirty="0"/>
          </a:p>
        </p:txBody>
      </p:sp>
      <p:sp>
        <p:nvSpPr>
          <p:cNvPr id="5" name="Shape 2"/>
          <p:cNvSpPr/>
          <p:nvPr/>
        </p:nvSpPr>
        <p:spPr>
          <a:xfrm>
            <a:off x="1143000" y="3581400"/>
            <a:ext cx="914400" cy="57150"/>
          </a:xfrm>
          <a:prstGeom prst="rect">
            <a:avLst/>
          </a:prstGeom>
          <a:solidFill>
            <a:srgbClr val="D0021B"/>
          </a:solidFill>
          <a:ln/>
        </p:spPr>
        <p:txBody>
          <a:bodyPr/>
          <a:lstStyle/>
          <a:p>
            <a:endParaRPr lang="en-GB"/>
          </a:p>
        </p:txBody>
      </p:sp>
      <p:sp>
        <p:nvSpPr>
          <p:cNvPr id="7" name="Shape 4"/>
          <p:cNvSpPr/>
          <p:nvPr/>
        </p:nvSpPr>
        <p:spPr>
          <a:xfrm>
            <a:off x="1143000" y="4991100"/>
            <a:ext cx="152400" cy="152400"/>
          </a:xfrm>
          <a:prstGeom prst="rect">
            <a:avLst/>
          </a:prstGeom>
          <a:solidFill>
            <a:srgbClr val="D0021B"/>
          </a:solidFill>
          <a:ln/>
        </p:spPr>
        <p:txBody>
          <a:bodyPr/>
          <a:lstStyle/>
          <a:p>
            <a:endParaRPr lang="en-GB"/>
          </a:p>
        </p:txBody>
      </p:sp>
      <p:sp>
        <p:nvSpPr>
          <p:cNvPr id="8" name="Text 5"/>
          <p:cNvSpPr/>
          <p:nvPr/>
        </p:nvSpPr>
        <p:spPr>
          <a:xfrm>
            <a:off x="1524000" y="4838700"/>
            <a:ext cx="7384837" cy="533400"/>
          </a:xfrm>
          <a:prstGeom prst="rect">
            <a:avLst/>
          </a:prstGeom>
          <a:noFill/>
          <a:ln/>
        </p:spPr>
        <p:txBody>
          <a:bodyPr wrap="square" lIns="25400" tIns="25400" rIns="25400" bIns="25400" rtlCol="0" anchor="t">
            <a:normAutofit fontScale="92500" lnSpcReduction="10000"/>
          </a:bodyPr>
          <a:lstStyle/>
          <a:p>
            <a:pPr marL="0" indent="0" algn="l">
              <a:lnSpc>
                <a:spcPct val="130000"/>
              </a:lnSpc>
              <a:buNone/>
            </a:pPr>
            <a:r>
              <a:rPr lang="en-US" sz="3000" b="1" dirty="0">
                <a:solidFill>
                  <a:srgbClr val="F8F8F8"/>
                </a:solidFill>
                <a:latin typeface="Arial" pitchFamily="34" charset="0"/>
                <a:ea typeface="Arial" pitchFamily="34" charset="-122"/>
                <a:cs typeface="Arial" pitchFamily="34" charset="-120"/>
              </a:rPr>
              <a:t>No conflicts of interest to declare.</a:t>
            </a:r>
            <a:endParaRPr lang="en-US" sz="3000" dirty="0"/>
          </a:p>
        </p:txBody>
      </p:sp>
      <p:sp>
        <p:nvSpPr>
          <p:cNvPr id="10" name="Text 7"/>
          <p:cNvSpPr/>
          <p:nvPr/>
        </p:nvSpPr>
        <p:spPr>
          <a:xfrm>
            <a:off x="1524000" y="5638800"/>
            <a:ext cx="6575777" cy="542925"/>
          </a:xfrm>
          <a:prstGeom prst="rect">
            <a:avLst/>
          </a:prstGeom>
          <a:noFill/>
          <a:ln/>
        </p:spPr>
        <p:txBody>
          <a:bodyPr wrap="square" lIns="25400" tIns="25400" rIns="25400" bIns="25400" rtlCol="0" anchor="t">
            <a:normAutofit fontScale="92500" lnSpcReduction="10000"/>
          </a:bodyPr>
          <a:lstStyle/>
          <a:p>
            <a:pPr marL="0" indent="0" algn="l">
              <a:lnSpc>
                <a:spcPct val="130000"/>
              </a:lnSpc>
              <a:buNone/>
            </a:pPr>
            <a:endParaRPr lang="en-US" sz="3000" dirty="0"/>
          </a:p>
        </p:txBody>
      </p:sp>
      <p:pic>
        <p:nvPicPr>
          <p:cNvPr id="11" name="Image 1" descr="preencoded.png"/>
          <p:cNvPicPr>
            <a:picLocks noChangeAspect="1"/>
          </p:cNvPicPr>
          <p:nvPr/>
        </p:nvPicPr>
        <p:blipFill>
          <a:blip r:embed="rId3"/>
          <a:stretch>
            <a:fillRect/>
          </a:stretch>
        </p:blipFill>
        <p:spPr>
          <a:xfrm>
            <a:off x="12904143" y="9334500"/>
            <a:ext cx="381000" cy="381000"/>
          </a:xfrm>
          <a:prstGeom prst="rect">
            <a:avLst/>
          </a:prstGeom>
        </p:spPr>
      </p:pic>
      <p:sp>
        <p:nvSpPr>
          <p:cNvPr id="12" name="Text 8"/>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C559AB50-C146-5C2D-A1A2-DC4EEBE34078}"/>
              </a:ext>
            </a:extLst>
          </p:cNvPr>
          <p:cNvPicPr>
            <a:picLocks noChangeAspect="1"/>
          </p:cNvPicPr>
          <p:nvPr/>
        </p:nvPicPr>
        <p:blipFill>
          <a:blip r:embed="rId4"/>
          <a:stretch>
            <a:fillRect/>
          </a:stretch>
        </p:blipFill>
        <p:spPr>
          <a:xfrm>
            <a:off x="1295400" y="608532"/>
            <a:ext cx="3921662" cy="764135"/>
          </a:xfrm>
          <a:prstGeom prst="rect">
            <a:avLst/>
          </a:prstGeom>
        </p:spPr>
      </p:pic>
    </p:spTree>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F87067BF-A36B-EF8C-E749-D85D36B396EE}"/>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094CE85E-DEF6-811A-0D29-DD1656A6C10C}"/>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67B2EC4E-EA4D-B82E-84BF-E0BEE25E9C36}"/>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0903A7BE-4259-269F-D2EA-900BE286E499}"/>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3414E60C-F5FC-E82D-7800-D3B66B340E70}"/>
              </a:ext>
            </a:extLst>
          </p:cNvPr>
          <p:cNvPicPr>
            <a:picLocks noChangeAspect="1"/>
          </p:cNvPicPr>
          <p:nvPr/>
        </p:nvPicPr>
        <p:blipFill>
          <a:blip r:embed="rId4"/>
          <a:stretch>
            <a:fillRect/>
          </a:stretch>
        </p:blipFill>
        <p:spPr>
          <a:xfrm>
            <a:off x="1295400" y="608532"/>
            <a:ext cx="3921662" cy="764135"/>
          </a:xfrm>
          <a:prstGeom prst="rect">
            <a:avLst/>
          </a:prstGeom>
        </p:spPr>
      </p:pic>
      <p:sp>
        <p:nvSpPr>
          <p:cNvPr id="2" name="TextBox 1">
            <a:extLst>
              <a:ext uri="{FF2B5EF4-FFF2-40B4-BE49-F238E27FC236}">
                <a16:creationId xmlns:a16="http://schemas.microsoft.com/office/drawing/2014/main" id="{B6911C9E-2A13-4D83-A317-CDABB641A7E5}"/>
              </a:ext>
            </a:extLst>
          </p:cNvPr>
          <p:cNvSpPr txBox="1"/>
          <p:nvPr/>
        </p:nvSpPr>
        <p:spPr>
          <a:xfrm>
            <a:off x="1774209" y="2729552"/>
            <a:ext cx="6864824" cy="923330"/>
          </a:xfrm>
          <a:prstGeom prst="rect">
            <a:avLst/>
          </a:prstGeom>
          <a:noFill/>
        </p:spPr>
        <p:txBody>
          <a:bodyPr wrap="square" rtlCol="0">
            <a:spAutoFit/>
          </a:bodyPr>
          <a:lstStyle/>
          <a:p>
            <a:endParaRPr lang="en-GB" dirty="0">
              <a:solidFill>
                <a:schemeClr val="bg1"/>
              </a:solidFill>
            </a:endParaRPr>
          </a:p>
          <a:p>
            <a:endParaRPr lang="en-GB" dirty="0">
              <a:solidFill>
                <a:schemeClr val="bg1"/>
              </a:solidFill>
            </a:endParaRPr>
          </a:p>
          <a:p>
            <a:endParaRPr lang="en-GB" dirty="0">
              <a:solidFill>
                <a:schemeClr val="bg1"/>
              </a:solidFill>
            </a:endParaRPr>
          </a:p>
        </p:txBody>
      </p:sp>
      <p:sp>
        <p:nvSpPr>
          <p:cNvPr id="4" name="TextBox 3">
            <a:extLst>
              <a:ext uri="{FF2B5EF4-FFF2-40B4-BE49-F238E27FC236}">
                <a16:creationId xmlns:a16="http://schemas.microsoft.com/office/drawing/2014/main" id="{F4FCB3D0-5D6F-F6EF-F964-579959D0736F}"/>
              </a:ext>
            </a:extLst>
          </p:cNvPr>
          <p:cNvSpPr txBox="1"/>
          <p:nvPr/>
        </p:nvSpPr>
        <p:spPr>
          <a:xfrm>
            <a:off x="1422400" y="2960914"/>
            <a:ext cx="14209486" cy="923330"/>
          </a:xfrm>
          <a:prstGeom prst="rect">
            <a:avLst/>
          </a:prstGeom>
          <a:noFill/>
        </p:spPr>
        <p:txBody>
          <a:bodyPr wrap="square" rtlCol="0">
            <a:spAutoFit/>
          </a:bodyPr>
          <a:lstStyle/>
          <a:p>
            <a:endParaRPr lang="en-GB" dirty="0">
              <a:solidFill>
                <a:schemeClr val="bg1"/>
              </a:solidFill>
            </a:endParaRPr>
          </a:p>
          <a:p>
            <a:endParaRPr lang="en-GB" dirty="0">
              <a:solidFill>
                <a:schemeClr val="bg1"/>
              </a:solidFill>
            </a:endParaRPr>
          </a:p>
          <a:p>
            <a:endParaRPr lang="en-GB" dirty="0">
              <a:solidFill>
                <a:schemeClr val="bg1"/>
              </a:solidFill>
            </a:endParaRPr>
          </a:p>
        </p:txBody>
      </p:sp>
      <p:pic>
        <p:nvPicPr>
          <p:cNvPr id="6" name="Picture 5">
            <a:extLst>
              <a:ext uri="{FF2B5EF4-FFF2-40B4-BE49-F238E27FC236}">
                <a16:creationId xmlns:a16="http://schemas.microsoft.com/office/drawing/2014/main" id="{22B9E13E-A890-52AA-93FD-D054FA70A8BE}"/>
              </a:ext>
            </a:extLst>
          </p:cNvPr>
          <p:cNvPicPr>
            <a:picLocks noChangeAspect="1"/>
          </p:cNvPicPr>
          <p:nvPr/>
        </p:nvPicPr>
        <p:blipFill>
          <a:blip r:embed="rId5"/>
          <a:srcRect l="31508" t="17963" r="30169" b="8796"/>
          <a:stretch>
            <a:fillRect/>
          </a:stretch>
        </p:blipFill>
        <p:spPr>
          <a:xfrm>
            <a:off x="5544458" y="1847850"/>
            <a:ext cx="7740686" cy="8321244"/>
          </a:xfrm>
          <a:prstGeom prst="rect">
            <a:avLst/>
          </a:prstGeom>
        </p:spPr>
      </p:pic>
    </p:spTree>
    <p:extLst>
      <p:ext uri="{BB962C8B-B14F-4D97-AF65-F5344CB8AC3E}">
        <p14:creationId xmlns:p14="http://schemas.microsoft.com/office/powerpoint/2010/main" val="4174528672"/>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66F0B1F1-45F9-92F3-6929-A02E02CBAA2C}"/>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A8341522-961B-AEB5-99C6-8D0C0404B1CB}"/>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D6AE02AB-9A16-F17D-B470-E15C9DBC7417}"/>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BA02BCF6-DA0B-9D18-BA64-FD09795B0283}"/>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A79C7A1D-EC20-3050-C75A-7767393AE716}"/>
              </a:ext>
            </a:extLst>
          </p:cNvPr>
          <p:cNvPicPr>
            <a:picLocks noChangeAspect="1"/>
          </p:cNvPicPr>
          <p:nvPr/>
        </p:nvPicPr>
        <p:blipFill>
          <a:blip r:embed="rId4"/>
          <a:stretch>
            <a:fillRect/>
          </a:stretch>
        </p:blipFill>
        <p:spPr>
          <a:xfrm>
            <a:off x="1295400" y="608532"/>
            <a:ext cx="3921662" cy="764135"/>
          </a:xfrm>
          <a:prstGeom prst="rect">
            <a:avLst/>
          </a:prstGeom>
        </p:spPr>
      </p:pic>
      <p:sp>
        <p:nvSpPr>
          <p:cNvPr id="2" name="TextBox 1">
            <a:extLst>
              <a:ext uri="{FF2B5EF4-FFF2-40B4-BE49-F238E27FC236}">
                <a16:creationId xmlns:a16="http://schemas.microsoft.com/office/drawing/2014/main" id="{C79CA883-8B53-6A6A-361E-39AD5B0332AA}"/>
              </a:ext>
            </a:extLst>
          </p:cNvPr>
          <p:cNvSpPr txBox="1"/>
          <p:nvPr/>
        </p:nvSpPr>
        <p:spPr>
          <a:xfrm>
            <a:off x="1774209" y="2729552"/>
            <a:ext cx="6864824" cy="923330"/>
          </a:xfrm>
          <a:prstGeom prst="rect">
            <a:avLst/>
          </a:prstGeom>
          <a:noFill/>
        </p:spPr>
        <p:txBody>
          <a:bodyPr wrap="square" rtlCol="0">
            <a:spAutoFit/>
          </a:bodyPr>
          <a:lstStyle/>
          <a:p>
            <a:endParaRPr lang="en-GB" dirty="0">
              <a:solidFill>
                <a:schemeClr val="bg1"/>
              </a:solidFill>
            </a:endParaRPr>
          </a:p>
          <a:p>
            <a:endParaRPr lang="en-GB" dirty="0">
              <a:solidFill>
                <a:schemeClr val="bg1"/>
              </a:solidFill>
            </a:endParaRPr>
          </a:p>
          <a:p>
            <a:endParaRPr lang="en-GB" dirty="0">
              <a:solidFill>
                <a:schemeClr val="bg1"/>
              </a:solidFill>
            </a:endParaRPr>
          </a:p>
        </p:txBody>
      </p:sp>
      <p:sp>
        <p:nvSpPr>
          <p:cNvPr id="4" name="TextBox 3">
            <a:extLst>
              <a:ext uri="{FF2B5EF4-FFF2-40B4-BE49-F238E27FC236}">
                <a16:creationId xmlns:a16="http://schemas.microsoft.com/office/drawing/2014/main" id="{C35C0B82-A277-F758-B75F-726F67B6E605}"/>
              </a:ext>
            </a:extLst>
          </p:cNvPr>
          <p:cNvSpPr txBox="1"/>
          <p:nvPr/>
        </p:nvSpPr>
        <p:spPr>
          <a:xfrm>
            <a:off x="1422400" y="2960914"/>
            <a:ext cx="14209486" cy="923330"/>
          </a:xfrm>
          <a:prstGeom prst="rect">
            <a:avLst/>
          </a:prstGeom>
          <a:noFill/>
        </p:spPr>
        <p:txBody>
          <a:bodyPr wrap="square" rtlCol="0">
            <a:spAutoFit/>
          </a:bodyPr>
          <a:lstStyle/>
          <a:p>
            <a:endParaRPr lang="en-GB" dirty="0">
              <a:solidFill>
                <a:schemeClr val="bg1"/>
              </a:solidFill>
            </a:endParaRPr>
          </a:p>
          <a:p>
            <a:endParaRPr lang="en-GB" dirty="0">
              <a:solidFill>
                <a:schemeClr val="bg1"/>
              </a:solidFill>
            </a:endParaRPr>
          </a:p>
          <a:p>
            <a:endParaRPr lang="en-GB" dirty="0">
              <a:solidFill>
                <a:schemeClr val="bg1"/>
              </a:solidFill>
            </a:endParaRPr>
          </a:p>
        </p:txBody>
      </p:sp>
      <p:pic>
        <p:nvPicPr>
          <p:cNvPr id="8" name="Picture 7">
            <a:extLst>
              <a:ext uri="{FF2B5EF4-FFF2-40B4-BE49-F238E27FC236}">
                <a16:creationId xmlns:a16="http://schemas.microsoft.com/office/drawing/2014/main" id="{5ADFF7B6-B56C-5604-51DD-FCE845EA675E}"/>
              </a:ext>
            </a:extLst>
          </p:cNvPr>
          <p:cNvPicPr>
            <a:picLocks noChangeAspect="1"/>
          </p:cNvPicPr>
          <p:nvPr/>
        </p:nvPicPr>
        <p:blipFill>
          <a:blip r:embed="rId5"/>
          <a:srcRect l="29841" t="17963" r="32621" b="50000"/>
          <a:stretch>
            <a:fillRect/>
          </a:stretch>
        </p:blipFill>
        <p:spPr>
          <a:xfrm>
            <a:off x="258195" y="5920637"/>
            <a:ext cx="8347711" cy="4007550"/>
          </a:xfrm>
          <a:prstGeom prst="rect">
            <a:avLst/>
          </a:prstGeom>
        </p:spPr>
      </p:pic>
      <p:pic>
        <p:nvPicPr>
          <p:cNvPr id="10" name="Picture 9">
            <a:extLst>
              <a:ext uri="{FF2B5EF4-FFF2-40B4-BE49-F238E27FC236}">
                <a16:creationId xmlns:a16="http://schemas.microsoft.com/office/drawing/2014/main" id="{B1E332FE-6520-9217-05BD-604AE0FD9C99}"/>
              </a:ext>
            </a:extLst>
          </p:cNvPr>
          <p:cNvPicPr>
            <a:picLocks noChangeAspect="1"/>
          </p:cNvPicPr>
          <p:nvPr/>
        </p:nvPicPr>
        <p:blipFill>
          <a:blip r:embed="rId6"/>
          <a:srcRect l="30451" t="20545" r="30952" b="23810"/>
          <a:stretch>
            <a:fillRect/>
          </a:stretch>
        </p:blipFill>
        <p:spPr>
          <a:xfrm>
            <a:off x="8739258" y="733425"/>
            <a:ext cx="9439255" cy="8425089"/>
          </a:xfrm>
          <a:prstGeom prst="rect">
            <a:avLst/>
          </a:prstGeom>
        </p:spPr>
      </p:pic>
      <p:pic>
        <p:nvPicPr>
          <p:cNvPr id="17" name="Picture 16">
            <a:extLst>
              <a:ext uri="{FF2B5EF4-FFF2-40B4-BE49-F238E27FC236}">
                <a16:creationId xmlns:a16="http://schemas.microsoft.com/office/drawing/2014/main" id="{A45A2F11-C6F2-DA0B-B081-797CE361856A}"/>
              </a:ext>
            </a:extLst>
          </p:cNvPr>
          <p:cNvPicPr>
            <a:picLocks noChangeAspect="1"/>
          </p:cNvPicPr>
          <p:nvPr/>
        </p:nvPicPr>
        <p:blipFill>
          <a:blip r:embed="rId7"/>
          <a:srcRect l="30794" t="31182" r="32301" b="44409"/>
          <a:stretch>
            <a:fillRect/>
          </a:stretch>
        </p:blipFill>
        <p:spPr>
          <a:xfrm>
            <a:off x="260723" y="2325697"/>
            <a:ext cx="8378310" cy="3117093"/>
          </a:xfrm>
          <a:prstGeom prst="rect">
            <a:avLst/>
          </a:prstGeom>
        </p:spPr>
      </p:pic>
      <p:sp>
        <p:nvSpPr>
          <p:cNvPr id="19" name="TextBox 18">
            <a:extLst>
              <a:ext uri="{FF2B5EF4-FFF2-40B4-BE49-F238E27FC236}">
                <a16:creationId xmlns:a16="http://schemas.microsoft.com/office/drawing/2014/main" id="{38BA3FE0-201D-477F-D0DD-0AF96722F9AE}"/>
              </a:ext>
            </a:extLst>
          </p:cNvPr>
          <p:cNvSpPr txBox="1"/>
          <p:nvPr/>
        </p:nvSpPr>
        <p:spPr>
          <a:xfrm>
            <a:off x="7734308" y="2417625"/>
            <a:ext cx="653142" cy="707886"/>
          </a:xfrm>
          <a:prstGeom prst="rect">
            <a:avLst/>
          </a:prstGeom>
          <a:noFill/>
        </p:spPr>
        <p:txBody>
          <a:bodyPr wrap="square" rtlCol="0">
            <a:spAutoFit/>
          </a:bodyPr>
          <a:lstStyle/>
          <a:p>
            <a:r>
              <a:rPr lang="en-GB" sz="4000" b="1" dirty="0"/>
              <a:t>1.</a:t>
            </a:r>
            <a:endParaRPr lang="en-GB" dirty="0"/>
          </a:p>
        </p:txBody>
      </p:sp>
      <p:sp>
        <p:nvSpPr>
          <p:cNvPr id="21" name="TextBox 20">
            <a:extLst>
              <a:ext uri="{FF2B5EF4-FFF2-40B4-BE49-F238E27FC236}">
                <a16:creationId xmlns:a16="http://schemas.microsoft.com/office/drawing/2014/main" id="{9CB248AD-9C07-5DE6-94A4-CF883550DD04}"/>
              </a:ext>
            </a:extLst>
          </p:cNvPr>
          <p:cNvSpPr txBox="1"/>
          <p:nvPr/>
        </p:nvSpPr>
        <p:spPr>
          <a:xfrm>
            <a:off x="17358720" y="681036"/>
            <a:ext cx="653142" cy="1323439"/>
          </a:xfrm>
          <a:prstGeom prst="rect">
            <a:avLst/>
          </a:prstGeom>
          <a:noFill/>
        </p:spPr>
        <p:txBody>
          <a:bodyPr wrap="square" rtlCol="0">
            <a:spAutoFit/>
          </a:bodyPr>
          <a:lstStyle/>
          <a:p>
            <a:r>
              <a:rPr lang="en-GB" sz="4000" b="1" dirty="0"/>
              <a:t>3.</a:t>
            </a:r>
            <a:r>
              <a:rPr lang="en-GB" sz="4000" dirty="0">
                <a:solidFill>
                  <a:schemeClr val="bg1"/>
                </a:solidFill>
              </a:rPr>
              <a:t>.</a:t>
            </a:r>
            <a:endParaRPr lang="en-GB" sz="4000" dirty="0"/>
          </a:p>
        </p:txBody>
      </p:sp>
      <p:sp>
        <p:nvSpPr>
          <p:cNvPr id="24" name="TextBox 23">
            <a:extLst>
              <a:ext uri="{FF2B5EF4-FFF2-40B4-BE49-F238E27FC236}">
                <a16:creationId xmlns:a16="http://schemas.microsoft.com/office/drawing/2014/main" id="{9D420D87-7863-374C-71AE-0E2250F49A8C}"/>
              </a:ext>
            </a:extLst>
          </p:cNvPr>
          <p:cNvSpPr txBox="1"/>
          <p:nvPr/>
        </p:nvSpPr>
        <p:spPr>
          <a:xfrm>
            <a:off x="7734308" y="6096000"/>
            <a:ext cx="653142" cy="707886"/>
          </a:xfrm>
          <a:prstGeom prst="rect">
            <a:avLst/>
          </a:prstGeom>
          <a:noFill/>
        </p:spPr>
        <p:txBody>
          <a:bodyPr wrap="square" rtlCol="0">
            <a:spAutoFit/>
          </a:bodyPr>
          <a:lstStyle/>
          <a:p>
            <a:r>
              <a:rPr lang="en-GB" sz="4000" dirty="0"/>
              <a:t>2.</a:t>
            </a:r>
          </a:p>
        </p:txBody>
      </p:sp>
    </p:spTree>
    <p:extLst>
      <p:ext uri="{BB962C8B-B14F-4D97-AF65-F5344CB8AC3E}">
        <p14:creationId xmlns:p14="http://schemas.microsoft.com/office/powerpoint/2010/main" val="3240103466"/>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03AB099B-955B-3541-0C43-68FB8FA3BA23}"/>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85886EE3-AC32-365A-375F-3D8B875C1E46}"/>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DD3965D4-2C05-B8E0-75AC-8E22F870383B}"/>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D31B4448-CC06-16DA-A153-0D46D243067E}"/>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1F982F09-5ECF-DA12-EE9C-AB075E3D111C}"/>
              </a:ext>
            </a:extLst>
          </p:cNvPr>
          <p:cNvPicPr>
            <a:picLocks noChangeAspect="1"/>
          </p:cNvPicPr>
          <p:nvPr/>
        </p:nvPicPr>
        <p:blipFill>
          <a:blip r:embed="rId4"/>
          <a:stretch>
            <a:fillRect/>
          </a:stretch>
        </p:blipFill>
        <p:spPr>
          <a:xfrm>
            <a:off x="1295400" y="608532"/>
            <a:ext cx="3921662" cy="764135"/>
          </a:xfrm>
          <a:prstGeom prst="rect">
            <a:avLst/>
          </a:prstGeom>
        </p:spPr>
      </p:pic>
      <p:sp>
        <p:nvSpPr>
          <p:cNvPr id="2" name="TextBox 1">
            <a:extLst>
              <a:ext uri="{FF2B5EF4-FFF2-40B4-BE49-F238E27FC236}">
                <a16:creationId xmlns:a16="http://schemas.microsoft.com/office/drawing/2014/main" id="{0363A2FC-F803-3FA9-7DBF-1170713D2CF3}"/>
              </a:ext>
            </a:extLst>
          </p:cNvPr>
          <p:cNvSpPr txBox="1"/>
          <p:nvPr/>
        </p:nvSpPr>
        <p:spPr>
          <a:xfrm>
            <a:off x="1774209" y="2729552"/>
            <a:ext cx="6864824" cy="923330"/>
          </a:xfrm>
          <a:prstGeom prst="rect">
            <a:avLst/>
          </a:prstGeom>
          <a:noFill/>
        </p:spPr>
        <p:txBody>
          <a:bodyPr wrap="square" rtlCol="0">
            <a:spAutoFit/>
          </a:bodyPr>
          <a:lstStyle/>
          <a:p>
            <a:endParaRPr lang="en-GB" dirty="0">
              <a:solidFill>
                <a:schemeClr val="bg1"/>
              </a:solidFill>
            </a:endParaRPr>
          </a:p>
          <a:p>
            <a:endParaRPr lang="en-GB" dirty="0">
              <a:solidFill>
                <a:schemeClr val="bg1"/>
              </a:solidFill>
            </a:endParaRPr>
          </a:p>
          <a:p>
            <a:endParaRPr lang="en-GB" dirty="0">
              <a:solidFill>
                <a:schemeClr val="bg1"/>
              </a:solidFill>
            </a:endParaRPr>
          </a:p>
        </p:txBody>
      </p:sp>
      <p:sp>
        <p:nvSpPr>
          <p:cNvPr id="4" name="TextBox 3">
            <a:extLst>
              <a:ext uri="{FF2B5EF4-FFF2-40B4-BE49-F238E27FC236}">
                <a16:creationId xmlns:a16="http://schemas.microsoft.com/office/drawing/2014/main" id="{07730A51-1C4D-17CD-6307-4F8365A2FE34}"/>
              </a:ext>
            </a:extLst>
          </p:cNvPr>
          <p:cNvSpPr txBox="1"/>
          <p:nvPr/>
        </p:nvSpPr>
        <p:spPr>
          <a:xfrm>
            <a:off x="1422400" y="2960914"/>
            <a:ext cx="14209486" cy="923330"/>
          </a:xfrm>
          <a:prstGeom prst="rect">
            <a:avLst/>
          </a:prstGeom>
          <a:noFill/>
        </p:spPr>
        <p:txBody>
          <a:bodyPr wrap="square" rtlCol="0">
            <a:spAutoFit/>
          </a:bodyPr>
          <a:lstStyle/>
          <a:p>
            <a:endParaRPr lang="en-GB" dirty="0">
              <a:solidFill>
                <a:schemeClr val="bg1"/>
              </a:solidFill>
            </a:endParaRPr>
          </a:p>
          <a:p>
            <a:endParaRPr lang="en-GB" dirty="0">
              <a:solidFill>
                <a:schemeClr val="bg1"/>
              </a:solidFill>
            </a:endParaRPr>
          </a:p>
          <a:p>
            <a:endParaRPr lang="en-GB" dirty="0">
              <a:solidFill>
                <a:schemeClr val="bg1"/>
              </a:solidFill>
            </a:endParaRPr>
          </a:p>
        </p:txBody>
      </p:sp>
      <p:sp>
        <p:nvSpPr>
          <p:cNvPr id="5" name="TextBox 4">
            <a:extLst>
              <a:ext uri="{FF2B5EF4-FFF2-40B4-BE49-F238E27FC236}">
                <a16:creationId xmlns:a16="http://schemas.microsoft.com/office/drawing/2014/main" id="{D1559BF4-39B4-8739-DCC8-1161B30D1BD0}"/>
              </a:ext>
            </a:extLst>
          </p:cNvPr>
          <p:cNvSpPr txBox="1"/>
          <p:nvPr/>
        </p:nvSpPr>
        <p:spPr>
          <a:xfrm>
            <a:off x="1837790" y="2406387"/>
            <a:ext cx="13378705" cy="1569660"/>
          </a:xfrm>
          <a:prstGeom prst="rect">
            <a:avLst/>
          </a:prstGeom>
          <a:noFill/>
        </p:spPr>
        <p:txBody>
          <a:bodyPr wrap="square" rtlCol="0">
            <a:spAutoFit/>
          </a:bodyPr>
          <a:lstStyle/>
          <a:p>
            <a:pPr algn="ctr"/>
            <a:r>
              <a:rPr lang="en-GB" sz="4800" dirty="0">
                <a:solidFill>
                  <a:schemeClr val="bg1"/>
                </a:solidFill>
              </a:rPr>
              <a:t>Based on the clinical presentation and findings, which genetic panel would you consider sending?</a:t>
            </a:r>
          </a:p>
        </p:txBody>
      </p:sp>
      <p:pic>
        <p:nvPicPr>
          <p:cNvPr id="2050" name="Picture 2" descr="Question mark. Confusion stock illustration. Illustration of choose - 32590363">
            <a:extLst>
              <a:ext uri="{FF2B5EF4-FFF2-40B4-BE49-F238E27FC236}">
                <a16:creationId xmlns:a16="http://schemas.microsoft.com/office/drawing/2014/main" id="{C27DDA19-D202-6C60-4BCC-71C68F0A558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8510"/>
          <a:stretch>
            <a:fillRect/>
          </a:stretch>
        </p:blipFill>
        <p:spPr bwMode="auto">
          <a:xfrm>
            <a:off x="6644532" y="4299212"/>
            <a:ext cx="4600575" cy="55249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8209444"/>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F0726357-E7A9-8AF9-188C-A0A5285CE767}"/>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46FD8CC2-F8B9-1561-C74F-136F6E03BF63}"/>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3EF396A3-CCD5-8922-ED47-0198F4286B9E}"/>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C5B8AA18-8EB5-46DA-4725-96BD222C4217}"/>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9735A025-A50E-DFAE-3FB7-771EDB226F05}"/>
              </a:ext>
            </a:extLst>
          </p:cNvPr>
          <p:cNvPicPr>
            <a:picLocks noChangeAspect="1"/>
          </p:cNvPicPr>
          <p:nvPr/>
        </p:nvPicPr>
        <p:blipFill>
          <a:blip r:embed="rId4"/>
          <a:stretch>
            <a:fillRect/>
          </a:stretch>
        </p:blipFill>
        <p:spPr>
          <a:xfrm>
            <a:off x="1295400" y="608532"/>
            <a:ext cx="3921662" cy="764135"/>
          </a:xfrm>
          <a:prstGeom prst="rect">
            <a:avLst/>
          </a:prstGeom>
        </p:spPr>
      </p:pic>
      <p:sp>
        <p:nvSpPr>
          <p:cNvPr id="2" name="TextBox 1">
            <a:extLst>
              <a:ext uri="{FF2B5EF4-FFF2-40B4-BE49-F238E27FC236}">
                <a16:creationId xmlns:a16="http://schemas.microsoft.com/office/drawing/2014/main" id="{CB6867B3-1167-6A96-7C0B-349A9EE651BA}"/>
              </a:ext>
            </a:extLst>
          </p:cNvPr>
          <p:cNvSpPr txBox="1"/>
          <p:nvPr/>
        </p:nvSpPr>
        <p:spPr>
          <a:xfrm>
            <a:off x="1774209" y="2729552"/>
            <a:ext cx="6864824" cy="923330"/>
          </a:xfrm>
          <a:prstGeom prst="rect">
            <a:avLst/>
          </a:prstGeom>
          <a:noFill/>
        </p:spPr>
        <p:txBody>
          <a:bodyPr wrap="square" rtlCol="0">
            <a:spAutoFit/>
          </a:bodyPr>
          <a:lstStyle/>
          <a:p>
            <a:endParaRPr lang="en-GB" dirty="0">
              <a:solidFill>
                <a:schemeClr val="bg1"/>
              </a:solidFill>
            </a:endParaRPr>
          </a:p>
          <a:p>
            <a:endParaRPr lang="en-GB" dirty="0">
              <a:solidFill>
                <a:schemeClr val="bg1"/>
              </a:solidFill>
            </a:endParaRPr>
          </a:p>
          <a:p>
            <a:endParaRPr lang="en-GB" dirty="0">
              <a:solidFill>
                <a:schemeClr val="bg1"/>
              </a:solidFill>
            </a:endParaRPr>
          </a:p>
        </p:txBody>
      </p:sp>
      <p:sp>
        <p:nvSpPr>
          <p:cNvPr id="4" name="TextBox 3">
            <a:extLst>
              <a:ext uri="{FF2B5EF4-FFF2-40B4-BE49-F238E27FC236}">
                <a16:creationId xmlns:a16="http://schemas.microsoft.com/office/drawing/2014/main" id="{E0574DD5-22A0-E081-DC97-7A19F69BD689}"/>
              </a:ext>
            </a:extLst>
          </p:cNvPr>
          <p:cNvSpPr txBox="1"/>
          <p:nvPr/>
        </p:nvSpPr>
        <p:spPr>
          <a:xfrm>
            <a:off x="1422400" y="2960914"/>
            <a:ext cx="14209486" cy="923330"/>
          </a:xfrm>
          <a:prstGeom prst="rect">
            <a:avLst/>
          </a:prstGeom>
          <a:noFill/>
        </p:spPr>
        <p:txBody>
          <a:bodyPr wrap="square" rtlCol="0">
            <a:spAutoFit/>
          </a:bodyPr>
          <a:lstStyle/>
          <a:p>
            <a:endParaRPr lang="en-GB" dirty="0">
              <a:solidFill>
                <a:schemeClr val="bg1"/>
              </a:solidFill>
            </a:endParaRPr>
          </a:p>
          <a:p>
            <a:endParaRPr lang="en-GB" dirty="0">
              <a:solidFill>
                <a:schemeClr val="bg1"/>
              </a:solidFill>
            </a:endParaRPr>
          </a:p>
          <a:p>
            <a:endParaRPr lang="en-GB" dirty="0">
              <a:solidFill>
                <a:schemeClr val="bg1"/>
              </a:solidFill>
            </a:endParaRPr>
          </a:p>
        </p:txBody>
      </p:sp>
      <p:sp>
        <p:nvSpPr>
          <p:cNvPr id="5" name="TextBox 4">
            <a:extLst>
              <a:ext uri="{FF2B5EF4-FFF2-40B4-BE49-F238E27FC236}">
                <a16:creationId xmlns:a16="http://schemas.microsoft.com/office/drawing/2014/main" id="{F0015831-A2F7-A336-DBDB-67AA55D9B26C}"/>
              </a:ext>
            </a:extLst>
          </p:cNvPr>
          <p:cNvSpPr txBox="1"/>
          <p:nvPr/>
        </p:nvSpPr>
        <p:spPr>
          <a:xfrm>
            <a:off x="478971" y="2729551"/>
            <a:ext cx="16720458" cy="7509748"/>
          </a:xfrm>
          <a:prstGeom prst="rect">
            <a:avLst/>
          </a:prstGeom>
          <a:noFill/>
        </p:spPr>
        <p:txBody>
          <a:bodyPr wrap="square" rtlCol="0">
            <a:spAutoFit/>
          </a:bodyPr>
          <a:lstStyle/>
          <a:p>
            <a:r>
              <a:rPr lang="en-GB" sz="4000" b="1" dirty="0">
                <a:solidFill>
                  <a:schemeClr val="bg1"/>
                </a:solidFill>
              </a:rPr>
              <a:t>What happened next?</a:t>
            </a:r>
          </a:p>
          <a:p>
            <a:endParaRPr lang="en-GB" sz="3600" dirty="0">
              <a:solidFill>
                <a:schemeClr val="bg1"/>
              </a:solidFill>
            </a:endParaRPr>
          </a:p>
          <a:p>
            <a:pPr marL="285750" indent="-285750">
              <a:buFont typeface="Arial" panose="020B0604020202020204" pitchFamily="34" charset="0"/>
              <a:buChar char="•"/>
            </a:pPr>
            <a:r>
              <a:rPr lang="en-GB" sz="3600" dirty="0">
                <a:solidFill>
                  <a:schemeClr val="bg1"/>
                </a:solidFill>
              </a:rPr>
              <a:t>Strictly neither Mum or daughter meets full genetic testing criteria for any of the 3 panels explored</a:t>
            </a:r>
          </a:p>
          <a:p>
            <a:pPr marL="285750" indent="-285750">
              <a:buFont typeface="Arial" panose="020B0604020202020204" pitchFamily="34" charset="0"/>
              <a:buChar char="•"/>
            </a:pPr>
            <a:r>
              <a:rPr lang="en-GB" sz="3600" dirty="0">
                <a:solidFill>
                  <a:schemeClr val="bg1"/>
                </a:solidFill>
              </a:rPr>
              <a:t>Therefore, the case was discussed with the genomics laboratory </a:t>
            </a:r>
          </a:p>
          <a:p>
            <a:pPr marL="285750" indent="-285750">
              <a:buFont typeface="Arial" panose="020B0604020202020204" pitchFamily="34" charset="0"/>
              <a:buChar char="•"/>
            </a:pPr>
            <a:r>
              <a:rPr lang="en-GB" sz="3600" dirty="0">
                <a:solidFill>
                  <a:schemeClr val="bg1"/>
                </a:solidFill>
              </a:rPr>
              <a:t>19-year-old admitted with myocarditis and MRI suggesting arrhythmogenic cardiomyopathy </a:t>
            </a:r>
          </a:p>
          <a:p>
            <a:pPr marL="285750" indent="-285750">
              <a:buFont typeface="Arial" panose="020B0604020202020204" pitchFamily="34" charset="0"/>
              <a:buChar char="•"/>
            </a:pPr>
            <a:r>
              <a:rPr lang="en-GB" sz="3600" dirty="0">
                <a:solidFill>
                  <a:schemeClr val="bg1"/>
                </a:solidFill>
              </a:rPr>
              <a:t>No arrythmias to date demonstrated </a:t>
            </a:r>
          </a:p>
          <a:p>
            <a:pPr marL="285750" indent="-285750">
              <a:buFont typeface="Arial" panose="020B0604020202020204" pitchFamily="34" charset="0"/>
              <a:buChar char="•"/>
            </a:pPr>
            <a:r>
              <a:rPr lang="en-GB" sz="3600" dirty="0">
                <a:solidFill>
                  <a:schemeClr val="bg1"/>
                </a:solidFill>
              </a:rPr>
              <a:t>Mother who is visiting daily has a secondary prevention ICD, presenting with malignant ventricular arrythmias </a:t>
            </a:r>
          </a:p>
          <a:p>
            <a:pPr marL="285750" indent="-285750">
              <a:buFont typeface="Arial" panose="020B0604020202020204" pitchFamily="34" charset="0"/>
              <a:buChar char="•"/>
            </a:pPr>
            <a:r>
              <a:rPr lang="en-GB" sz="3600" dirty="0">
                <a:solidFill>
                  <a:schemeClr val="bg1"/>
                </a:solidFill>
              </a:rPr>
              <a:t>Mum’s MRI similar to her daughters upon review </a:t>
            </a:r>
          </a:p>
          <a:p>
            <a:pPr marL="285750" indent="-285750">
              <a:buFont typeface="Arial" panose="020B0604020202020204" pitchFamily="34" charset="0"/>
              <a:buChar char="•"/>
            </a:pPr>
            <a:r>
              <a:rPr lang="en-GB" sz="3600" dirty="0">
                <a:solidFill>
                  <a:schemeClr val="bg1"/>
                </a:solidFill>
              </a:rPr>
              <a:t>Findings are highly suspicious of a familial arrhythmogenic cardiomyopathy </a:t>
            </a:r>
          </a:p>
          <a:p>
            <a:pPr marL="285750" indent="-285750">
              <a:buFont typeface="Arial" panose="020B0604020202020204" pitchFamily="34" charset="0"/>
              <a:buChar char="•"/>
            </a:pPr>
            <a:endParaRPr lang="en-GB" sz="3200" dirty="0">
              <a:solidFill>
                <a:schemeClr val="bg1"/>
              </a:solidFill>
            </a:endParaRPr>
          </a:p>
          <a:p>
            <a:endParaRPr lang="en-GB" dirty="0">
              <a:solidFill>
                <a:schemeClr val="bg1"/>
              </a:solidFill>
            </a:endParaRPr>
          </a:p>
        </p:txBody>
      </p:sp>
    </p:spTree>
    <p:extLst>
      <p:ext uri="{BB962C8B-B14F-4D97-AF65-F5344CB8AC3E}">
        <p14:creationId xmlns:p14="http://schemas.microsoft.com/office/powerpoint/2010/main" val="1340012500"/>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20D2A964-BE3C-71F4-920E-15A63E3F227C}"/>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5729E8DF-F117-F6C2-56C2-2E818E80B0AA}"/>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BD918469-918F-E6BD-B796-EEAD7917CB33}"/>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7B1B9EE2-2B30-91A4-D14D-D23F9C8255E2}"/>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439608C4-2FD1-457A-BDAA-46E2FEC1B0E8}"/>
              </a:ext>
            </a:extLst>
          </p:cNvPr>
          <p:cNvPicPr>
            <a:picLocks noChangeAspect="1"/>
          </p:cNvPicPr>
          <p:nvPr/>
        </p:nvPicPr>
        <p:blipFill>
          <a:blip r:embed="rId4"/>
          <a:stretch>
            <a:fillRect/>
          </a:stretch>
        </p:blipFill>
        <p:spPr>
          <a:xfrm>
            <a:off x="1295400" y="608532"/>
            <a:ext cx="3921662" cy="764135"/>
          </a:xfrm>
          <a:prstGeom prst="rect">
            <a:avLst/>
          </a:prstGeom>
        </p:spPr>
      </p:pic>
      <p:sp>
        <p:nvSpPr>
          <p:cNvPr id="2" name="TextBox 1">
            <a:extLst>
              <a:ext uri="{FF2B5EF4-FFF2-40B4-BE49-F238E27FC236}">
                <a16:creationId xmlns:a16="http://schemas.microsoft.com/office/drawing/2014/main" id="{7F2FD26D-6C7E-665A-4909-B7EA09ACABD0}"/>
              </a:ext>
            </a:extLst>
          </p:cNvPr>
          <p:cNvSpPr txBox="1"/>
          <p:nvPr/>
        </p:nvSpPr>
        <p:spPr>
          <a:xfrm>
            <a:off x="1774209" y="2729552"/>
            <a:ext cx="6864824" cy="923330"/>
          </a:xfrm>
          <a:prstGeom prst="rect">
            <a:avLst/>
          </a:prstGeom>
          <a:noFill/>
        </p:spPr>
        <p:txBody>
          <a:bodyPr wrap="square" rtlCol="0">
            <a:spAutoFit/>
          </a:bodyPr>
          <a:lstStyle/>
          <a:p>
            <a:endParaRPr lang="en-GB" dirty="0">
              <a:solidFill>
                <a:schemeClr val="bg1"/>
              </a:solidFill>
            </a:endParaRPr>
          </a:p>
          <a:p>
            <a:endParaRPr lang="en-GB" dirty="0">
              <a:solidFill>
                <a:schemeClr val="bg1"/>
              </a:solidFill>
            </a:endParaRPr>
          </a:p>
          <a:p>
            <a:endParaRPr lang="en-GB" dirty="0">
              <a:solidFill>
                <a:schemeClr val="bg1"/>
              </a:solidFill>
            </a:endParaRPr>
          </a:p>
        </p:txBody>
      </p:sp>
      <p:sp>
        <p:nvSpPr>
          <p:cNvPr id="4" name="TextBox 3">
            <a:extLst>
              <a:ext uri="{FF2B5EF4-FFF2-40B4-BE49-F238E27FC236}">
                <a16:creationId xmlns:a16="http://schemas.microsoft.com/office/drawing/2014/main" id="{0C6735C5-59D5-6844-835B-16E40D21CA89}"/>
              </a:ext>
            </a:extLst>
          </p:cNvPr>
          <p:cNvSpPr txBox="1"/>
          <p:nvPr/>
        </p:nvSpPr>
        <p:spPr>
          <a:xfrm>
            <a:off x="1422400" y="2960914"/>
            <a:ext cx="14209486" cy="923330"/>
          </a:xfrm>
          <a:prstGeom prst="rect">
            <a:avLst/>
          </a:prstGeom>
          <a:noFill/>
        </p:spPr>
        <p:txBody>
          <a:bodyPr wrap="square" rtlCol="0">
            <a:spAutoFit/>
          </a:bodyPr>
          <a:lstStyle/>
          <a:p>
            <a:endParaRPr lang="en-GB" dirty="0">
              <a:solidFill>
                <a:schemeClr val="bg1"/>
              </a:solidFill>
            </a:endParaRPr>
          </a:p>
          <a:p>
            <a:endParaRPr lang="en-GB" dirty="0">
              <a:solidFill>
                <a:schemeClr val="bg1"/>
              </a:solidFill>
            </a:endParaRPr>
          </a:p>
          <a:p>
            <a:endParaRPr lang="en-GB" dirty="0">
              <a:solidFill>
                <a:schemeClr val="bg1"/>
              </a:solidFill>
            </a:endParaRPr>
          </a:p>
        </p:txBody>
      </p:sp>
      <p:sp>
        <p:nvSpPr>
          <p:cNvPr id="5" name="TextBox 4">
            <a:extLst>
              <a:ext uri="{FF2B5EF4-FFF2-40B4-BE49-F238E27FC236}">
                <a16:creationId xmlns:a16="http://schemas.microsoft.com/office/drawing/2014/main" id="{AE9BEF8C-B366-0604-1EA9-58CD72A1B4AB}"/>
              </a:ext>
            </a:extLst>
          </p:cNvPr>
          <p:cNvSpPr txBox="1"/>
          <p:nvPr/>
        </p:nvSpPr>
        <p:spPr>
          <a:xfrm>
            <a:off x="478971" y="2729551"/>
            <a:ext cx="16720458" cy="5909310"/>
          </a:xfrm>
          <a:prstGeom prst="rect">
            <a:avLst/>
          </a:prstGeom>
          <a:noFill/>
        </p:spPr>
        <p:txBody>
          <a:bodyPr wrap="square" rtlCol="0">
            <a:spAutoFit/>
          </a:bodyPr>
          <a:lstStyle/>
          <a:p>
            <a:pPr marL="285750" indent="-285750">
              <a:buFont typeface="Arial" panose="020B0604020202020204" pitchFamily="34" charset="0"/>
              <a:buChar char="•"/>
            </a:pPr>
            <a:r>
              <a:rPr lang="en-GB" sz="6000" b="1" dirty="0">
                <a:solidFill>
                  <a:schemeClr val="bg1"/>
                </a:solidFill>
              </a:rPr>
              <a:t>The proposed plan:</a:t>
            </a:r>
          </a:p>
          <a:p>
            <a:pPr marL="285750" indent="-285750">
              <a:buFont typeface="Arial" panose="020B0604020202020204" pitchFamily="34" charset="0"/>
              <a:buChar char="•"/>
            </a:pPr>
            <a:endParaRPr lang="en-GB" sz="6000" dirty="0">
              <a:solidFill>
                <a:schemeClr val="bg1"/>
              </a:solidFill>
            </a:endParaRPr>
          </a:p>
          <a:p>
            <a:pPr marL="285750" indent="-285750">
              <a:buFont typeface="Arial" panose="020B0604020202020204" pitchFamily="34" charset="0"/>
              <a:buChar char="•"/>
            </a:pPr>
            <a:r>
              <a:rPr lang="en-GB" sz="6000" dirty="0">
                <a:solidFill>
                  <a:schemeClr val="bg1"/>
                </a:solidFill>
              </a:rPr>
              <a:t>Request to send DCM/ACM (R132) for Mum (proband) despite not meeting criteria as clear left-dominant arrhythmogenic  phenotype</a:t>
            </a:r>
          </a:p>
          <a:p>
            <a:pPr marL="285750" indent="-285750">
              <a:buFont typeface="Arial" panose="020B0604020202020204" pitchFamily="34" charset="0"/>
              <a:buChar char="•"/>
            </a:pPr>
            <a:r>
              <a:rPr lang="en-GB" sz="6000" dirty="0">
                <a:solidFill>
                  <a:schemeClr val="bg1"/>
                </a:solidFill>
              </a:rPr>
              <a:t>Plan to store daughters DNA  </a:t>
            </a:r>
          </a:p>
          <a:p>
            <a:pPr marL="285750" indent="-285750">
              <a:buFont typeface="Arial" panose="020B0604020202020204" pitchFamily="34" charset="0"/>
              <a:buChar char="•"/>
            </a:pPr>
            <a:endParaRPr lang="en-GB" dirty="0">
              <a:solidFill>
                <a:schemeClr val="bg1"/>
              </a:solidFill>
            </a:endParaRPr>
          </a:p>
        </p:txBody>
      </p:sp>
    </p:spTree>
    <p:extLst>
      <p:ext uri="{BB962C8B-B14F-4D97-AF65-F5344CB8AC3E}">
        <p14:creationId xmlns:p14="http://schemas.microsoft.com/office/powerpoint/2010/main" val="513133106"/>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590BD90D-8097-4237-B8DF-9878BE46D900}"/>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C3E573F4-5CAA-E5D7-C05D-9C0CA64E7DA2}"/>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47C88F42-BD96-017C-5F1B-668F2FBA3092}"/>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DF05CE87-8906-BE05-060C-1E57D62B7E43}"/>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D1B0D52C-2739-CDD5-B5D5-4BED88CCEB56}"/>
              </a:ext>
            </a:extLst>
          </p:cNvPr>
          <p:cNvPicPr>
            <a:picLocks noChangeAspect="1"/>
          </p:cNvPicPr>
          <p:nvPr/>
        </p:nvPicPr>
        <p:blipFill>
          <a:blip r:embed="rId4"/>
          <a:stretch>
            <a:fillRect/>
          </a:stretch>
        </p:blipFill>
        <p:spPr>
          <a:xfrm>
            <a:off x="1295400" y="608532"/>
            <a:ext cx="3921662" cy="764135"/>
          </a:xfrm>
          <a:prstGeom prst="rect">
            <a:avLst/>
          </a:prstGeom>
        </p:spPr>
      </p:pic>
      <p:sp>
        <p:nvSpPr>
          <p:cNvPr id="2" name="TextBox 1">
            <a:extLst>
              <a:ext uri="{FF2B5EF4-FFF2-40B4-BE49-F238E27FC236}">
                <a16:creationId xmlns:a16="http://schemas.microsoft.com/office/drawing/2014/main" id="{F477235F-112E-DC4A-9799-06E906C582FB}"/>
              </a:ext>
            </a:extLst>
          </p:cNvPr>
          <p:cNvSpPr txBox="1"/>
          <p:nvPr/>
        </p:nvSpPr>
        <p:spPr>
          <a:xfrm>
            <a:off x="1774209" y="2729552"/>
            <a:ext cx="6864824" cy="923330"/>
          </a:xfrm>
          <a:prstGeom prst="rect">
            <a:avLst/>
          </a:prstGeom>
          <a:noFill/>
        </p:spPr>
        <p:txBody>
          <a:bodyPr wrap="square" rtlCol="0">
            <a:spAutoFit/>
          </a:bodyPr>
          <a:lstStyle/>
          <a:p>
            <a:endParaRPr lang="en-GB" dirty="0">
              <a:solidFill>
                <a:schemeClr val="bg1"/>
              </a:solidFill>
            </a:endParaRPr>
          </a:p>
          <a:p>
            <a:endParaRPr lang="en-GB" dirty="0">
              <a:solidFill>
                <a:schemeClr val="bg1"/>
              </a:solidFill>
            </a:endParaRPr>
          </a:p>
          <a:p>
            <a:endParaRPr lang="en-GB" dirty="0">
              <a:solidFill>
                <a:schemeClr val="bg1"/>
              </a:solidFill>
            </a:endParaRPr>
          </a:p>
        </p:txBody>
      </p:sp>
      <p:sp>
        <p:nvSpPr>
          <p:cNvPr id="4" name="TextBox 3">
            <a:extLst>
              <a:ext uri="{FF2B5EF4-FFF2-40B4-BE49-F238E27FC236}">
                <a16:creationId xmlns:a16="http://schemas.microsoft.com/office/drawing/2014/main" id="{BC7E8160-846F-BC3B-1ED5-B3DFCBC6981A}"/>
              </a:ext>
            </a:extLst>
          </p:cNvPr>
          <p:cNvSpPr txBox="1"/>
          <p:nvPr/>
        </p:nvSpPr>
        <p:spPr>
          <a:xfrm>
            <a:off x="1422400" y="2960914"/>
            <a:ext cx="14209486" cy="923330"/>
          </a:xfrm>
          <a:prstGeom prst="rect">
            <a:avLst/>
          </a:prstGeom>
          <a:noFill/>
        </p:spPr>
        <p:txBody>
          <a:bodyPr wrap="square" rtlCol="0">
            <a:spAutoFit/>
          </a:bodyPr>
          <a:lstStyle/>
          <a:p>
            <a:endParaRPr lang="en-GB" dirty="0">
              <a:solidFill>
                <a:schemeClr val="bg1"/>
              </a:solidFill>
            </a:endParaRPr>
          </a:p>
          <a:p>
            <a:endParaRPr lang="en-GB" dirty="0">
              <a:solidFill>
                <a:schemeClr val="bg1"/>
              </a:solidFill>
            </a:endParaRPr>
          </a:p>
          <a:p>
            <a:endParaRPr lang="en-GB" dirty="0">
              <a:solidFill>
                <a:schemeClr val="bg1"/>
              </a:solidFill>
            </a:endParaRPr>
          </a:p>
        </p:txBody>
      </p:sp>
      <p:sp>
        <p:nvSpPr>
          <p:cNvPr id="5" name="TextBox 4">
            <a:extLst>
              <a:ext uri="{FF2B5EF4-FFF2-40B4-BE49-F238E27FC236}">
                <a16:creationId xmlns:a16="http://schemas.microsoft.com/office/drawing/2014/main" id="{3E08B483-7322-AF7C-5B4A-C823F275853B}"/>
              </a:ext>
            </a:extLst>
          </p:cNvPr>
          <p:cNvSpPr txBox="1"/>
          <p:nvPr/>
        </p:nvSpPr>
        <p:spPr>
          <a:xfrm>
            <a:off x="1295400" y="2452914"/>
            <a:ext cx="15889514" cy="6555641"/>
          </a:xfrm>
          <a:prstGeom prst="rect">
            <a:avLst/>
          </a:prstGeom>
          <a:noFill/>
        </p:spPr>
        <p:txBody>
          <a:bodyPr wrap="square" rtlCol="0">
            <a:spAutoFit/>
          </a:bodyPr>
          <a:lstStyle/>
          <a:p>
            <a:r>
              <a:rPr lang="en-GB" sz="6000" dirty="0">
                <a:solidFill>
                  <a:schemeClr val="bg1"/>
                </a:solidFill>
              </a:rPr>
              <a:t>The Laboratory respond:</a:t>
            </a:r>
          </a:p>
          <a:p>
            <a:endParaRPr lang="en-GB" sz="6000" dirty="0">
              <a:solidFill>
                <a:schemeClr val="bg1"/>
              </a:solidFill>
            </a:endParaRPr>
          </a:p>
          <a:p>
            <a:pPr marL="285750" indent="-285750">
              <a:buFont typeface="Arial" panose="020B0604020202020204" pitchFamily="34" charset="0"/>
              <a:buChar char="•"/>
            </a:pPr>
            <a:r>
              <a:rPr lang="en-GB" sz="6000" dirty="0">
                <a:solidFill>
                  <a:schemeClr val="bg1"/>
                </a:solidFill>
              </a:rPr>
              <a:t>Strictly they should not process this sample</a:t>
            </a:r>
          </a:p>
          <a:p>
            <a:pPr marL="285750" indent="-285750">
              <a:buFont typeface="Arial" panose="020B0604020202020204" pitchFamily="34" charset="0"/>
              <a:buChar char="•"/>
            </a:pPr>
            <a:r>
              <a:rPr lang="en-GB" sz="6000" dirty="0">
                <a:solidFill>
                  <a:schemeClr val="bg1"/>
                </a:solidFill>
              </a:rPr>
              <a:t>However, the family are deemed worthy of genetic testing</a:t>
            </a:r>
          </a:p>
          <a:p>
            <a:pPr marL="285750" indent="-285750">
              <a:buFont typeface="Arial" panose="020B0604020202020204" pitchFamily="34" charset="0"/>
              <a:buChar char="•"/>
            </a:pPr>
            <a:endParaRPr lang="en-GB" sz="6000" i="1" dirty="0">
              <a:solidFill>
                <a:schemeClr val="bg1"/>
              </a:solidFill>
            </a:endParaRPr>
          </a:p>
          <a:p>
            <a:r>
              <a:rPr lang="en-GB" sz="6000" b="1" i="1" dirty="0">
                <a:solidFill>
                  <a:schemeClr val="bg1"/>
                </a:solidFill>
              </a:rPr>
              <a:t>The ICC Nurses therefore approach for consenting </a:t>
            </a:r>
          </a:p>
        </p:txBody>
      </p:sp>
    </p:spTree>
    <p:extLst>
      <p:ext uri="{BB962C8B-B14F-4D97-AF65-F5344CB8AC3E}">
        <p14:creationId xmlns:p14="http://schemas.microsoft.com/office/powerpoint/2010/main" val="124423578"/>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C9A7C33E-C939-1A6D-B73D-D1C6E3201B7B}"/>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CA3AF5AD-0F0A-BFFE-F851-926E1D72EB1D}"/>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DFDA00A7-3A03-513E-601F-09B98890EFE5}"/>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99907DF0-D268-B1E9-427B-94B825416DEA}"/>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46DB4F98-6A2E-D176-493A-172BE54347BB}"/>
              </a:ext>
            </a:extLst>
          </p:cNvPr>
          <p:cNvPicPr>
            <a:picLocks noChangeAspect="1"/>
          </p:cNvPicPr>
          <p:nvPr/>
        </p:nvPicPr>
        <p:blipFill>
          <a:blip r:embed="rId4"/>
          <a:stretch>
            <a:fillRect/>
          </a:stretch>
        </p:blipFill>
        <p:spPr>
          <a:xfrm>
            <a:off x="1295400" y="608532"/>
            <a:ext cx="3921662" cy="764135"/>
          </a:xfrm>
          <a:prstGeom prst="rect">
            <a:avLst/>
          </a:prstGeom>
        </p:spPr>
      </p:pic>
      <p:sp>
        <p:nvSpPr>
          <p:cNvPr id="2" name="TextBox 1">
            <a:extLst>
              <a:ext uri="{FF2B5EF4-FFF2-40B4-BE49-F238E27FC236}">
                <a16:creationId xmlns:a16="http://schemas.microsoft.com/office/drawing/2014/main" id="{1D187873-3C93-3A00-5719-C71947D8ED14}"/>
              </a:ext>
            </a:extLst>
          </p:cNvPr>
          <p:cNvSpPr txBox="1"/>
          <p:nvPr/>
        </p:nvSpPr>
        <p:spPr>
          <a:xfrm>
            <a:off x="1774209" y="2729552"/>
            <a:ext cx="6864824" cy="923330"/>
          </a:xfrm>
          <a:prstGeom prst="rect">
            <a:avLst/>
          </a:prstGeom>
          <a:noFill/>
        </p:spPr>
        <p:txBody>
          <a:bodyPr wrap="square" rtlCol="0">
            <a:spAutoFit/>
          </a:bodyPr>
          <a:lstStyle/>
          <a:p>
            <a:endParaRPr lang="en-GB" dirty="0">
              <a:solidFill>
                <a:schemeClr val="bg1"/>
              </a:solidFill>
            </a:endParaRPr>
          </a:p>
          <a:p>
            <a:endParaRPr lang="en-GB" dirty="0">
              <a:solidFill>
                <a:schemeClr val="bg1"/>
              </a:solidFill>
            </a:endParaRPr>
          </a:p>
          <a:p>
            <a:endParaRPr lang="en-GB" dirty="0">
              <a:solidFill>
                <a:schemeClr val="bg1"/>
              </a:solidFill>
            </a:endParaRPr>
          </a:p>
        </p:txBody>
      </p:sp>
      <p:sp>
        <p:nvSpPr>
          <p:cNvPr id="4" name="TextBox 3">
            <a:extLst>
              <a:ext uri="{FF2B5EF4-FFF2-40B4-BE49-F238E27FC236}">
                <a16:creationId xmlns:a16="http://schemas.microsoft.com/office/drawing/2014/main" id="{68108757-0A5C-42D6-6677-BA0EB0640564}"/>
              </a:ext>
            </a:extLst>
          </p:cNvPr>
          <p:cNvSpPr txBox="1"/>
          <p:nvPr/>
        </p:nvSpPr>
        <p:spPr>
          <a:xfrm>
            <a:off x="1422400" y="2960914"/>
            <a:ext cx="14209486" cy="923330"/>
          </a:xfrm>
          <a:prstGeom prst="rect">
            <a:avLst/>
          </a:prstGeom>
          <a:noFill/>
        </p:spPr>
        <p:txBody>
          <a:bodyPr wrap="square" rtlCol="0">
            <a:spAutoFit/>
          </a:bodyPr>
          <a:lstStyle/>
          <a:p>
            <a:endParaRPr lang="en-GB" dirty="0">
              <a:solidFill>
                <a:schemeClr val="bg1"/>
              </a:solidFill>
            </a:endParaRPr>
          </a:p>
          <a:p>
            <a:endParaRPr lang="en-GB" dirty="0">
              <a:solidFill>
                <a:schemeClr val="bg1"/>
              </a:solidFill>
            </a:endParaRPr>
          </a:p>
          <a:p>
            <a:endParaRPr lang="en-GB" dirty="0">
              <a:solidFill>
                <a:schemeClr val="bg1"/>
              </a:solidFill>
            </a:endParaRPr>
          </a:p>
        </p:txBody>
      </p:sp>
      <p:sp>
        <p:nvSpPr>
          <p:cNvPr id="5" name="TextBox 4">
            <a:extLst>
              <a:ext uri="{FF2B5EF4-FFF2-40B4-BE49-F238E27FC236}">
                <a16:creationId xmlns:a16="http://schemas.microsoft.com/office/drawing/2014/main" id="{F0F1C7C5-1417-C8B9-7D62-B5A3A8594AEF}"/>
              </a:ext>
            </a:extLst>
          </p:cNvPr>
          <p:cNvSpPr txBox="1"/>
          <p:nvPr/>
        </p:nvSpPr>
        <p:spPr>
          <a:xfrm>
            <a:off x="725714" y="2113483"/>
            <a:ext cx="17199429" cy="8494633"/>
          </a:xfrm>
          <a:prstGeom prst="rect">
            <a:avLst/>
          </a:prstGeom>
          <a:noFill/>
        </p:spPr>
        <p:txBody>
          <a:bodyPr wrap="square" rtlCol="0">
            <a:spAutoFit/>
          </a:bodyPr>
          <a:lstStyle/>
          <a:p>
            <a:pPr algn="ctr"/>
            <a:r>
              <a:rPr lang="en-GB" sz="6600" dirty="0">
                <a:solidFill>
                  <a:schemeClr val="bg1"/>
                </a:solidFill>
              </a:rPr>
              <a:t>The consent process for genetic testing</a:t>
            </a:r>
          </a:p>
          <a:p>
            <a:pPr algn="ctr"/>
            <a:endParaRPr lang="en-GB" sz="4000" dirty="0">
              <a:solidFill>
                <a:schemeClr val="bg1"/>
              </a:solidFill>
            </a:endParaRPr>
          </a:p>
          <a:p>
            <a:pPr marL="571500" indent="-571500">
              <a:buFont typeface="Arial" panose="020B0604020202020204" pitchFamily="34" charset="0"/>
              <a:buChar char="•"/>
            </a:pPr>
            <a:r>
              <a:rPr lang="en-GB" sz="4000" dirty="0">
                <a:solidFill>
                  <a:schemeClr val="bg1"/>
                </a:solidFill>
              </a:rPr>
              <a:t>Comprehensive  genetic counselling is essential </a:t>
            </a:r>
          </a:p>
          <a:p>
            <a:pPr marL="571500" indent="-571500">
              <a:buFont typeface="Arial" panose="020B0604020202020204" pitchFamily="34" charset="0"/>
              <a:buChar char="•"/>
            </a:pPr>
            <a:r>
              <a:rPr lang="en-GB" sz="4000" dirty="0">
                <a:solidFill>
                  <a:schemeClr val="bg1"/>
                </a:solidFill>
              </a:rPr>
              <a:t>Diagnostic genetic testing of the proband should be performed first</a:t>
            </a:r>
          </a:p>
          <a:p>
            <a:pPr marL="571500" indent="-571500">
              <a:buFont typeface="Arial" panose="020B0604020202020204" pitchFamily="34" charset="0"/>
              <a:buChar char="•"/>
            </a:pPr>
            <a:r>
              <a:rPr lang="en-GB" sz="4000" dirty="0">
                <a:solidFill>
                  <a:schemeClr val="bg1"/>
                </a:solidFill>
              </a:rPr>
              <a:t>Followed by discussion of the three possible outcomes:</a:t>
            </a:r>
          </a:p>
          <a:p>
            <a:endParaRPr lang="en-GB" sz="4000" dirty="0">
              <a:solidFill>
                <a:schemeClr val="bg1"/>
              </a:solidFill>
            </a:endParaRPr>
          </a:p>
          <a:p>
            <a:pPr marL="571500" indent="-571500">
              <a:buFont typeface="Arial" panose="020B0604020202020204" pitchFamily="34" charset="0"/>
              <a:buChar char="•"/>
            </a:pPr>
            <a:r>
              <a:rPr lang="en-GB" sz="4000" dirty="0">
                <a:solidFill>
                  <a:schemeClr val="bg1"/>
                </a:solidFill>
              </a:rPr>
              <a:t>1. Positive result</a:t>
            </a:r>
          </a:p>
          <a:p>
            <a:pPr marL="571500" indent="-571500">
              <a:buFont typeface="Arial" panose="020B0604020202020204" pitchFamily="34" charset="0"/>
              <a:buChar char="•"/>
            </a:pPr>
            <a:r>
              <a:rPr lang="en-GB" sz="4000" dirty="0">
                <a:solidFill>
                  <a:schemeClr val="bg1"/>
                </a:solidFill>
              </a:rPr>
              <a:t>2. Negative result </a:t>
            </a:r>
          </a:p>
          <a:p>
            <a:pPr marL="571500" indent="-571500">
              <a:buFont typeface="Arial" panose="020B0604020202020204" pitchFamily="34" charset="0"/>
              <a:buChar char="•"/>
            </a:pPr>
            <a:r>
              <a:rPr lang="en-GB" sz="4000" dirty="0">
                <a:solidFill>
                  <a:schemeClr val="bg1"/>
                </a:solidFill>
              </a:rPr>
              <a:t>3. Variant of unknown significance (VUS)</a:t>
            </a:r>
          </a:p>
          <a:p>
            <a:pPr marL="571500" indent="-571500">
              <a:buFont typeface="Arial" panose="020B0604020202020204" pitchFamily="34" charset="0"/>
              <a:buChar char="•"/>
            </a:pPr>
            <a:endParaRPr lang="en-GB" sz="4000" dirty="0">
              <a:solidFill>
                <a:schemeClr val="bg1"/>
              </a:solidFill>
            </a:endParaRPr>
          </a:p>
          <a:p>
            <a:r>
              <a:rPr lang="en-GB" sz="4000" dirty="0">
                <a:solidFill>
                  <a:schemeClr val="bg1"/>
                </a:solidFill>
              </a:rPr>
              <a:t>The consent form is then jointly signed</a:t>
            </a:r>
          </a:p>
          <a:p>
            <a:pPr algn="ctr"/>
            <a:endParaRPr lang="en-GB" sz="4000" dirty="0">
              <a:solidFill>
                <a:schemeClr val="bg1"/>
              </a:solidFill>
            </a:endParaRPr>
          </a:p>
          <a:p>
            <a:pPr algn="ctr"/>
            <a:endParaRPr lang="en-GB" sz="4000" dirty="0">
              <a:solidFill>
                <a:schemeClr val="bg1"/>
              </a:solidFill>
            </a:endParaRPr>
          </a:p>
        </p:txBody>
      </p:sp>
    </p:spTree>
    <p:extLst>
      <p:ext uri="{BB962C8B-B14F-4D97-AF65-F5344CB8AC3E}">
        <p14:creationId xmlns:p14="http://schemas.microsoft.com/office/powerpoint/2010/main" val="406018448"/>
      </p:ext>
    </p:extLst>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44833F8B-0A12-C288-DFC3-21B81D46A7EE}"/>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7C25C396-EC69-FBEE-7944-8114CA6EF08F}"/>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9D7E9BC9-67B9-A696-ABB6-60065C0BF42E}"/>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28F1C629-E21A-9306-21EC-04028B6BC40F}"/>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DC894095-FA8F-A0D7-6021-29AAA8FB83FC}"/>
              </a:ext>
            </a:extLst>
          </p:cNvPr>
          <p:cNvPicPr>
            <a:picLocks noChangeAspect="1"/>
          </p:cNvPicPr>
          <p:nvPr/>
        </p:nvPicPr>
        <p:blipFill>
          <a:blip r:embed="rId4"/>
          <a:stretch>
            <a:fillRect/>
          </a:stretch>
        </p:blipFill>
        <p:spPr>
          <a:xfrm>
            <a:off x="1295400" y="608532"/>
            <a:ext cx="3921662" cy="764135"/>
          </a:xfrm>
          <a:prstGeom prst="rect">
            <a:avLst/>
          </a:prstGeom>
        </p:spPr>
      </p:pic>
      <p:sp>
        <p:nvSpPr>
          <p:cNvPr id="2" name="TextBox 1">
            <a:extLst>
              <a:ext uri="{FF2B5EF4-FFF2-40B4-BE49-F238E27FC236}">
                <a16:creationId xmlns:a16="http://schemas.microsoft.com/office/drawing/2014/main" id="{243BCC5C-B83C-BE60-0B7B-FC8C00C0FB70}"/>
              </a:ext>
            </a:extLst>
          </p:cNvPr>
          <p:cNvSpPr txBox="1"/>
          <p:nvPr/>
        </p:nvSpPr>
        <p:spPr>
          <a:xfrm>
            <a:off x="1774209" y="2729552"/>
            <a:ext cx="6864824" cy="923330"/>
          </a:xfrm>
          <a:prstGeom prst="rect">
            <a:avLst/>
          </a:prstGeom>
          <a:noFill/>
        </p:spPr>
        <p:txBody>
          <a:bodyPr wrap="square" rtlCol="0">
            <a:spAutoFit/>
          </a:bodyPr>
          <a:lstStyle/>
          <a:p>
            <a:endParaRPr lang="en-GB" dirty="0">
              <a:solidFill>
                <a:schemeClr val="bg1"/>
              </a:solidFill>
            </a:endParaRPr>
          </a:p>
          <a:p>
            <a:endParaRPr lang="en-GB" dirty="0">
              <a:solidFill>
                <a:schemeClr val="bg1"/>
              </a:solidFill>
            </a:endParaRPr>
          </a:p>
          <a:p>
            <a:endParaRPr lang="en-GB" dirty="0">
              <a:solidFill>
                <a:schemeClr val="bg1"/>
              </a:solidFill>
            </a:endParaRPr>
          </a:p>
        </p:txBody>
      </p:sp>
      <p:sp>
        <p:nvSpPr>
          <p:cNvPr id="4" name="TextBox 3">
            <a:extLst>
              <a:ext uri="{FF2B5EF4-FFF2-40B4-BE49-F238E27FC236}">
                <a16:creationId xmlns:a16="http://schemas.microsoft.com/office/drawing/2014/main" id="{79017AB6-E55D-61D0-964C-813AE76F2D2B}"/>
              </a:ext>
            </a:extLst>
          </p:cNvPr>
          <p:cNvSpPr txBox="1"/>
          <p:nvPr/>
        </p:nvSpPr>
        <p:spPr>
          <a:xfrm>
            <a:off x="1422400" y="2960914"/>
            <a:ext cx="14209486" cy="923330"/>
          </a:xfrm>
          <a:prstGeom prst="rect">
            <a:avLst/>
          </a:prstGeom>
          <a:noFill/>
        </p:spPr>
        <p:txBody>
          <a:bodyPr wrap="square" rtlCol="0">
            <a:spAutoFit/>
          </a:bodyPr>
          <a:lstStyle/>
          <a:p>
            <a:endParaRPr lang="en-GB" dirty="0">
              <a:solidFill>
                <a:schemeClr val="bg1"/>
              </a:solidFill>
            </a:endParaRPr>
          </a:p>
          <a:p>
            <a:endParaRPr lang="en-GB" dirty="0">
              <a:solidFill>
                <a:schemeClr val="bg1"/>
              </a:solidFill>
            </a:endParaRPr>
          </a:p>
          <a:p>
            <a:endParaRPr lang="en-GB" dirty="0">
              <a:solidFill>
                <a:schemeClr val="bg1"/>
              </a:solidFill>
            </a:endParaRPr>
          </a:p>
        </p:txBody>
      </p:sp>
      <p:sp>
        <p:nvSpPr>
          <p:cNvPr id="5" name="TextBox 4">
            <a:extLst>
              <a:ext uri="{FF2B5EF4-FFF2-40B4-BE49-F238E27FC236}">
                <a16:creationId xmlns:a16="http://schemas.microsoft.com/office/drawing/2014/main" id="{23ABB38C-AC8B-8EFF-FB6B-5DE12D3329A4}"/>
              </a:ext>
            </a:extLst>
          </p:cNvPr>
          <p:cNvSpPr txBox="1"/>
          <p:nvPr/>
        </p:nvSpPr>
        <p:spPr>
          <a:xfrm>
            <a:off x="580571" y="2960914"/>
            <a:ext cx="17104720" cy="4708981"/>
          </a:xfrm>
          <a:prstGeom prst="rect">
            <a:avLst/>
          </a:prstGeom>
          <a:noFill/>
        </p:spPr>
        <p:txBody>
          <a:bodyPr wrap="square" rtlCol="0">
            <a:spAutoFit/>
          </a:bodyPr>
          <a:lstStyle/>
          <a:p>
            <a:r>
              <a:rPr lang="en-GB" sz="5400" b="1" dirty="0">
                <a:solidFill>
                  <a:schemeClr val="bg1"/>
                </a:solidFill>
              </a:rPr>
              <a:t>The results</a:t>
            </a:r>
          </a:p>
          <a:p>
            <a:endParaRPr lang="en-GB" sz="4800" dirty="0">
              <a:solidFill>
                <a:schemeClr val="bg1"/>
              </a:solidFill>
            </a:endParaRPr>
          </a:p>
          <a:p>
            <a:r>
              <a:rPr lang="en-GB" sz="4800" dirty="0">
                <a:solidFill>
                  <a:schemeClr val="bg1"/>
                </a:solidFill>
              </a:rPr>
              <a:t>Diagnostic results take 4-6 months to process</a:t>
            </a:r>
          </a:p>
          <a:p>
            <a:endParaRPr lang="en-GB" sz="4800" dirty="0">
              <a:solidFill>
                <a:schemeClr val="bg1"/>
              </a:solidFill>
            </a:endParaRPr>
          </a:p>
          <a:p>
            <a:r>
              <a:rPr lang="en-GB" sz="4800" dirty="0">
                <a:solidFill>
                  <a:schemeClr val="bg1"/>
                </a:solidFill>
              </a:rPr>
              <a:t>What did the genetic results for Mum reveal….  </a:t>
            </a:r>
          </a:p>
          <a:p>
            <a:endParaRPr lang="en-GB" dirty="0">
              <a:solidFill>
                <a:schemeClr val="bg1"/>
              </a:solidFill>
            </a:endParaRPr>
          </a:p>
          <a:p>
            <a:endParaRPr lang="en-GB" dirty="0">
              <a:solidFill>
                <a:schemeClr val="bg1"/>
              </a:solidFill>
            </a:endParaRPr>
          </a:p>
          <a:p>
            <a:endParaRPr lang="en-GB" dirty="0">
              <a:solidFill>
                <a:schemeClr val="bg1"/>
              </a:solidFill>
            </a:endParaRPr>
          </a:p>
        </p:txBody>
      </p:sp>
    </p:spTree>
    <p:extLst>
      <p:ext uri="{BB962C8B-B14F-4D97-AF65-F5344CB8AC3E}">
        <p14:creationId xmlns:p14="http://schemas.microsoft.com/office/powerpoint/2010/main" val="1245431270"/>
      </p:ext>
    </p:extLst>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49EB8958-6521-56B7-DC1F-43CE2F1648A8}"/>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4FFA7E26-7265-FEBC-246F-FB78AB984381}"/>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228903E4-9275-08B6-7A2F-38DCE871128D}"/>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39DCDEAA-3050-1EDD-F6FE-F5F3439DE873}"/>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71AA9006-AA60-7823-71F9-1E7A4DE85C84}"/>
              </a:ext>
            </a:extLst>
          </p:cNvPr>
          <p:cNvPicPr>
            <a:picLocks noChangeAspect="1"/>
          </p:cNvPicPr>
          <p:nvPr/>
        </p:nvPicPr>
        <p:blipFill>
          <a:blip r:embed="rId4"/>
          <a:stretch>
            <a:fillRect/>
          </a:stretch>
        </p:blipFill>
        <p:spPr>
          <a:xfrm>
            <a:off x="1295400" y="608532"/>
            <a:ext cx="3921662" cy="764135"/>
          </a:xfrm>
          <a:prstGeom prst="rect">
            <a:avLst/>
          </a:prstGeom>
        </p:spPr>
      </p:pic>
      <p:sp>
        <p:nvSpPr>
          <p:cNvPr id="2" name="TextBox 1">
            <a:extLst>
              <a:ext uri="{FF2B5EF4-FFF2-40B4-BE49-F238E27FC236}">
                <a16:creationId xmlns:a16="http://schemas.microsoft.com/office/drawing/2014/main" id="{1797CB20-7FC6-7461-E4AB-3729106BA932}"/>
              </a:ext>
            </a:extLst>
          </p:cNvPr>
          <p:cNvSpPr txBox="1"/>
          <p:nvPr/>
        </p:nvSpPr>
        <p:spPr>
          <a:xfrm>
            <a:off x="1774209" y="2729552"/>
            <a:ext cx="6864824" cy="923330"/>
          </a:xfrm>
          <a:prstGeom prst="rect">
            <a:avLst/>
          </a:prstGeom>
          <a:noFill/>
        </p:spPr>
        <p:txBody>
          <a:bodyPr wrap="square" rtlCol="0">
            <a:spAutoFit/>
          </a:bodyPr>
          <a:lstStyle/>
          <a:p>
            <a:endParaRPr lang="en-GB" dirty="0">
              <a:solidFill>
                <a:schemeClr val="bg1"/>
              </a:solidFill>
            </a:endParaRPr>
          </a:p>
          <a:p>
            <a:endParaRPr lang="en-GB" dirty="0">
              <a:solidFill>
                <a:schemeClr val="bg1"/>
              </a:solidFill>
            </a:endParaRPr>
          </a:p>
          <a:p>
            <a:endParaRPr lang="en-GB" dirty="0">
              <a:solidFill>
                <a:schemeClr val="bg1"/>
              </a:solidFill>
            </a:endParaRPr>
          </a:p>
        </p:txBody>
      </p:sp>
      <p:sp>
        <p:nvSpPr>
          <p:cNvPr id="4" name="TextBox 3">
            <a:extLst>
              <a:ext uri="{FF2B5EF4-FFF2-40B4-BE49-F238E27FC236}">
                <a16:creationId xmlns:a16="http://schemas.microsoft.com/office/drawing/2014/main" id="{269E6CE6-E333-016C-658B-1A6A1A763FF7}"/>
              </a:ext>
            </a:extLst>
          </p:cNvPr>
          <p:cNvSpPr txBox="1"/>
          <p:nvPr/>
        </p:nvSpPr>
        <p:spPr>
          <a:xfrm>
            <a:off x="1422400" y="2960914"/>
            <a:ext cx="14209486" cy="923330"/>
          </a:xfrm>
          <a:prstGeom prst="rect">
            <a:avLst/>
          </a:prstGeom>
          <a:noFill/>
        </p:spPr>
        <p:txBody>
          <a:bodyPr wrap="square" rtlCol="0">
            <a:spAutoFit/>
          </a:bodyPr>
          <a:lstStyle/>
          <a:p>
            <a:endParaRPr lang="en-GB" dirty="0">
              <a:solidFill>
                <a:schemeClr val="bg1"/>
              </a:solidFill>
            </a:endParaRPr>
          </a:p>
          <a:p>
            <a:endParaRPr lang="en-GB" dirty="0">
              <a:solidFill>
                <a:schemeClr val="bg1"/>
              </a:solidFill>
            </a:endParaRPr>
          </a:p>
          <a:p>
            <a:endParaRPr lang="en-GB" dirty="0">
              <a:solidFill>
                <a:schemeClr val="bg1"/>
              </a:solidFill>
            </a:endParaRPr>
          </a:p>
        </p:txBody>
      </p:sp>
      <p:sp>
        <p:nvSpPr>
          <p:cNvPr id="5" name="TextBox 4">
            <a:extLst>
              <a:ext uri="{FF2B5EF4-FFF2-40B4-BE49-F238E27FC236}">
                <a16:creationId xmlns:a16="http://schemas.microsoft.com/office/drawing/2014/main" id="{4F8CD0C5-EE9C-A39E-F640-D3979FCB92F7}"/>
              </a:ext>
            </a:extLst>
          </p:cNvPr>
          <p:cNvSpPr txBox="1"/>
          <p:nvPr/>
        </p:nvSpPr>
        <p:spPr>
          <a:xfrm>
            <a:off x="580571" y="2960914"/>
            <a:ext cx="17104720" cy="923330"/>
          </a:xfrm>
          <a:prstGeom prst="rect">
            <a:avLst/>
          </a:prstGeom>
          <a:noFill/>
        </p:spPr>
        <p:txBody>
          <a:bodyPr wrap="square" rtlCol="0">
            <a:spAutoFit/>
          </a:bodyPr>
          <a:lstStyle/>
          <a:p>
            <a:endParaRPr lang="en-GB" dirty="0">
              <a:solidFill>
                <a:schemeClr val="bg1"/>
              </a:solidFill>
            </a:endParaRPr>
          </a:p>
          <a:p>
            <a:endParaRPr lang="en-GB" dirty="0">
              <a:solidFill>
                <a:schemeClr val="bg1"/>
              </a:solidFill>
            </a:endParaRPr>
          </a:p>
          <a:p>
            <a:endParaRPr lang="en-GB" dirty="0">
              <a:solidFill>
                <a:schemeClr val="bg1"/>
              </a:solidFill>
            </a:endParaRPr>
          </a:p>
        </p:txBody>
      </p:sp>
      <p:pic>
        <p:nvPicPr>
          <p:cNvPr id="7" name="Picture 6">
            <a:extLst>
              <a:ext uri="{FF2B5EF4-FFF2-40B4-BE49-F238E27FC236}">
                <a16:creationId xmlns:a16="http://schemas.microsoft.com/office/drawing/2014/main" id="{1520A7E9-263A-1E75-3821-DB632DC7784A}"/>
              </a:ext>
            </a:extLst>
          </p:cNvPr>
          <p:cNvPicPr>
            <a:picLocks noChangeAspect="1"/>
          </p:cNvPicPr>
          <p:nvPr/>
        </p:nvPicPr>
        <p:blipFill>
          <a:blip r:embed="rId5"/>
          <a:srcRect l="30451" t="8183" r="12600" b="22116"/>
          <a:stretch>
            <a:fillRect/>
          </a:stretch>
        </p:blipFill>
        <p:spPr>
          <a:xfrm>
            <a:off x="2902857" y="2002518"/>
            <a:ext cx="11643923" cy="8016226"/>
          </a:xfrm>
          <a:prstGeom prst="rect">
            <a:avLst/>
          </a:prstGeom>
        </p:spPr>
      </p:pic>
    </p:spTree>
    <p:extLst>
      <p:ext uri="{BB962C8B-B14F-4D97-AF65-F5344CB8AC3E}">
        <p14:creationId xmlns:p14="http://schemas.microsoft.com/office/powerpoint/2010/main" val="3774210949"/>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11320173-388D-6EC5-74C1-6C98A0D694B3}"/>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5AA4A906-B309-EC00-6FDD-ADA76CEF413F}"/>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4C87CA3D-8B41-0C5A-7954-E7611FDDB518}"/>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19914829-C656-2C86-A240-CBDC7F06A196}"/>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6AD147C2-D1F8-4E1B-A70A-E2AF1E0E5DC5}"/>
              </a:ext>
            </a:extLst>
          </p:cNvPr>
          <p:cNvPicPr>
            <a:picLocks noChangeAspect="1"/>
          </p:cNvPicPr>
          <p:nvPr/>
        </p:nvPicPr>
        <p:blipFill>
          <a:blip r:embed="rId4"/>
          <a:stretch>
            <a:fillRect/>
          </a:stretch>
        </p:blipFill>
        <p:spPr>
          <a:xfrm>
            <a:off x="1295400" y="608532"/>
            <a:ext cx="3921662" cy="764135"/>
          </a:xfrm>
          <a:prstGeom prst="rect">
            <a:avLst/>
          </a:prstGeom>
        </p:spPr>
      </p:pic>
      <p:sp>
        <p:nvSpPr>
          <p:cNvPr id="2" name="TextBox 1">
            <a:extLst>
              <a:ext uri="{FF2B5EF4-FFF2-40B4-BE49-F238E27FC236}">
                <a16:creationId xmlns:a16="http://schemas.microsoft.com/office/drawing/2014/main" id="{82473949-033D-87A7-4153-9E7775C97565}"/>
              </a:ext>
            </a:extLst>
          </p:cNvPr>
          <p:cNvSpPr txBox="1"/>
          <p:nvPr/>
        </p:nvSpPr>
        <p:spPr>
          <a:xfrm>
            <a:off x="1774209" y="2729552"/>
            <a:ext cx="6864824" cy="923330"/>
          </a:xfrm>
          <a:prstGeom prst="rect">
            <a:avLst/>
          </a:prstGeom>
          <a:noFill/>
        </p:spPr>
        <p:txBody>
          <a:bodyPr wrap="square" rtlCol="0">
            <a:spAutoFit/>
          </a:bodyPr>
          <a:lstStyle/>
          <a:p>
            <a:endParaRPr lang="en-GB" dirty="0">
              <a:solidFill>
                <a:schemeClr val="bg1"/>
              </a:solidFill>
            </a:endParaRPr>
          </a:p>
          <a:p>
            <a:endParaRPr lang="en-GB" dirty="0">
              <a:solidFill>
                <a:schemeClr val="bg1"/>
              </a:solidFill>
            </a:endParaRPr>
          </a:p>
          <a:p>
            <a:endParaRPr lang="en-GB" dirty="0">
              <a:solidFill>
                <a:schemeClr val="bg1"/>
              </a:solidFill>
            </a:endParaRPr>
          </a:p>
        </p:txBody>
      </p:sp>
      <p:sp>
        <p:nvSpPr>
          <p:cNvPr id="4" name="TextBox 3">
            <a:extLst>
              <a:ext uri="{FF2B5EF4-FFF2-40B4-BE49-F238E27FC236}">
                <a16:creationId xmlns:a16="http://schemas.microsoft.com/office/drawing/2014/main" id="{7479B0B5-60C6-57F7-2BA5-931D379FFAA7}"/>
              </a:ext>
            </a:extLst>
          </p:cNvPr>
          <p:cNvSpPr txBox="1"/>
          <p:nvPr/>
        </p:nvSpPr>
        <p:spPr>
          <a:xfrm>
            <a:off x="1422400" y="2960914"/>
            <a:ext cx="14209486" cy="923330"/>
          </a:xfrm>
          <a:prstGeom prst="rect">
            <a:avLst/>
          </a:prstGeom>
          <a:noFill/>
        </p:spPr>
        <p:txBody>
          <a:bodyPr wrap="square" rtlCol="0">
            <a:spAutoFit/>
          </a:bodyPr>
          <a:lstStyle/>
          <a:p>
            <a:endParaRPr lang="en-GB" dirty="0">
              <a:solidFill>
                <a:schemeClr val="bg1"/>
              </a:solidFill>
            </a:endParaRPr>
          </a:p>
          <a:p>
            <a:endParaRPr lang="en-GB" dirty="0">
              <a:solidFill>
                <a:schemeClr val="bg1"/>
              </a:solidFill>
            </a:endParaRPr>
          </a:p>
          <a:p>
            <a:endParaRPr lang="en-GB" dirty="0">
              <a:solidFill>
                <a:schemeClr val="bg1"/>
              </a:solidFill>
            </a:endParaRPr>
          </a:p>
        </p:txBody>
      </p:sp>
      <p:sp>
        <p:nvSpPr>
          <p:cNvPr id="5" name="TextBox 4">
            <a:extLst>
              <a:ext uri="{FF2B5EF4-FFF2-40B4-BE49-F238E27FC236}">
                <a16:creationId xmlns:a16="http://schemas.microsoft.com/office/drawing/2014/main" id="{697399AD-0D0B-F10D-2E56-581E0989BC32}"/>
              </a:ext>
            </a:extLst>
          </p:cNvPr>
          <p:cNvSpPr txBox="1"/>
          <p:nvPr/>
        </p:nvSpPr>
        <p:spPr>
          <a:xfrm>
            <a:off x="580571" y="2960914"/>
            <a:ext cx="17104720" cy="923330"/>
          </a:xfrm>
          <a:prstGeom prst="rect">
            <a:avLst/>
          </a:prstGeom>
          <a:noFill/>
        </p:spPr>
        <p:txBody>
          <a:bodyPr wrap="square" rtlCol="0">
            <a:spAutoFit/>
          </a:bodyPr>
          <a:lstStyle/>
          <a:p>
            <a:endParaRPr lang="en-GB" dirty="0">
              <a:solidFill>
                <a:schemeClr val="bg1"/>
              </a:solidFill>
            </a:endParaRPr>
          </a:p>
          <a:p>
            <a:endParaRPr lang="en-GB" dirty="0">
              <a:solidFill>
                <a:schemeClr val="bg1"/>
              </a:solidFill>
            </a:endParaRPr>
          </a:p>
          <a:p>
            <a:endParaRPr lang="en-GB" dirty="0">
              <a:solidFill>
                <a:schemeClr val="bg1"/>
              </a:solidFill>
            </a:endParaRPr>
          </a:p>
        </p:txBody>
      </p:sp>
      <p:sp>
        <p:nvSpPr>
          <p:cNvPr id="6" name="TextBox 5">
            <a:extLst>
              <a:ext uri="{FF2B5EF4-FFF2-40B4-BE49-F238E27FC236}">
                <a16:creationId xmlns:a16="http://schemas.microsoft.com/office/drawing/2014/main" id="{5CD34EC7-0086-B248-FB74-C9C0A39CFFD8}"/>
              </a:ext>
            </a:extLst>
          </p:cNvPr>
          <p:cNvSpPr txBox="1"/>
          <p:nvPr/>
        </p:nvSpPr>
        <p:spPr>
          <a:xfrm>
            <a:off x="1654628" y="2729552"/>
            <a:ext cx="15210971" cy="707886"/>
          </a:xfrm>
          <a:prstGeom prst="rect">
            <a:avLst/>
          </a:prstGeom>
          <a:noFill/>
        </p:spPr>
        <p:txBody>
          <a:bodyPr wrap="square" rtlCol="0">
            <a:spAutoFit/>
          </a:bodyPr>
          <a:lstStyle/>
          <a:p>
            <a:r>
              <a:rPr lang="en-GB" sz="4000" dirty="0">
                <a:solidFill>
                  <a:schemeClr val="bg1"/>
                </a:solidFill>
              </a:rPr>
              <a:t>Daughter’s DNA sample was therefore activated: </a:t>
            </a:r>
          </a:p>
        </p:txBody>
      </p:sp>
      <p:pic>
        <p:nvPicPr>
          <p:cNvPr id="8" name="Picture 7">
            <a:extLst>
              <a:ext uri="{FF2B5EF4-FFF2-40B4-BE49-F238E27FC236}">
                <a16:creationId xmlns:a16="http://schemas.microsoft.com/office/drawing/2014/main" id="{3554144A-4B23-1121-42DB-B8E710892A62}"/>
              </a:ext>
            </a:extLst>
          </p:cNvPr>
          <p:cNvPicPr>
            <a:picLocks noChangeAspect="1"/>
          </p:cNvPicPr>
          <p:nvPr/>
        </p:nvPicPr>
        <p:blipFill>
          <a:blip r:embed="rId5"/>
          <a:srcRect l="32461" t="34411" r="13795" b="24233"/>
          <a:stretch>
            <a:fillRect/>
          </a:stretch>
        </p:blipFill>
        <p:spPr>
          <a:xfrm>
            <a:off x="2656114" y="3668800"/>
            <a:ext cx="12701769" cy="5497881"/>
          </a:xfrm>
          <a:prstGeom prst="rect">
            <a:avLst/>
          </a:prstGeom>
        </p:spPr>
      </p:pic>
    </p:spTree>
    <p:extLst>
      <p:ext uri="{BB962C8B-B14F-4D97-AF65-F5344CB8AC3E}">
        <p14:creationId xmlns:p14="http://schemas.microsoft.com/office/powerpoint/2010/main" val="3208360720"/>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DF454AC5-3090-EB87-EDBA-3D2D56D057E3}"/>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60F45341-4C06-FF19-AFE5-D76C4E89CD5D}"/>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7190D278-F73D-C364-0742-AAAE4C6BF74A}"/>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11B00DD2-5879-221F-54B0-867FAC9A965A}"/>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19461AA4-E6D8-12E1-C695-623BFA60F662}"/>
              </a:ext>
            </a:extLst>
          </p:cNvPr>
          <p:cNvPicPr>
            <a:picLocks noChangeAspect="1"/>
          </p:cNvPicPr>
          <p:nvPr/>
        </p:nvPicPr>
        <p:blipFill>
          <a:blip r:embed="rId4"/>
          <a:stretch>
            <a:fillRect/>
          </a:stretch>
        </p:blipFill>
        <p:spPr>
          <a:xfrm>
            <a:off x="1295400" y="608532"/>
            <a:ext cx="3921662" cy="764135"/>
          </a:xfrm>
          <a:prstGeom prst="rect">
            <a:avLst/>
          </a:prstGeom>
        </p:spPr>
      </p:pic>
      <p:sp>
        <p:nvSpPr>
          <p:cNvPr id="2" name="TextBox 1">
            <a:extLst>
              <a:ext uri="{FF2B5EF4-FFF2-40B4-BE49-F238E27FC236}">
                <a16:creationId xmlns:a16="http://schemas.microsoft.com/office/drawing/2014/main" id="{EFEADB61-5A50-F39C-2F15-8992703C94C9}"/>
              </a:ext>
            </a:extLst>
          </p:cNvPr>
          <p:cNvSpPr txBox="1"/>
          <p:nvPr/>
        </p:nvSpPr>
        <p:spPr>
          <a:xfrm>
            <a:off x="1774209" y="2729552"/>
            <a:ext cx="6864824" cy="923330"/>
          </a:xfrm>
          <a:prstGeom prst="rect">
            <a:avLst/>
          </a:prstGeom>
          <a:noFill/>
        </p:spPr>
        <p:txBody>
          <a:bodyPr wrap="square" rtlCol="0">
            <a:spAutoFit/>
          </a:bodyPr>
          <a:lstStyle/>
          <a:p>
            <a:endParaRPr lang="en-GB" dirty="0">
              <a:solidFill>
                <a:schemeClr val="bg1"/>
              </a:solidFill>
            </a:endParaRPr>
          </a:p>
          <a:p>
            <a:endParaRPr lang="en-GB" dirty="0">
              <a:solidFill>
                <a:schemeClr val="bg1"/>
              </a:solidFill>
            </a:endParaRPr>
          </a:p>
          <a:p>
            <a:endParaRPr lang="en-GB" dirty="0">
              <a:solidFill>
                <a:schemeClr val="bg1"/>
              </a:solidFill>
            </a:endParaRPr>
          </a:p>
        </p:txBody>
      </p:sp>
      <p:sp>
        <p:nvSpPr>
          <p:cNvPr id="4" name="TextBox 3">
            <a:extLst>
              <a:ext uri="{FF2B5EF4-FFF2-40B4-BE49-F238E27FC236}">
                <a16:creationId xmlns:a16="http://schemas.microsoft.com/office/drawing/2014/main" id="{4F1367C4-25E5-8937-7EE9-F8AF84CEF6A5}"/>
              </a:ext>
            </a:extLst>
          </p:cNvPr>
          <p:cNvSpPr txBox="1"/>
          <p:nvPr/>
        </p:nvSpPr>
        <p:spPr>
          <a:xfrm>
            <a:off x="2279175" y="2729552"/>
            <a:ext cx="11785167" cy="3046988"/>
          </a:xfrm>
          <a:prstGeom prst="rect">
            <a:avLst/>
          </a:prstGeom>
          <a:noFill/>
        </p:spPr>
        <p:txBody>
          <a:bodyPr wrap="square" rtlCol="0">
            <a:spAutoFit/>
          </a:bodyPr>
          <a:lstStyle/>
          <a:p>
            <a:pPr algn="ctr"/>
            <a:endParaRPr lang="en-GB" sz="9600" dirty="0">
              <a:solidFill>
                <a:schemeClr val="bg1"/>
              </a:solidFill>
            </a:endParaRPr>
          </a:p>
          <a:p>
            <a:pPr algn="ctr"/>
            <a:r>
              <a:rPr lang="en-GB" sz="9600" dirty="0">
                <a:solidFill>
                  <a:schemeClr val="bg1"/>
                </a:solidFill>
              </a:rPr>
              <a:t>A Case Study</a:t>
            </a:r>
          </a:p>
        </p:txBody>
      </p:sp>
    </p:spTree>
    <p:extLst>
      <p:ext uri="{BB962C8B-B14F-4D97-AF65-F5344CB8AC3E}">
        <p14:creationId xmlns:p14="http://schemas.microsoft.com/office/powerpoint/2010/main" val="3562322647"/>
      </p:ext>
    </p:extLst>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9585CF09-3F89-4947-7FD5-15D8EF36B16D}"/>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57D1388E-145E-8F37-D7CC-FEB6B715A707}"/>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DF779297-C726-A53B-4B3E-57BBC6AB3939}"/>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7484487A-6FEA-8D78-89E1-0D269185AF9A}"/>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CFD4DDA8-B220-EE3B-C62A-EDD51C306996}"/>
              </a:ext>
            </a:extLst>
          </p:cNvPr>
          <p:cNvPicPr>
            <a:picLocks noChangeAspect="1"/>
          </p:cNvPicPr>
          <p:nvPr/>
        </p:nvPicPr>
        <p:blipFill>
          <a:blip r:embed="rId4"/>
          <a:stretch>
            <a:fillRect/>
          </a:stretch>
        </p:blipFill>
        <p:spPr>
          <a:xfrm>
            <a:off x="1295400" y="608532"/>
            <a:ext cx="3921662" cy="764135"/>
          </a:xfrm>
          <a:prstGeom prst="rect">
            <a:avLst/>
          </a:prstGeom>
        </p:spPr>
      </p:pic>
      <p:sp>
        <p:nvSpPr>
          <p:cNvPr id="2" name="TextBox 1">
            <a:extLst>
              <a:ext uri="{FF2B5EF4-FFF2-40B4-BE49-F238E27FC236}">
                <a16:creationId xmlns:a16="http://schemas.microsoft.com/office/drawing/2014/main" id="{B8BCA974-741D-535D-DF75-A217E8030CD4}"/>
              </a:ext>
            </a:extLst>
          </p:cNvPr>
          <p:cNvSpPr txBox="1"/>
          <p:nvPr/>
        </p:nvSpPr>
        <p:spPr>
          <a:xfrm>
            <a:off x="3616431" y="3005982"/>
            <a:ext cx="5022602" cy="923330"/>
          </a:xfrm>
          <a:prstGeom prst="rect">
            <a:avLst/>
          </a:prstGeom>
          <a:noFill/>
        </p:spPr>
        <p:txBody>
          <a:bodyPr wrap="square" rtlCol="0">
            <a:spAutoFit/>
          </a:bodyPr>
          <a:lstStyle/>
          <a:p>
            <a:endParaRPr lang="en-GB" dirty="0">
              <a:solidFill>
                <a:schemeClr val="bg1"/>
              </a:solidFill>
            </a:endParaRPr>
          </a:p>
          <a:p>
            <a:endParaRPr lang="en-GB" dirty="0">
              <a:solidFill>
                <a:schemeClr val="bg1"/>
              </a:solidFill>
            </a:endParaRPr>
          </a:p>
          <a:p>
            <a:endParaRPr lang="en-GB" dirty="0">
              <a:solidFill>
                <a:schemeClr val="bg1"/>
              </a:solidFill>
            </a:endParaRPr>
          </a:p>
        </p:txBody>
      </p:sp>
      <p:sp>
        <p:nvSpPr>
          <p:cNvPr id="4" name="TextBox 3">
            <a:extLst>
              <a:ext uri="{FF2B5EF4-FFF2-40B4-BE49-F238E27FC236}">
                <a16:creationId xmlns:a16="http://schemas.microsoft.com/office/drawing/2014/main" id="{EFC9B389-6C84-B711-969D-C25BDB5E0559}"/>
              </a:ext>
            </a:extLst>
          </p:cNvPr>
          <p:cNvSpPr txBox="1"/>
          <p:nvPr/>
        </p:nvSpPr>
        <p:spPr>
          <a:xfrm>
            <a:off x="1422400" y="2960914"/>
            <a:ext cx="14209486" cy="923330"/>
          </a:xfrm>
          <a:prstGeom prst="rect">
            <a:avLst/>
          </a:prstGeom>
          <a:noFill/>
        </p:spPr>
        <p:txBody>
          <a:bodyPr wrap="square" rtlCol="0">
            <a:spAutoFit/>
          </a:bodyPr>
          <a:lstStyle/>
          <a:p>
            <a:endParaRPr lang="en-GB" dirty="0">
              <a:solidFill>
                <a:schemeClr val="bg1"/>
              </a:solidFill>
            </a:endParaRPr>
          </a:p>
          <a:p>
            <a:endParaRPr lang="en-GB" dirty="0">
              <a:solidFill>
                <a:schemeClr val="bg1"/>
              </a:solidFill>
            </a:endParaRPr>
          </a:p>
          <a:p>
            <a:endParaRPr lang="en-GB" dirty="0">
              <a:solidFill>
                <a:schemeClr val="bg1"/>
              </a:solidFill>
            </a:endParaRPr>
          </a:p>
        </p:txBody>
      </p:sp>
      <p:sp>
        <p:nvSpPr>
          <p:cNvPr id="5" name="TextBox 4">
            <a:extLst>
              <a:ext uri="{FF2B5EF4-FFF2-40B4-BE49-F238E27FC236}">
                <a16:creationId xmlns:a16="http://schemas.microsoft.com/office/drawing/2014/main" id="{4EA96BE6-1B26-23A5-1100-AC8A858A637C}"/>
              </a:ext>
            </a:extLst>
          </p:cNvPr>
          <p:cNvSpPr txBox="1"/>
          <p:nvPr/>
        </p:nvSpPr>
        <p:spPr>
          <a:xfrm>
            <a:off x="580571" y="2960914"/>
            <a:ext cx="17104720" cy="923330"/>
          </a:xfrm>
          <a:prstGeom prst="rect">
            <a:avLst/>
          </a:prstGeom>
          <a:noFill/>
        </p:spPr>
        <p:txBody>
          <a:bodyPr wrap="square" rtlCol="0">
            <a:spAutoFit/>
          </a:bodyPr>
          <a:lstStyle/>
          <a:p>
            <a:endParaRPr lang="en-GB" dirty="0">
              <a:solidFill>
                <a:schemeClr val="bg1"/>
              </a:solidFill>
            </a:endParaRPr>
          </a:p>
          <a:p>
            <a:endParaRPr lang="en-GB" dirty="0">
              <a:solidFill>
                <a:schemeClr val="bg1"/>
              </a:solidFill>
            </a:endParaRPr>
          </a:p>
          <a:p>
            <a:endParaRPr lang="en-GB" dirty="0">
              <a:solidFill>
                <a:schemeClr val="bg1"/>
              </a:solidFill>
            </a:endParaRPr>
          </a:p>
        </p:txBody>
      </p:sp>
      <p:sp>
        <p:nvSpPr>
          <p:cNvPr id="6" name="TextBox 5">
            <a:extLst>
              <a:ext uri="{FF2B5EF4-FFF2-40B4-BE49-F238E27FC236}">
                <a16:creationId xmlns:a16="http://schemas.microsoft.com/office/drawing/2014/main" id="{C9DD744F-8B9A-7E83-521D-89F4ABFA4D82}"/>
              </a:ext>
            </a:extLst>
          </p:cNvPr>
          <p:cNvSpPr txBox="1"/>
          <p:nvPr/>
        </p:nvSpPr>
        <p:spPr>
          <a:xfrm>
            <a:off x="228976" y="2830286"/>
            <a:ext cx="14717486" cy="7048083"/>
          </a:xfrm>
          <a:prstGeom prst="rect">
            <a:avLst/>
          </a:prstGeom>
          <a:noFill/>
        </p:spPr>
        <p:txBody>
          <a:bodyPr wrap="square" rtlCol="0">
            <a:spAutoFit/>
          </a:bodyPr>
          <a:lstStyle/>
          <a:p>
            <a:pPr algn="ctr"/>
            <a:r>
              <a:rPr lang="en-GB" sz="5400" dirty="0">
                <a:solidFill>
                  <a:schemeClr val="bg1"/>
                </a:solidFill>
              </a:rPr>
              <a:t>Genetic testing facilitates personalised care</a:t>
            </a:r>
          </a:p>
          <a:p>
            <a:endParaRPr lang="en-GB" dirty="0">
              <a:solidFill>
                <a:schemeClr val="bg1"/>
              </a:solidFill>
            </a:endParaRPr>
          </a:p>
          <a:p>
            <a:pPr marL="285750" indent="-285750">
              <a:buFont typeface="Arial" panose="020B0604020202020204" pitchFamily="34" charset="0"/>
              <a:buChar char="•"/>
            </a:pPr>
            <a:r>
              <a:rPr lang="en-GB" sz="4400" dirty="0">
                <a:solidFill>
                  <a:schemeClr val="bg1"/>
                </a:solidFill>
              </a:rPr>
              <a:t>Referral made for primary prevention ICD</a:t>
            </a:r>
          </a:p>
          <a:p>
            <a:pPr marL="285750" indent="-285750">
              <a:buFont typeface="Arial" panose="020B0604020202020204" pitchFamily="34" charset="0"/>
              <a:buChar char="•"/>
            </a:pPr>
            <a:r>
              <a:rPr lang="en-GB" sz="4400" dirty="0">
                <a:solidFill>
                  <a:schemeClr val="bg1"/>
                </a:solidFill>
              </a:rPr>
              <a:t>Personalised exercise plan</a:t>
            </a:r>
          </a:p>
          <a:p>
            <a:pPr marL="285750" indent="-285750">
              <a:buFont typeface="Arial" panose="020B0604020202020204" pitchFamily="34" charset="0"/>
              <a:buChar char="•"/>
            </a:pPr>
            <a:r>
              <a:rPr lang="en-GB" sz="4400" dirty="0">
                <a:solidFill>
                  <a:schemeClr val="bg1"/>
                </a:solidFill>
              </a:rPr>
              <a:t>Opportunity to consider preimplantation genetic testing when considering family planning (PGT)</a:t>
            </a:r>
          </a:p>
          <a:p>
            <a:pPr marL="285750" indent="-285750">
              <a:buFont typeface="Arial" panose="020B0604020202020204" pitchFamily="34" charset="0"/>
              <a:buChar char="•"/>
            </a:pPr>
            <a:endParaRPr lang="en-GB" sz="4400" dirty="0">
              <a:solidFill>
                <a:schemeClr val="bg1"/>
              </a:solidFill>
            </a:endParaRPr>
          </a:p>
          <a:p>
            <a:pPr algn="ctr"/>
            <a:r>
              <a:rPr lang="en-GB" sz="4400" b="1" dirty="0">
                <a:solidFill>
                  <a:schemeClr val="bg1"/>
                </a:solidFill>
              </a:rPr>
              <a:t>In Summary</a:t>
            </a:r>
          </a:p>
          <a:p>
            <a:pPr marL="285750" indent="-285750" algn="ctr">
              <a:buFont typeface="Arial" panose="020B0604020202020204" pitchFamily="34" charset="0"/>
              <a:buChar char="•"/>
            </a:pPr>
            <a:endParaRPr lang="en-GB" sz="4400" dirty="0">
              <a:solidFill>
                <a:schemeClr val="bg1"/>
              </a:solidFill>
            </a:endParaRPr>
          </a:p>
          <a:p>
            <a:pPr algn="ctr"/>
            <a:r>
              <a:rPr lang="en-GB" sz="5400" b="1" dirty="0">
                <a:solidFill>
                  <a:schemeClr val="bg1"/>
                </a:solidFill>
              </a:rPr>
              <a:t>If the coronaries are unobstructed, consider ICC</a:t>
            </a:r>
          </a:p>
          <a:p>
            <a:endParaRPr lang="en-GB" dirty="0">
              <a:solidFill>
                <a:schemeClr val="bg1"/>
              </a:solidFill>
            </a:endParaRPr>
          </a:p>
        </p:txBody>
      </p:sp>
      <p:pic>
        <p:nvPicPr>
          <p:cNvPr id="7" name="Picture 6" descr="A computer screen with a x-ray of a human body&#10;&#10;AI-generated content may be incorrect.">
            <a:extLst>
              <a:ext uri="{FF2B5EF4-FFF2-40B4-BE49-F238E27FC236}">
                <a16:creationId xmlns:a16="http://schemas.microsoft.com/office/drawing/2014/main" id="{0DDDA618-24AF-2F73-AE26-C405F58E29C1}"/>
              </a:ext>
            </a:extLst>
          </p:cNvPr>
          <p:cNvPicPr>
            <a:picLocks noChangeAspect="1"/>
          </p:cNvPicPr>
          <p:nvPr/>
        </p:nvPicPr>
        <p:blipFill rotWithShape="1">
          <a:blip r:embed="rId5"/>
          <a:srcRect l="64813" t="11226" r="14218" b="6065"/>
          <a:stretch>
            <a:fillRect/>
          </a:stretch>
        </p:blipFill>
        <p:spPr bwMode="auto">
          <a:xfrm>
            <a:off x="13913025" y="200284"/>
            <a:ext cx="4266798" cy="473415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50844543"/>
      </p:ext>
    </p:extLst>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E4FAECF2-945A-221A-39A1-C5C8A011B686}"/>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621DF94D-EDF7-29CC-ABB8-FCB1C24A572F}"/>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886F6A89-DD2F-BE39-8531-A7FAF0C15070}"/>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BC894A9D-2E19-D8BA-16DF-04B920C0DE99}"/>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5A8D53D5-8C6C-5A32-CC6E-237DDEEB43C1}"/>
              </a:ext>
            </a:extLst>
          </p:cNvPr>
          <p:cNvPicPr>
            <a:picLocks noChangeAspect="1"/>
          </p:cNvPicPr>
          <p:nvPr/>
        </p:nvPicPr>
        <p:blipFill>
          <a:blip r:embed="rId4"/>
          <a:stretch>
            <a:fillRect/>
          </a:stretch>
        </p:blipFill>
        <p:spPr>
          <a:xfrm>
            <a:off x="1295400" y="608532"/>
            <a:ext cx="3921662" cy="764135"/>
          </a:xfrm>
          <a:prstGeom prst="rect">
            <a:avLst/>
          </a:prstGeom>
        </p:spPr>
      </p:pic>
      <p:sp>
        <p:nvSpPr>
          <p:cNvPr id="2" name="TextBox 1">
            <a:extLst>
              <a:ext uri="{FF2B5EF4-FFF2-40B4-BE49-F238E27FC236}">
                <a16:creationId xmlns:a16="http://schemas.microsoft.com/office/drawing/2014/main" id="{CD1625EB-25F7-E88F-3610-86BF6CDA9C69}"/>
              </a:ext>
            </a:extLst>
          </p:cNvPr>
          <p:cNvSpPr txBox="1"/>
          <p:nvPr/>
        </p:nvSpPr>
        <p:spPr>
          <a:xfrm>
            <a:off x="1774209" y="2729552"/>
            <a:ext cx="6864824" cy="923330"/>
          </a:xfrm>
          <a:prstGeom prst="rect">
            <a:avLst/>
          </a:prstGeom>
          <a:noFill/>
        </p:spPr>
        <p:txBody>
          <a:bodyPr wrap="square" rtlCol="0">
            <a:spAutoFit/>
          </a:bodyPr>
          <a:lstStyle/>
          <a:p>
            <a:endParaRPr lang="en-GB" dirty="0">
              <a:solidFill>
                <a:schemeClr val="bg1"/>
              </a:solidFill>
            </a:endParaRPr>
          </a:p>
          <a:p>
            <a:endParaRPr lang="en-GB" dirty="0">
              <a:solidFill>
                <a:schemeClr val="bg1"/>
              </a:solidFill>
            </a:endParaRPr>
          </a:p>
          <a:p>
            <a:endParaRPr lang="en-GB" dirty="0">
              <a:solidFill>
                <a:schemeClr val="bg1"/>
              </a:solidFill>
            </a:endParaRPr>
          </a:p>
        </p:txBody>
      </p:sp>
      <p:sp>
        <p:nvSpPr>
          <p:cNvPr id="4" name="TextBox 3">
            <a:extLst>
              <a:ext uri="{FF2B5EF4-FFF2-40B4-BE49-F238E27FC236}">
                <a16:creationId xmlns:a16="http://schemas.microsoft.com/office/drawing/2014/main" id="{15CB6A70-566C-B130-20B5-29686063634C}"/>
              </a:ext>
            </a:extLst>
          </p:cNvPr>
          <p:cNvSpPr txBox="1"/>
          <p:nvPr/>
        </p:nvSpPr>
        <p:spPr>
          <a:xfrm>
            <a:off x="1422400" y="2960914"/>
            <a:ext cx="14209486" cy="923330"/>
          </a:xfrm>
          <a:prstGeom prst="rect">
            <a:avLst/>
          </a:prstGeom>
          <a:noFill/>
        </p:spPr>
        <p:txBody>
          <a:bodyPr wrap="square" rtlCol="0">
            <a:spAutoFit/>
          </a:bodyPr>
          <a:lstStyle/>
          <a:p>
            <a:endParaRPr lang="en-GB" dirty="0">
              <a:solidFill>
                <a:schemeClr val="bg1"/>
              </a:solidFill>
            </a:endParaRPr>
          </a:p>
          <a:p>
            <a:endParaRPr lang="en-GB" dirty="0">
              <a:solidFill>
                <a:schemeClr val="bg1"/>
              </a:solidFill>
            </a:endParaRPr>
          </a:p>
          <a:p>
            <a:endParaRPr lang="en-GB" dirty="0">
              <a:solidFill>
                <a:schemeClr val="bg1"/>
              </a:solidFill>
            </a:endParaRPr>
          </a:p>
        </p:txBody>
      </p:sp>
      <p:sp>
        <p:nvSpPr>
          <p:cNvPr id="5" name="TextBox 4">
            <a:extLst>
              <a:ext uri="{FF2B5EF4-FFF2-40B4-BE49-F238E27FC236}">
                <a16:creationId xmlns:a16="http://schemas.microsoft.com/office/drawing/2014/main" id="{F292CAEE-4112-1B5F-89E2-BA2CBAF5FFF6}"/>
              </a:ext>
            </a:extLst>
          </p:cNvPr>
          <p:cNvSpPr txBox="1"/>
          <p:nvPr/>
        </p:nvSpPr>
        <p:spPr>
          <a:xfrm>
            <a:off x="580571" y="2960914"/>
            <a:ext cx="17104720" cy="923330"/>
          </a:xfrm>
          <a:prstGeom prst="rect">
            <a:avLst/>
          </a:prstGeom>
          <a:noFill/>
        </p:spPr>
        <p:txBody>
          <a:bodyPr wrap="square" rtlCol="0">
            <a:spAutoFit/>
          </a:bodyPr>
          <a:lstStyle/>
          <a:p>
            <a:endParaRPr lang="en-GB" dirty="0">
              <a:solidFill>
                <a:schemeClr val="bg1"/>
              </a:solidFill>
            </a:endParaRPr>
          </a:p>
          <a:p>
            <a:endParaRPr lang="en-GB" dirty="0">
              <a:solidFill>
                <a:schemeClr val="bg1"/>
              </a:solidFill>
            </a:endParaRPr>
          </a:p>
          <a:p>
            <a:endParaRPr lang="en-GB" dirty="0">
              <a:solidFill>
                <a:schemeClr val="bg1"/>
              </a:solidFill>
            </a:endParaRPr>
          </a:p>
        </p:txBody>
      </p:sp>
      <p:sp>
        <p:nvSpPr>
          <p:cNvPr id="6" name="TextBox 5">
            <a:extLst>
              <a:ext uri="{FF2B5EF4-FFF2-40B4-BE49-F238E27FC236}">
                <a16:creationId xmlns:a16="http://schemas.microsoft.com/office/drawing/2014/main" id="{B1CFD3F6-2AE8-6D6B-CF1A-87123E9723EC}"/>
              </a:ext>
            </a:extLst>
          </p:cNvPr>
          <p:cNvSpPr txBox="1"/>
          <p:nvPr/>
        </p:nvSpPr>
        <p:spPr>
          <a:xfrm>
            <a:off x="2452914" y="2598057"/>
            <a:ext cx="14209486" cy="5016758"/>
          </a:xfrm>
          <a:prstGeom prst="rect">
            <a:avLst/>
          </a:prstGeom>
          <a:noFill/>
        </p:spPr>
        <p:txBody>
          <a:bodyPr wrap="square" rtlCol="0">
            <a:spAutoFit/>
          </a:bodyPr>
          <a:lstStyle/>
          <a:p>
            <a:pPr algn="ctr"/>
            <a:r>
              <a:rPr lang="en-GB" sz="8000" dirty="0">
                <a:solidFill>
                  <a:schemeClr val="bg1"/>
                </a:solidFill>
              </a:rPr>
              <a:t>Thank you for listening </a:t>
            </a:r>
          </a:p>
          <a:p>
            <a:pPr algn="ctr"/>
            <a:endParaRPr lang="en-GB" sz="8000" dirty="0">
              <a:solidFill>
                <a:schemeClr val="bg1"/>
              </a:solidFill>
            </a:endParaRPr>
          </a:p>
          <a:p>
            <a:pPr algn="ctr"/>
            <a:endParaRPr lang="en-GB" sz="8000" dirty="0">
              <a:solidFill>
                <a:schemeClr val="bg1"/>
              </a:solidFill>
            </a:endParaRPr>
          </a:p>
          <a:p>
            <a:pPr algn="ctr"/>
            <a:r>
              <a:rPr lang="en-GB" sz="8000" b="1" dirty="0">
                <a:solidFill>
                  <a:schemeClr val="bg1"/>
                </a:solidFill>
              </a:rPr>
              <a:t>Are there any Questions? </a:t>
            </a:r>
            <a:endParaRPr lang="en-GB" sz="8000" b="1" dirty="0"/>
          </a:p>
        </p:txBody>
      </p:sp>
    </p:spTree>
    <p:extLst>
      <p:ext uri="{BB962C8B-B14F-4D97-AF65-F5344CB8AC3E}">
        <p14:creationId xmlns:p14="http://schemas.microsoft.com/office/powerpoint/2010/main" val="3065248529"/>
      </p:ext>
    </p:extLst>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name="Slide 6">
    <p:bg>
      <p:bgPr>
        <a:solidFill>
          <a:srgbClr val="030D27"/>
        </a:solidFill>
        <a:effectLst/>
      </p:bgPr>
    </p:bg>
    <p:spTree>
      <p:nvGrpSpPr>
        <p:cNvPr id="1" name=""/>
        <p:cNvGrpSpPr/>
        <p:nvPr/>
      </p:nvGrpSpPr>
      <p:grpSpPr>
        <a:xfrm>
          <a:off x="0" y="0"/>
          <a:ext cx="0" cy="0"/>
          <a:chOff x="0" y="0"/>
          <a:chExt cx="0" cy="0"/>
        </a:xfrm>
      </p:grpSpPr>
      <p:sp>
        <p:nvSpPr>
          <p:cNvPr id="2" name="Text 0"/>
          <p:cNvSpPr/>
          <p:nvPr/>
        </p:nvSpPr>
        <p:spPr>
          <a:xfrm>
            <a:off x="6323230" y="4202202"/>
            <a:ext cx="5182106" cy="1228725"/>
          </a:xfrm>
          <a:prstGeom prst="rect">
            <a:avLst/>
          </a:prstGeom>
          <a:noFill/>
          <a:ln/>
        </p:spPr>
        <p:txBody>
          <a:bodyPr wrap="square" lIns="25400" tIns="25400" rIns="25400" bIns="25400" rtlCol="0" anchor="t">
            <a:normAutofit lnSpcReduction="10000"/>
          </a:bodyPr>
          <a:lstStyle/>
          <a:p>
            <a:pPr marL="0" indent="0" algn="ctr">
              <a:buNone/>
            </a:pPr>
            <a:r>
              <a:rPr lang="en-US" sz="8100" b="1" kern="0" spc="-81" dirty="0">
                <a:solidFill>
                  <a:srgbClr val="F8F8F8"/>
                </a:solidFill>
                <a:latin typeface="Arial" pitchFamily="34" charset="0"/>
                <a:ea typeface="Arial" pitchFamily="34" charset="-122"/>
                <a:cs typeface="Arial" pitchFamily="34" charset="-120"/>
              </a:rPr>
              <a:t>Thank you</a:t>
            </a:r>
            <a:endParaRPr lang="en-US" sz="8100" dirty="0"/>
          </a:p>
        </p:txBody>
      </p:sp>
      <p:pic>
        <p:nvPicPr>
          <p:cNvPr id="5" name="Image 0" descr="preencoded.png"/>
          <p:cNvPicPr>
            <a:picLocks noChangeAspect="1"/>
          </p:cNvPicPr>
          <p:nvPr/>
        </p:nvPicPr>
        <p:blipFill>
          <a:blip r:embed="rId3"/>
          <a:stretch>
            <a:fillRect/>
          </a:stretch>
        </p:blipFill>
        <p:spPr>
          <a:xfrm>
            <a:off x="6380262" y="5986463"/>
            <a:ext cx="419100" cy="419100"/>
          </a:xfrm>
          <a:prstGeom prst="rect">
            <a:avLst/>
          </a:prstGeom>
        </p:spPr>
      </p:pic>
      <p:sp>
        <p:nvSpPr>
          <p:cNvPr id="6" name="Text 3"/>
          <p:cNvSpPr/>
          <p:nvPr/>
        </p:nvSpPr>
        <p:spPr>
          <a:xfrm>
            <a:off x="6323230" y="5972176"/>
            <a:ext cx="5451411" cy="361950"/>
          </a:xfrm>
          <a:prstGeom prst="rect">
            <a:avLst/>
          </a:prstGeom>
          <a:noFill/>
          <a:ln/>
        </p:spPr>
        <p:txBody>
          <a:bodyPr wrap="square" lIns="25400" tIns="25400" rIns="25400" bIns="25400" rtlCol="0" anchor="t">
            <a:normAutofit lnSpcReduction="10000"/>
          </a:bodyPr>
          <a:lstStyle/>
          <a:p>
            <a:pPr marL="0" indent="0" algn="ctr">
              <a:buNone/>
            </a:pPr>
            <a:r>
              <a:rPr lang="en-US" sz="2250" b="1" dirty="0">
                <a:solidFill>
                  <a:srgbClr val="F8F8F8"/>
                </a:solidFill>
                <a:latin typeface="Arial" pitchFamily="34" charset="0"/>
                <a:ea typeface="Arial" pitchFamily="34" charset="-122"/>
                <a:cs typeface="Arial" pitchFamily="34" charset="-120"/>
              </a:rPr>
              <a:t>Join the conversation using #BCISAHP</a:t>
            </a:r>
            <a:endParaRPr lang="en-US" sz="2250" dirty="0"/>
          </a:p>
        </p:txBody>
      </p:sp>
      <p:pic>
        <p:nvPicPr>
          <p:cNvPr id="8" name="Picture 7">
            <a:extLst>
              <a:ext uri="{FF2B5EF4-FFF2-40B4-BE49-F238E27FC236}">
                <a16:creationId xmlns:a16="http://schemas.microsoft.com/office/drawing/2014/main" id="{7D3AD1D9-2F73-73C6-B73F-7A7A318381EF}"/>
              </a:ext>
            </a:extLst>
          </p:cNvPr>
          <p:cNvPicPr>
            <a:picLocks noChangeAspect="1"/>
          </p:cNvPicPr>
          <p:nvPr/>
        </p:nvPicPr>
        <p:blipFill>
          <a:blip r:embed="rId4"/>
          <a:stretch>
            <a:fillRect/>
          </a:stretch>
        </p:blipFill>
        <p:spPr>
          <a:xfrm>
            <a:off x="5573070" y="2438638"/>
            <a:ext cx="6682427" cy="1302070"/>
          </a:xfrm>
          <a:prstGeom prst="rect">
            <a:avLst/>
          </a:prstGeom>
        </p:spPr>
      </p:pic>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39218A80-D0C9-D6ED-AB48-2B1B74732BA2}"/>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40BFBC26-35EA-164D-6C60-690C7AFB63F2}"/>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120C118E-702C-0B5A-3EBF-1674134926C9}"/>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C39A604A-7293-E989-5F68-3812EFDE5EBE}"/>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C051A152-9913-2BDA-D8D1-9D57314204B6}"/>
              </a:ext>
            </a:extLst>
          </p:cNvPr>
          <p:cNvPicPr>
            <a:picLocks noChangeAspect="1"/>
          </p:cNvPicPr>
          <p:nvPr/>
        </p:nvPicPr>
        <p:blipFill>
          <a:blip r:embed="rId4"/>
          <a:stretch>
            <a:fillRect/>
          </a:stretch>
        </p:blipFill>
        <p:spPr>
          <a:xfrm>
            <a:off x="1295400" y="608532"/>
            <a:ext cx="3921662" cy="764135"/>
          </a:xfrm>
          <a:prstGeom prst="rect">
            <a:avLst/>
          </a:prstGeom>
        </p:spPr>
      </p:pic>
      <p:sp>
        <p:nvSpPr>
          <p:cNvPr id="2" name="TextBox 1">
            <a:extLst>
              <a:ext uri="{FF2B5EF4-FFF2-40B4-BE49-F238E27FC236}">
                <a16:creationId xmlns:a16="http://schemas.microsoft.com/office/drawing/2014/main" id="{F9DEBCC7-F378-D9C3-38D4-1DC8CA897090}"/>
              </a:ext>
            </a:extLst>
          </p:cNvPr>
          <p:cNvSpPr txBox="1"/>
          <p:nvPr/>
        </p:nvSpPr>
        <p:spPr>
          <a:xfrm>
            <a:off x="1774209" y="2729552"/>
            <a:ext cx="6864824" cy="923330"/>
          </a:xfrm>
          <a:prstGeom prst="rect">
            <a:avLst/>
          </a:prstGeom>
          <a:noFill/>
        </p:spPr>
        <p:txBody>
          <a:bodyPr wrap="square" rtlCol="0">
            <a:spAutoFit/>
          </a:bodyPr>
          <a:lstStyle/>
          <a:p>
            <a:endParaRPr lang="en-GB" dirty="0">
              <a:solidFill>
                <a:schemeClr val="bg1"/>
              </a:solidFill>
            </a:endParaRPr>
          </a:p>
          <a:p>
            <a:endParaRPr lang="en-GB" dirty="0">
              <a:solidFill>
                <a:schemeClr val="bg1"/>
              </a:solidFill>
            </a:endParaRPr>
          </a:p>
          <a:p>
            <a:endParaRPr lang="en-GB" dirty="0">
              <a:solidFill>
                <a:schemeClr val="bg1"/>
              </a:solidFill>
            </a:endParaRPr>
          </a:p>
        </p:txBody>
      </p:sp>
      <p:sp>
        <p:nvSpPr>
          <p:cNvPr id="4" name="TextBox 3">
            <a:extLst>
              <a:ext uri="{FF2B5EF4-FFF2-40B4-BE49-F238E27FC236}">
                <a16:creationId xmlns:a16="http://schemas.microsoft.com/office/drawing/2014/main" id="{1FB01825-AA67-0C5D-022E-75095FDE3D94}"/>
              </a:ext>
            </a:extLst>
          </p:cNvPr>
          <p:cNvSpPr txBox="1"/>
          <p:nvPr/>
        </p:nvSpPr>
        <p:spPr>
          <a:xfrm>
            <a:off x="1295400" y="2729552"/>
            <a:ext cx="14336486" cy="5663089"/>
          </a:xfrm>
          <a:prstGeom prst="rect">
            <a:avLst/>
          </a:prstGeom>
          <a:noFill/>
        </p:spPr>
        <p:txBody>
          <a:bodyPr wrap="square" rtlCol="0">
            <a:spAutoFit/>
          </a:bodyPr>
          <a:lstStyle/>
          <a:p>
            <a:endParaRPr lang="en-GB" sz="4400" dirty="0">
              <a:solidFill>
                <a:schemeClr val="bg1"/>
              </a:solidFill>
            </a:endParaRPr>
          </a:p>
          <a:p>
            <a:pPr marL="285750" indent="-285750">
              <a:buFont typeface="Arial" panose="020B0604020202020204" pitchFamily="34" charset="0"/>
              <a:buChar char="•"/>
            </a:pPr>
            <a:r>
              <a:rPr lang="en-GB" sz="4400" dirty="0">
                <a:solidFill>
                  <a:schemeClr val="bg1"/>
                </a:solidFill>
              </a:rPr>
              <a:t>51 year old lady </a:t>
            </a:r>
          </a:p>
          <a:p>
            <a:pPr marL="285750" indent="-285750">
              <a:buFont typeface="Arial" panose="020B0604020202020204" pitchFamily="34" charset="0"/>
              <a:buChar char="•"/>
            </a:pPr>
            <a:r>
              <a:rPr lang="en-GB" sz="4400" dirty="0">
                <a:solidFill>
                  <a:schemeClr val="bg1"/>
                </a:solidFill>
              </a:rPr>
              <a:t>No previous medical history</a:t>
            </a:r>
          </a:p>
          <a:p>
            <a:pPr marL="285750" indent="-285750">
              <a:buFont typeface="Arial" panose="020B0604020202020204" pitchFamily="34" charset="0"/>
              <a:buChar char="•"/>
            </a:pPr>
            <a:r>
              <a:rPr lang="en-GB" sz="4400" dirty="0">
                <a:solidFill>
                  <a:schemeClr val="bg1"/>
                </a:solidFill>
              </a:rPr>
              <a:t>Collapsed at the gym  in 2014</a:t>
            </a:r>
          </a:p>
          <a:p>
            <a:pPr marL="285750" indent="-285750">
              <a:buFont typeface="Arial" panose="020B0604020202020204" pitchFamily="34" charset="0"/>
              <a:buChar char="•"/>
            </a:pPr>
            <a:r>
              <a:rPr lang="en-GB" sz="4400" dirty="0">
                <a:solidFill>
                  <a:schemeClr val="bg1"/>
                </a:solidFill>
              </a:rPr>
              <a:t>Sustained ventricular tachycardia</a:t>
            </a:r>
          </a:p>
          <a:p>
            <a:pPr marL="285750" indent="-285750">
              <a:buFont typeface="Arial" panose="020B0604020202020204" pitchFamily="34" charset="0"/>
              <a:buChar char="•"/>
            </a:pPr>
            <a:r>
              <a:rPr lang="en-GB" sz="4400" dirty="0">
                <a:solidFill>
                  <a:schemeClr val="bg1"/>
                </a:solidFill>
              </a:rPr>
              <a:t>Echo normal</a:t>
            </a:r>
          </a:p>
          <a:p>
            <a:pPr marL="285750" indent="-285750">
              <a:buFont typeface="Arial" panose="020B0604020202020204" pitchFamily="34" charset="0"/>
              <a:buChar char="•"/>
            </a:pPr>
            <a:endParaRPr lang="en-GB" sz="4400"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p:txBody>
      </p:sp>
    </p:spTree>
    <p:extLst>
      <p:ext uri="{BB962C8B-B14F-4D97-AF65-F5344CB8AC3E}">
        <p14:creationId xmlns:p14="http://schemas.microsoft.com/office/powerpoint/2010/main" val="3318753595"/>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449E44FB-5851-4E3B-B05A-3E645E588903}"/>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EA176528-7EC1-C799-AFCC-01053307333A}"/>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64" normalizeH="0" baseline="0" noProof="0" dirty="0">
                <a:ln>
                  <a:noFill/>
                </a:ln>
                <a:solidFill>
                  <a:srgbClr val="F8F8F8"/>
                </a:solidFill>
                <a:effectLst/>
                <a:uLnTx/>
                <a:uFillTx/>
                <a:latin typeface="Arial" pitchFamily="34" charset="0"/>
                <a:ea typeface="Arial" pitchFamily="34" charset="-122"/>
                <a:cs typeface="Arial" pitchFamily="34" charset="-120"/>
              </a:rPr>
              <a:t>BRITISH CARDIOVASCULAR INTERVENTION SOCIETY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 1" descr="preencoded.png">
            <a:extLst>
              <a:ext uri="{FF2B5EF4-FFF2-40B4-BE49-F238E27FC236}">
                <a16:creationId xmlns:a16="http://schemas.microsoft.com/office/drawing/2014/main" id="{55A5524F-9A7F-1D87-C5C6-C9626A2C6FD0}"/>
              </a:ext>
            </a:extLst>
          </p:cNvPr>
          <p:cNvPicPr>
            <a:picLocks noChangeAspect="1"/>
          </p:cNvPicPr>
          <p:nvPr/>
        </p:nvPicPr>
        <p:blipFill>
          <a:blip r:embed="rId5"/>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03690291-254E-6A78-1D92-A906346B92B4}"/>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Join the conversation using </a:t>
            </a:r>
            <a:r>
              <a:rPr kumimoji="0" lang="en-US" sz="1800" b="1"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#BCISAHP</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1EE0E0CE-E17A-547B-538D-24362E3769D1}"/>
              </a:ext>
            </a:extLst>
          </p:cNvPr>
          <p:cNvPicPr>
            <a:picLocks noChangeAspect="1"/>
          </p:cNvPicPr>
          <p:nvPr/>
        </p:nvPicPr>
        <p:blipFill>
          <a:blip r:embed="rId6"/>
          <a:stretch>
            <a:fillRect/>
          </a:stretch>
        </p:blipFill>
        <p:spPr>
          <a:xfrm>
            <a:off x="1295400" y="608532"/>
            <a:ext cx="3921662" cy="764135"/>
          </a:xfrm>
          <a:prstGeom prst="rect">
            <a:avLst/>
          </a:prstGeom>
        </p:spPr>
      </p:pic>
      <p:sp>
        <p:nvSpPr>
          <p:cNvPr id="2" name="TextBox 1">
            <a:extLst>
              <a:ext uri="{FF2B5EF4-FFF2-40B4-BE49-F238E27FC236}">
                <a16:creationId xmlns:a16="http://schemas.microsoft.com/office/drawing/2014/main" id="{C2F83431-8355-7F1F-B698-62B02F682B34}"/>
              </a:ext>
            </a:extLst>
          </p:cNvPr>
          <p:cNvSpPr txBox="1"/>
          <p:nvPr/>
        </p:nvSpPr>
        <p:spPr>
          <a:xfrm>
            <a:off x="1774209" y="2729552"/>
            <a:ext cx="6864824"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Screen Recording 4">
            <a:hlinkClick r:id="" action="ppaction://media"/>
            <a:extLst>
              <a:ext uri="{FF2B5EF4-FFF2-40B4-BE49-F238E27FC236}">
                <a16:creationId xmlns:a16="http://schemas.microsoft.com/office/drawing/2014/main" id="{1E1DF622-80DC-1CD8-343E-566A109ED8E2}"/>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774209" y="2323886"/>
            <a:ext cx="14308160" cy="6872300"/>
          </a:xfrm>
          <a:prstGeom prst="rect">
            <a:avLst/>
          </a:prstGeom>
        </p:spPr>
      </p:pic>
    </p:spTree>
    <p:extLst>
      <p:ext uri="{BB962C8B-B14F-4D97-AF65-F5344CB8AC3E}">
        <p14:creationId xmlns:p14="http://schemas.microsoft.com/office/powerpoint/2010/main" val="190305025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41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C8191254-312E-BDAC-DD81-77BFF9DB4537}"/>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F11E7986-F44A-C21A-B7F3-72A5994543D5}"/>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64" normalizeH="0" baseline="0" noProof="0" dirty="0">
                <a:ln>
                  <a:noFill/>
                </a:ln>
                <a:solidFill>
                  <a:srgbClr val="F8F8F8"/>
                </a:solidFill>
                <a:effectLst/>
                <a:uLnTx/>
                <a:uFillTx/>
                <a:latin typeface="Arial" pitchFamily="34" charset="0"/>
                <a:ea typeface="Arial" pitchFamily="34" charset="-122"/>
                <a:cs typeface="Arial" pitchFamily="34" charset="-120"/>
              </a:rPr>
              <a:t>BRITISH CARDIOVASCULAR INTERVENTION SOCIETY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 1" descr="preencoded.png">
            <a:extLst>
              <a:ext uri="{FF2B5EF4-FFF2-40B4-BE49-F238E27FC236}">
                <a16:creationId xmlns:a16="http://schemas.microsoft.com/office/drawing/2014/main" id="{0DA7CEF9-05FB-0615-995C-6EE6D6A5CC76}"/>
              </a:ext>
            </a:extLst>
          </p:cNvPr>
          <p:cNvPicPr>
            <a:picLocks noChangeAspect="1"/>
          </p:cNvPicPr>
          <p:nvPr/>
        </p:nvPicPr>
        <p:blipFill>
          <a:blip r:embed="rId5"/>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F563826C-6C89-B4C8-55AD-580D6CFAC459}"/>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Join the conversation using </a:t>
            </a:r>
            <a:r>
              <a:rPr kumimoji="0" lang="en-US" sz="1800" b="1"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#BCISAHP</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565C3E39-D85B-7A43-2165-86192CDB461C}"/>
              </a:ext>
            </a:extLst>
          </p:cNvPr>
          <p:cNvPicPr>
            <a:picLocks noChangeAspect="1"/>
          </p:cNvPicPr>
          <p:nvPr/>
        </p:nvPicPr>
        <p:blipFill>
          <a:blip r:embed="rId6"/>
          <a:stretch>
            <a:fillRect/>
          </a:stretch>
        </p:blipFill>
        <p:spPr>
          <a:xfrm>
            <a:off x="1295400" y="608532"/>
            <a:ext cx="3921662" cy="764135"/>
          </a:xfrm>
          <a:prstGeom prst="rect">
            <a:avLst/>
          </a:prstGeom>
        </p:spPr>
      </p:pic>
      <p:sp>
        <p:nvSpPr>
          <p:cNvPr id="2" name="TextBox 1">
            <a:extLst>
              <a:ext uri="{FF2B5EF4-FFF2-40B4-BE49-F238E27FC236}">
                <a16:creationId xmlns:a16="http://schemas.microsoft.com/office/drawing/2014/main" id="{BD5D5F29-06C0-B3D4-774B-2720F8672FE5}"/>
              </a:ext>
            </a:extLst>
          </p:cNvPr>
          <p:cNvSpPr txBox="1"/>
          <p:nvPr/>
        </p:nvSpPr>
        <p:spPr>
          <a:xfrm>
            <a:off x="1774209" y="2729552"/>
            <a:ext cx="6864824"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Screen Recording 4">
            <a:hlinkClick r:id="" action="ppaction://media"/>
            <a:extLst>
              <a:ext uri="{FF2B5EF4-FFF2-40B4-BE49-F238E27FC236}">
                <a16:creationId xmlns:a16="http://schemas.microsoft.com/office/drawing/2014/main" id="{C121D6CC-D81A-DA5D-E3DF-0D4B86B5ADD3}"/>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9944100" y="2834506"/>
            <a:ext cx="7219950" cy="6019800"/>
          </a:xfrm>
          <a:prstGeom prst="rect">
            <a:avLst/>
          </a:prstGeom>
        </p:spPr>
      </p:pic>
      <p:sp>
        <p:nvSpPr>
          <p:cNvPr id="6" name="TextBox 5">
            <a:extLst>
              <a:ext uri="{FF2B5EF4-FFF2-40B4-BE49-F238E27FC236}">
                <a16:creationId xmlns:a16="http://schemas.microsoft.com/office/drawing/2014/main" id="{61B07746-4E96-212A-D1EC-C28587869AE5}"/>
              </a:ext>
            </a:extLst>
          </p:cNvPr>
          <p:cNvSpPr txBox="1"/>
          <p:nvPr/>
        </p:nvSpPr>
        <p:spPr>
          <a:xfrm>
            <a:off x="1774209" y="3191217"/>
            <a:ext cx="14336486" cy="4308872"/>
          </a:xfrm>
          <a:prstGeom prst="rect">
            <a:avLst/>
          </a:prstGeom>
          <a:noFill/>
        </p:spPr>
        <p:txBody>
          <a:bodyPr wrap="square" rtlCol="0">
            <a:spAutoFit/>
          </a:bodyPr>
          <a:lstStyle/>
          <a:p>
            <a:endParaRPr lang="en-GB" sz="4400" dirty="0">
              <a:solidFill>
                <a:schemeClr val="bg1"/>
              </a:solidFill>
            </a:endParaRPr>
          </a:p>
          <a:p>
            <a:pPr marL="285750" indent="-285750">
              <a:buFont typeface="Arial" panose="020B0604020202020204" pitchFamily="34" charset="0"/>
              <a:buChar char="•"/>
            </a:pPr>
            <a:r>
              <a:rPr lang="en-GB" sz="4400" dirty="0">
                <a:solidFill>
                  <a:schemeClr val="bg1"/>
                </a:solidFill>
              </a:rPr>
              <a:t>Cardiac MRI</a:t>
            </a:r>
          </a:p>
          <a:p>
            <a:pPr marL="285750" indent="-285750">
              <a:buFont typeface="Arial" panose="020B0604020202020204" pitchFamily="34" charset="0"/>
              <a:buChar char="•"/>
            </a:pPr>
            <a:r>
              <a:rPr lang="en-GB" sz="4400" dirty="0">
                <a:solidFill>
                  <a:schemeClr val="bg1"/>
                </a:solidFill>
              </a:rPr>
              <a:t>Normal LV/RV function</a:t>
            </a:r>
          </a:p>
          <a:p>
            <a:pPr marL="285750" indent="-285750">
              <a:buFont typeface="Arial" panose="020B0604020202020204" pitchFamily="34" charset="0"/>
              <a:buChar char="•"/>
            </a:pPr>
            <a:r>
              <a:rPr lang="en-GB" sz="4400" dirty="0">
                <a:solidFill>
                  <a:schemeClr val="bg1"/>
                </a:solidFill>
              </a:rPr>
              <a:t>Mild subepicardial scar</a:t>
            </a:r>
          </a:p>
          <a:p>
            <a:pPr marL="285750" indent="-285750">
              <a:buFont typeface="Arial" panose="020B0604020202020204" pitchFamily="34" charset="0"/>
              <a:buChar char="•"/>
            </a:pPr>
            <a:endParaRPr lang="en-GB" sz="4400"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p:txBody>
      </p:sp>
    </p:spTree>
    <p:extLst>
      <p:ext uri="{BB962C8B-B14F-4D97-AF65-F5344CB8AC3E}">
        <p14:creationId xmlns:p14="http://schemas.microsoft.com/office/powerpoint/2010/main" val="407342408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81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repeatCount="indefinite" fill="hold" display="0">
                  <p:stCondLst>
                    <p:cond delay="indefinite"/>
                  </p:stCondLst>
                </p:cTn>
                <p:tgtEl>
                  <p:spTgt spid="5"/>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F81E6EDE-4236-9EEB-5D44-C03F58DCEC4A}"/>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113DBA74-60E9-D572-4572-D0C09E543FC6}"/>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64" normalizeH="0" baseline="0" noProof="0" dirty="0">
                <a:ln>
                  <a:noFill/>
                </a:ln>
                <a:solidFill>
                  <a:srgbClr val="F8F8F8"/>
                </a:solidFill>
                <a:effectLst/>
                <a:uLnTx/>
                <a:uFillTx/>
                <a:latin typeface="Arial" pitchFamily="34" charset="0"/>
                <a:ea typeface="Arial" pitchFamily="34" charset="-122"/>
                <a:cs typeface="Arial" pitchFamily="34" charset="-120"/>
              </a:rPr>
              <a:t>BRITISH CARDIOVASCULAR INTERVENTION SOCIETY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 1" descr="preencoded.png">
            <a:extLst>
              <a:ext uri="{FF2B5EF4-FFF2-40B4-BE49-F238E27FC236}">
                <a16:creationId xmlns:a16="http://schemas.microsoft.com/office/drawing/2014/main" id="{78F7B115-FCFF-9E0D-33DB-0464E12FD593}"/>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60B2F26C-8E2F-BB03-B112-7405BE0113E8}"/>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Join the conversation using </a:t>
            </a:r>
            <a:r>
              <a:rPr kumimoji="0" lang="en-US" sz="1800" b="1"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#BCISAHP</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F753AF74-E4D7-E132-4AE6-F238E3912892}"/>
              </a:ext>
            </a:extLst>
          </p:cNvPr>
          <p:cNvPicPr>
            <a:picLocks noChangeAspect="1"/>
          </p:cNvPicPr>
          <p:nvPr/>
        </p:nvPicPr>
        <p:blipFill>
          <a:blip r:embed="rId4"/>
          <a:stretch>
            <a:fillRect/>
          </a:stretch>
        </p:blipFill>
        <p:spPr>
          <a:xfrm>
            <a:off x="1295400" y="608532"/>
            <a:ext cx="3921662" cy="764135"/>
          </a:xfrm>
          <a:prstGeom prst="rect">
            <a:avLst/>
          </a:prstGeom>
        </p:spPr>
      </p:pic>
      <p:sp>
        <p:nvSpPr>
          <p:cNvPr id="2" name="TextBox 1">
            <a:extLst>
              <a:ext uri="{FF2B5EF4-FFF2-40B4-BE49-F238E27FC236}">
                <a16:creationId xmlns:a16="http://schemas.microsoft.com/office/drawing/2014/main" id="{F1724C5D-3C45-51E0-8A7F-DDF1B3DA210C}"/>
              </a:ext>
            </a:extLst>
          </p:cNvPr>
          <p:cNvSpPr txBox="1"/>
          <p:nvPr/>
        </p:nvSpPr>
        <p:spPr>
          <a:xfrm>
            <a:off x="1774209" y="2729552"/>
            <a:ext cx="6864824"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E611DE88-F570-BD47-4085-79BE64A0D564}"/>
              </a:ext>
            </a:extLst>
          </p:cNvPr>
          <p:cNvSpPr txBox="1"/>
          <p:nvPr/>
        </p:nvSpPr>
        <p:spPr>
          <a:xfrm>
            <a:off x="1295400" y="2729552"/>
            <a:ext cx="14336486" cy="701730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4400" b="0" i="0" u="none" strike="noStrike" kern="1200" cap="none" spc="0" normalizeH="0" baseline="0" noProof="0" dirty="0">
                <a:ln>
                  <a:noFill/>
                </a:ln>
                <a:solidFill>
                  <a:prstClr val="white"/>
                </a:solidFill>
                <a:effectLst/>
                <a:uLnTx/>
                <a:uFillTx/>
                <a:latin typeface="Calibri" panose="020F0502020204030204"/>
                <a:ea typeface="+mn-ea"/>
                <a:cs typeface="+mn-cs"/>
              </a:rPr>
              <a:t>What is the appropriate management?</a:t>
            </a:r>
          </a:p>
          <a:p>
            <a:pPr marL="742950" lvl="1" indent="-285750">
              <a:buFont typeface="Arial" panose="020B0604020202020204" pitchFamily="34" charset="0"/>
              <a:buChar char="•"/>
            </a:pPr>
            <a:r>
              <a:rPr lang="en-GB" sz="4400" dirty="0">
                <a:solidFill>
                  <a:prstClr val="white"/>
                </a:solidFill>
                <a:latin typeface="Calibri" panose="020F0502020204030204"/>
              </a:rPr>
              <a:t>Anti-inflammatory medication for myocarditis</a:t>
            </a:r>
          </a:p>
          <a:p>
            <a:pPr marL="742950" lvl="1" indent="-285750">
              <a:buFont typeface="Arial" panose="020B0604020202020204" pitchFamily="34" charset="0"/>
              <a:buChar char="•"/>
            </a:pPr>
            <a:r>
              <a:rPr lang="en-GB" sz="4400" dirty="0">
                <a:solidFill>
                  <a:schemeClr val="bg1"/>
                </a:solidFill>
              </a:rPr>
              <a:t>Secondary prevention single chamber ICD</a:t>
            </a:r>
          </a:p>
          <a:p>
            <a:pPr marL="742950" lvl="1" indent="-285750">
              <a:buFont typeface="Arial" panose="020B0604020202020204" pitchFamily="34" charset="0"/>
              <a:buChar char="•"/>
            </a:pPr>
            <a:r>
              <a:rPr lang="en-GB" sz="4400" dirty="0">
                <a:solidFill>
                  <a:schemeClr val="bg1"/>
                </a:solidFill>
              </a:rPr>
              <a:t>CTCA for possible spontaneous coronary dissection</a:t>
            </a:r>
          </a:p>
          <a:p>
            <a:pPr marL="742950" lvl="1" indent="-285750">
              <a:buFont typeface="Arial" panose="020B0604020202020204" pitchFamily="34" charset="0"/>
              <a:buChar char="•"/>
            </a:pPr>
            <a:r>
              <a:rPr lang="en-GB" sz="4400" dirty="0">
                <a:solidFill>
                  <a:schemeClr val="bg1"/>
                </a:solidFill>
              </a:rPr>
              <a:t>Beta-blocker for Takotsubo cardiomyopathy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4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4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4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2676598"/>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6D174B55-66CE-5CE2-7002-DE65D0254D27}"/>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3B637A3F-7F3B-DCB5-D5E0-58EB43C278BF}"/>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64" normalizeH="0" baseline="0" noProof="0" dirty="0">
                <a:ln>
                  <a:noFill/>
                </a:ln>
                <a:solidFill>
                  <a:srgbClr val="F8F8F8"/>
                </a:solidFill>
                <a:effectLst/>
                <a:uLnTx/>
                <a:uFillTx/>
                <a:latin typeface="Arial" pitchFamily="34" charset="0"/>
                <a:ea typeface="Arial" pitchFamily="34" charset="-122"/>
                <a:cs typeface="Arial" pitchFamily="34" charset="-120"/>
              </a:rPr>
              <a:t>BRITISH CARDIOVASCULAR INTERVENTION SOCIETY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 1" descr="preencoded.png">
            <a:extLst>
              <a:ext uri="{FF2B5EF4-FFF2-40B4-BE49-F238E27FC236}">
                <a16:creationId xmlns:a16="http://schemas.microsoft.com/office/drawing/2014/main" id="{0E0FD65C-D10C-2B76-FD93-362FC2214EC3}"/>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155B377C-D596-4F44-5FA1-8A7A14125226}"/>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Join the conversation using </a:t>
            </a:r>
            <a:r>
              <a:rPr kumimoji="0" lang="en-US" sz="1800" b="1"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#BCISAHP</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D5F46D36-F18B-3869-693A-3E11DC02DF53}"/>
              </a:ext>
            </a:extLst>
          </p:cNvPr>
          <p:cNvPicPr>
            <a:picLocks noChangeAspect="1"/>
          </p:cNvPicPr>
          <p:nvPr/>
        </p:nvPicPr>
        <p:blipFill>
          <a:blip r:embed="rId4"/>
          <a:stretch>
            <a:fillRect/>
          </a:stretch>
        </p:blipFill>
        <p:spPr>
          <a:xfrm>
            <a:off x="1295400" y="608532"/>
            <a:ext cx="3921662" cy="764135"/>
          </a:xfrm>
          <a:prstGeom prst="rect">
            <a:avLst/>
          </a:prstGeom>
        </p:spPr>
      </p:pic>
      <p:sp>
        <p:nvSpPr>
          <p:cNvPr id="2" name="TextBox 1">
            <a:extLst>
              <a:ext uri="{FF2B5EF4-FFF2-40B4-BE49-F238E27FC236}">
                <a16:creationId xmlns:a16="http://schemas.microsoft.com/office/drawing/2014/main" id="{87C3CA22-2AFB-5706-EC7C-1CDE9665F57D}"/>
              </a:ext>
            </a:extLst>
          </p:cNvPr>
          <p:cNvSpPr txBox="1"/>
          <p:nvPr/>
        </p:nvSpPr>
        <p:spPr>
          <a:xfrm>
            <a:off x="1774209" y="2729552"/>
            <a:ext cx="6864824"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249FF2AD-3CFB-A96F-F919-92B5B5B5E2D1}"/>
              </a:ext>
            </a:extLst>
          </p:cNvPr>
          <p:cNvSpPr txBox="1"/>
          <p:nvPr/>
        </p:nvSpPr>
        <p:spPr>
          <a:xfrm>
            <a:off x="1295400" y="2729552"/>
            <a:ext cx="14336486" cy="769441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4400" b="0" i="0" u="none" strike="noStrike" kern="1200" cap="none" spc="0" normalizeH="0" baseline="0" noProof="0" dirty="0">
                <a:ln>
                  <a:noFill/>
                </a:ln>
                <a:solidFill>
                  <a:prstClr val="white"/>
                </a:solidFill>
                <a:effectLst/>
                <a:uLnTx/>
                <a:uFillTx/>
                <a:latin typeface="Calibri" panose="020F0502020204030204"/>
                <a:ea typeface="+mn-ea"/>
                <a:cs typeface="+mn-cs"/>
              </a:rPr>
              <a:t>What is the appropriate management?</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4400"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rPr>
              <a:t>Anti-inflammatory medication for myocarditis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4400" b="1" i="0" u="none" strike="noStrike" kern="1200" cap="none" spc="0" normalizeH="0" baseline="0" noProof="0" dirty="0">
                <a:ln>
                  <a:noFill/>
                </a:ln>
                <a:solidFill>
                  <a:prstClr val="white"/>
                </a:solidFill>
                <a:effectLst/>
                <a:uLnTx/>
                <a:uFillTx/>
                <a:latin typeface="Calibri" panose="020F0502020204030204"/>
                <a:ea typeface="+mn-ea"/>
                <a:cs typeface="+mn-cs"/>
              </a:rPr>
              <a:t>Secondary prevention single chamber ICD</a:t>
            </a:r>
          </a:p>
          <a:p>
            <a:pPr marL="742950" lvl="1" indent="-285750">
              <a:buFont typeface="Arial" panose="020B0604020202020204" pitchFamily="34" charset="0"/>
              <a:buChar char="•"/>
            </a:pPr>
            <a:r>
              <a:rPr lang="en-GB" sz="4400" dirty="0">
                <a:solidFill>
                  <a:schemeClr val="bg1">
                    <a:lumMod val="50000"/>
                  </a:schemeClr>
                </a:solidFill>
                <a:latin typeface="Calibri" panose="020F0502020204030204"/>
              </a:rPr>
              <a:t>CTCA for possible spontaneous coronary dissection</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4400"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rPr>
              <a:t>Beta-blocker for Takotsubo cardiomyopathy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4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4400" dirty="0">
                <a:solidFill>
                  <a:prstClr val="white"/>
                </a:solidFill>
                <a:latin typeface="Calibri" panose="020F0502020204030204"/>
              </a:rPr>
              <a:t>Discharged back to local hospital follow up after ICD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4400">
                <a:solidFill>
                  <a:prstClr val="white"/>
                </a:solidFill>
                <a:latin typeface="Calibri" panose="020F0502020204030204"/>
              </a:rPr>
              <a:t>Diagnosis </a:t>
            </a:r>
            <a:r>
              <a:rPr lang="en-GB" sz="4400" dirty="0">
                <a:solidFill>
                  <a:prstClr val="white"/>
                </a:solidFill>
                <a:latin typeface="Calibri" panose="020F0502020204030204"/>
              </a:rPr>
              <a:t>of possible early cardiomyopathy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4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849788"/>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C78A4F90-E88C-C307-9F2C-0C0C423D0637}"/>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E6D0FB7D-E0DA-72CD-E686-9197A1275D12}"/>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64" normalizeH="0" baseline="0" noProof="0" dirty="0">
                <a:ln>
                  <a:noFill/>
                </a:ln>
                <a:solidFill>
                  <a:srgbClr val="F8F8F8"/>
                </a:solidFill>
                <a:effectLst/>
                <a:uLnTx/>
                <a:uFillTx/>
                <a:latin typeface="Arial" pitchFamily="34" charset="0"/>
                <a:ea typeface="Arial" pitchFamily="34" charset="-122"/>
                <a:cs typeface="Arial" pitchFamily="34" charset="-120"/>
              </a:rPr>
              <a:t>BRITISH CARDIOVASCULAR INTERVENTION SOCIETY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 1" descr="preencoded.png">
            <a:extLst>
              <a:ext uri="{FF2B5EF4-FFF2-40B4-BE49-F238E27FC236}">
                <a16:creationId xmlns:a16="http://schemas.microsoft.com/office/drawing/2014/main" id="{B7BA5172-A001-0DEF-65A3-676165DF6FBA}"/>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646913C5-B80C-5578-B893-491625AB6E02}"/>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Join the conversation using </a:t>
            </a:r>
            <a:r>
              <a:rPr kumimoji="0" lang="en-US" sz="1800" b="1"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#BCISAHP</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7065D3D6-C24B-8276-B317-E7A0D155CF00}"/>
              </a:ext>
            </a:extLst>
          </p:cNvPr>
          <p:cNvPicPr>
            <a:picLocks noChangeAspect="1"/>
          </p:cNvPicPr>
          <p:nvPr/>
        </p:nvPicPr>
        <p:blipFill>
          <a:blip r:embed="rId4"/>
          <a:stretch>
            <a:fillRect/>
          </a:stretch>
        </p:blipFill>
        <p:spPr>
          <a:xfrm>
            <a:off x="1295400" y="608532"/>
            <a:ext cx="3921662" cy="764135"/>
          </a:xfrm>
          <a:prstGeom prst="rect">
            <a:avLst/>
          </a:prstGeom>
        </p:spPr>
      </p:pic>
      <p:sp>
        <p:nvSpPr>
          <p:cNvPr id="2" name="TextBox 1">
            <a:extLst>
              <a:ext uri="{FF2B5EF4-FFF2-40B4-BE49-F238E27FC236}">
                <a16:creationId xmlns:a16="http://schemas.microsoft.com/office/drawing/2014/main" id="{B2F36F74-4EB4-A91C-14C4-76808A6A1F29}"/>
              </a:ext>
            </a:extLst>
          </p:cNvPr>
          <p:cNvSpPr txBox="1"/>
          <p:nvPr/>
        </p:nvSpPr>
        <p:spPr>
          <a:xfrm>
            <a:off x="1774209" y="2729552"/>
            <a:ext cx="6864824"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88D98D55-E0F2-6A22-94EF-B4097C162361}"/>
              </a:ext>
            </a:extLst>
          </p:cNvPr>
          <p:cNvSpPr txBox="1"/>
          <p:nvPr/>
        </p:nvSpPr>
        <p:spPr>
          <a:xfrm>
            <a:off x="2279175" y="2729552"/>
            <a:ext cx="11785167" cy="30469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96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600" b="0" i="0" u="none" strike="noStrike" kern="1200" cap="none" spc="0" normalizeH="0" baseline="0" noProof="0" dirty="0">
                <a:ln>
                  <a:noFill/>
                </a:ln>
                <a:solidFill>
                  <a:prstClr val="white"/>
                </a:solidFill>
                <a:effectLst/>
                <a:uLnTx/>
                <a:uFillTx/>
                <a:latin typeface="Calibri" panose="020F0502020204030204"/>
                <a:ea typeface="+mn-ea"/>
                <a:cs typeface="+mn-cs"/>
              </a:rPr>
              <a:t>Case Study 2</a:t>
            </a:r>
          </a:p>
        </p:txBody>
      </p:sp>
    </p:spTree>
    <p:extLst>
      <p:ext uri="{BB962C8B-B14F-4D97-AF65-F5344CB8AC3E}">
        <p14:creationId xmlns:p14="http://schemas.microsoft.com/office/powerpoint/2010/main" val="1681725634"/>
      </p:ext>
    </p:extLst>
  </p:cSld>
  <p:clrMapOvr>
    <a:masterClrMapping/>
  </p:clrMapOvr>
  <p:transition spd="slow"/>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51094B6CC6EB64F8B5CE1AEDA71A534" ma:contentTypeVersion="13" ma:contentTypeDescription="Create a new document." ma:contentTypeScope="" ma:versionID="57713b2b3aa747f3da3f077be9bcea11">
  <xsd:schema xmlns:xsd="http://www.w3.org/2001/XMLSchema" xmlns:xs="http://www.w3.org/2001/XMLSchema" xmlns:p="http://schemas.microsoft.com/office/2006/metadata/properties" xmlns:ns2="679015b2-4150-4105-a800-b64c0c97dbd1" xmlns:ns3="b067475b-5d88-43a2-bd85-459932a305fd" targetNamespace="http://schemas.microsoft.com/office/2006/metadata/properties" ma:root="true" ma:fieldsID="1959c6be763e68d889d418c8d51fcc9b" ns2:_="" ns3:_="">
    <xsd:import namespace="679015b2-4150-4105-a800-b64c0c97dbd1"/>
    <xsd:import namespace="b067475b-5d88-43a2-bd85-459932a305f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9015b2-4150-4105-a800-b64c0c97dbd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7ab9dd3f-a18a-4d9b-9ebc-38943c9fdaf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067475b-5d88-43a2-bd85-459932a305fd"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052b2fd7-e512-43c4-b434-f74bb7d10efd}" ma:internalName="TaxCatchAll" ma:showField="CatchAllData" ma:web="b067475b-5d88-43a2-bd85-459932a305f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79015b2-4150-4105-a800-b64c0c97dbd1">
      <Terms xmlns="http://schemas.microsoft.com/office/infopath/2007/PartnerControls"/>
    </lcf76f155ced4ddcb4097134ff3c332f>
    <TaxCatchAll xmlns="b067475b-5d88-43a2-bd85-459932a305fd"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D2EAA7E-B4F9-4F3F-B180-78B5A2E5614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79015b2-4150-4105-a800-b64c0c97dbd1"/>
    <ds:schemaRef ds:uri="b067475b-5d88-43a2-bd85-459932a305f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73C83FE-16E7-40A2-A470-7D48BBAE2AB0}">
  <ds:schemaRefs>
    <ds:schemaRef ds:uri="http://schemas.microsoft.com/office/infopath/2007/PartnerControls"/>
    <ds:schemaRef ds:uri="http://schemas.microsoft.com/office/2006/metadata/properties"/>
    <ds:schemaRef ds:uri="679015b2-4150-4105-a800-b64c0c97dbd1"/>
    <ds:schemaRef ds:uri="http://www.w3.org/XML/1998/namespace"/>
    <ds:schemaRef ds:uri="http://purl.org/dc/elements/1.1/"/>
    <ds:schemaRef ds:uri="http://schemas.openxmlformats.org/package/2006/metadata/core-properties"/>
    <ds:schemaRef ds:uri="http://schemas.microsoft.com/office/2006/documentManagement/types"/>
    <ds:schemaRef ds:uri="b067475b-5d88-43a2-bd85-459932a305fd"/>
    <ds:schemaRef ds:uri="http://purl.org/dc/dcmitype/"/>
    <ds:schemaRef ds:uri="http://purl.org/dc/terms/"/>
  </ds:schemaRefs>
</ds:datastoreItem>
</file>

<file path=customXml/itemProps3.xml><?xml version="1.0" encoding="utf-8"?>
<ds:datastoreItem xmlns:ds="http://schemas.openxmlformats.org/officeDocument/2006/customXml" ds:itemID="{7F5F6BD8-F68B-46DC-988D-7BF6FEB1EFF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3039</TotalTime>
  <Words>1557</Words>
  <Application>Microsoft Office PowerPoint</Application>
  <PresentationFormat>Custom</PresentationFormat>
  <Paragraphs>388</Paragraphs>
  <Slides>32</Slides>
  <Notes>32</Notes>
  <HiddenSlides>0</HiddenSlides>
  <MMClips>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Aptos</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Sian Rudkin</cp:lastModifiedBy>
  <cp:revision>23</cp:revision>
  <dcterms:created xsi:type="dcterms:W3CDTF">2026-06-18T11:37:42Z</dcterms:created>
  <dcterms:modified xsi:type="dcterms:W3CDTF">2026-08-04T13:08:17Z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0x010100D51094B6CC6EB64F8B5CE1AEDA71A534</vt:lpwstr>
  </property>
  <property fmtid="{D5CDD505-2E9C-101B-9397-08002B2CF9AE}" pid="3" name="MediaServiceImageTags">
    <vt:lpwstr/>
  </property>
</Properties>
</file>