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2"/>
  </p:notesMasterIdLst>
  <p:sldIdLst>
    <p:sldId id="256" r:id="rId5"/>
    <p:sldId id="257" r:id="rId6"/>
    <p:sldId id="258" r:id="rId7"/>
    <p:sldId id="263" r:id="rId8"/>
    <p:sldId id="264" r:id="rId9"/>
    <p:sldId id="262" r:id="rId10"/>
    <p:sldId id="265" r:id="rId11"/>
    <p:sldId id="266" r:id="rId12"/>
    <p:sldId id="272" r:id="rId13"/>
    <p:sldId id="268" r:id="rId14"/>
    <p:sldId id="278" r:id="rId15"/>
    <p:sldId id="267" r:id="rId16"/>
    <p:sldId id="273" r:id="rId17"/>
    <p:sldId id="271" r:id="rId18"/>
    <p:sldId id="275" r:id="rId19"/>
    <p:sldId id="274" r:id="rId20"/>
    <p:sldId id="276" r:id="rId21"/>
    <p:sldId id="286" r:id="rId22"/>
    <p:sldId id="285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61" r:id="rId3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40ED507-6CDE-425C-ABC7-8C7C70E8F9DB}">
          <p14:sldIdLst>
            <p14:sldId id="256"/>
            <p14:sldId id="257"/>
          </p14:sldIdLst>
        </p14:section>
        <p14:section name="Triple Threat" id="{0DC6C932-9059-4446-8710-95C91D84A094}">
          <p14:sldIdLst>
            <p14:sldId id="258"/>
            <p14:sldId id="263"/>
          </p14:sldIdLst>
        </p14:section>
        <p14:section name="Actual Threat" id="{1E284FC2-29CE-4F6C-AB8C-604FEC2F2C6E}">
          <p14:sldIdLst>
            <p14:sldId id="264"/>
            <p14:sldId id="262"/>
            <p14:sldId id="265"/>
            <p14:sldId id="266"/>
            <p14:sldId id="272"/>
          </p14:sldIdLst>
        </p14:section>
        <p14:section name="Anaphylaxis Algorithm" id="{0063B1F3-6791-4514-951D-21C2AA785C86}">
          <p14:sldIdLst>
            <p14:sldId id="268"/>
            <p14:sldId id="278"/>
            <p14:sldId id="267"/>
          </p14:sldIdLst>
        </p14:section>
        <p14:section name="Handling Allergies in the CCL " id="{F15FF13D-5B6D-454A-ABD8-2F93475B7465}">
          <p14:sldIdLst>
            <p14:sldId id="273"/>
            <p14:sldId id="271"/>
          </p14:sldIdLst>
        </p14:section>
        <p14:section name="Case Discussion " id="{3362D4D9-6CB6-41EE-B4D0-6281B168DDEA}">
          <p14:sldIdLst>
            <p14:sldId id="275"/>
            <p14:sldId id="274"/>
            <p14:sldId id="276"/>
            <p14:sldId id="286"/>
            <p14:sldId id="285"/>
            <p14:sldId id="277"/>
          </p14:sldIdLst>
        </p14:section>
        <p14:section name="Reducing Risks" id="{E5A468C5-A79E-4E27-9E9E-F84F0E11E7E6}">
          <p14:sldIdLst>
            <p14:sldId id="279"/>
            <p14:sldId id="280"/>
            <p14:sldId id="281"/>
            <p14:sldId id="282"/>
            <p14:sldId id="283"/>
            <p14:sldId id="284"/>
          </p14:sldIdLst>
        </p14:section>
        <p14:section name="End Slide" id="{2ACF1B0D-6808-4540-84AC-31F7ADE751B9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8080A2-6FD1-619F-DDA0-D7F38DA61E96}" v="9" dt="2026-07-07T14:20:21.5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62940" autoAdjust="0"/>
  </p:normalViewPr>
  <p:slideViewPr>
    <p:cSldViewPr snapToGrid="0" snapToObjects="1">
      <p:cViewPr varScale="1">
        <p:scale>
          <a:sx n="47" d="100"/>
          <a:sy n="47" d="100"/>
        </p:scale>
        <p:origin x="209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E301E-BDD9-7974-4039-BE8D9F27C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F54250-1212-DEAF-752D-268274405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F85E2E-844D-DE08-946C-D950065BF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question I was asked by concerned colleagues when I returned to work was how did I know to use my epi-pens?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Thanks to training from an </a:t>
            </a:r>
            <a:r>
              <a:rPr lang="en-US" dirty="0" err="1"/>
              <a:t>anaesthetist</a:t>
            </a:r>
            <a:r>
              <a:rPr lang="en-US" dirty="0"/>
              <a:t> at Ninewells. </a:t>
            </a:r>
            <a:endParaRPr lang="en-US">
              <a:solidFill>
                <a:srgbClr val="444444"/>
              </a:solidFill>
            </a:endParaRPr>
          </a:p>
          <a:p>
            <a:endParaRPr lang="en-US" dirty="0"/>
          </a:p>
          <a:p>
            <a:r>
              <a:rPr lang="en-US"/>
              <a:t>If ABCs are off, use the pen. My CCL training saved my life. </a:t>
            </a:r>
            <a:endParaRPr lang="en-US">
              <a:solidFill>
                <a:srgbClr val="444444"/>
              </a:solidFill>
            </a:endParaRPr>
          </a:p>
          <a:p>
            <a:endParaRPr lang="en-US" dirty="0"/>
          </a:p>
          <a:p>
            <a:r>
              <a:rPr lang="en-US"/>
              <a:t>Other's curiosity made me think that my colleagues would benefit from training in allergy and anaphylaxis. </a:t>
            </a:r>
            <a:endParaRPr lang="en-US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I came back from NZ and for a variety of reasons looked to move to Glasgow, secured a job at Hairmyres Hospital.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I then had to navigate a new place and felt empowered to deliver allergy and anaphylaxis training.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HR made my new bosses do many risk assessments, OH referrals and put together a training plan for my new colleagues.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They had to do pre-reading to work with me.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Poor souls.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633FC-F3AF-2F87-FDBE-C50EA2E315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61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89A94-9CBB-8F8A-5DB2-80CFF027C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56A31F-C81F-03C4-CAF9-ECB9A95E2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7FB941-365D-0C43-494A-FCBAC42F3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This diagram is everywhere in our departments for me and others </a:t>
            </a:r>
            <a:endParaRPr lang="en-US"/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Allergy – body's immune system </a:t>
            </a:r>
            <a:r>
              <a:rPr lang="en-US">
                <a:solidFill>
                  <a:srgbClr val="000000"/>
                </a:solidFill>
              </a:rPr>
              <a:t>overreacting. 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 </a:t>
            </a:r>
            <a:endParaRPr lang="en-US"/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 err="1">
                <a:solidFill>
                  <a:srgbClr val="000000"/>
                </a:solidFill>
              </a:rPr>
              <a:t>Recognising</a:t>
            </a:r>
            <a:r>
              <a:rPr lang="en-US" dirty="0">
                <a:solidFill>
                  <a:srgbClr val="000000"/>
                </a:solidFill>
              </a:rPr>
              <a:t> that an allergic reaction is happening vs anaphylaxis </a:t>
            </a:r>
            <a:endParaRPr lang="en-US"/>
          </a:p>
          <a:p>
            <a:endParaRPr lang="en-US" dirty="0">
              <a:solidFill>
                <a:srgbClr val="000000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00000"/>
                </a:solidFill>
              </a:rPr>
              <a:t>Redness, itchiness (eyes, ears, lips, mouth, throat) 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00000"/>
                </a:solidFill>
              </a:rPr>
              <a:t>Sneezing </a:t>
            </a:r>
            <a:endParaRPr lang="en-US" dirty="0">
              <a:solidFill>
                <a:srgbClr val="000000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00000"/>
                </a:solidFill>
              </a:rPr>
              <a:t>Wheezing </a:t>
            </a:r>
            <a:endParaRPr lang="en-US" dirty="0">
              <a:solidFill>
                <a:srgbClr val="000000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00000"/>
                </a:solidFill>
              </a:rPr>
              <a:t>Rash/hives</a:t>
            </a:r>
            <a:endParaRPr lang="en-US" dirty="0">
              <a:solidFill>
                <a:srgbClr val="000000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00000"/>
                </a:solidFill>
              </a:rPr>
              <a:t>Swelling locally</a:t>
            </a:r>
            <a:endParaRPr lang="en-US" dirty="0">
              <a:solidFill>
                <a:srgbClr val="000000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solidFill>
                  <a:srgbClr val="000000"/>
                </a:solidFill>
              </a:rPr>
              <a:t>Sickness, D&amp;V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b="1"/>
              <a:t>Anaphylaxis – think ABC </a:t>
            </a:r>
            <a:endParaRPr lang="en-US" b="1" dirty="0"/>
          </a:p>
          <a:p>
            <a:endParaRPr lang="en-US" dirty="0"/>
          </a:p>
          <a:p>
            <a:r>
              <a:rPr lang="en-US"/>
              <a:t>Airway – hoarse voice, stridor </a:t>
            </a:r>
            <a:endParaRPr lang="en-US" dirty="0"/>
          </a:p>
          <a:p>
            <a:endParaRPr lang="en-US" dirty="0"/>
          </a:p>
          <a:p>
            <a:r>
              <a:rPr lang="en-US" dirty="0"/>
              <a:t>Breathing, - </a:t>
            </a:r>
            <a:r>
              <a:rPr lang="en-US" dirty="0" err="1"/>
              <a:t>inc</a:t>
            </a:r>
            <a:r>
              <a:rPr lang="en-US" dirty="0"/>
              <a:t> WOB, wheeze, fatigue, cyanosis, desaturations</a:t>
            </a:r>
          </a:p>
          <a:p>
            <a:endParaRPr lang="en-US" dirty="0"/>
          </a:p>
          <a:p>
            <a:r>
              <a:rPr lang="en-US" dirty="0"/>
              <a:t>Circulation – low BP (feeling faint), signs of </a:t>
            </a:r>
            <a:r>
              <a:rPr lang="en-US"/>
              <a:t>shock, confusion, reduced consciousness.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3F5D1-7A97-E6A7-9BBD-644DEC1E3B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77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F1044-C1F5-A348-D1BF-E4C253B4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80AC7-0588-CEF5-D309-C99A0E20C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C19F78-E3B8-2A63-3BD3-68D0FF61A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the UK version of what the kiwi Drs did for me. </a:t>
            </a:r>
          </a:p>
          <a:p>
            <a:endParaRPr lang="en-US" dirty="0"/>
          </a:p>
          <a:p>
            <a:r>
              <a:rPr lang="en-US"/>
              <a:t>It is very clear and we need not know every step. </a:t>
            </a:r>
          </a:p>
          <a:p>
            <a:endParaRPr lang="en-US" dirty="0"/>
          </a:p>
          <a:p>
            <a:r>
              <a:rPr lang="en-US" dirty="0"/>
              <a:t>As part of my new role</a:t>
            </a:r>
            <a:r>
              <a:rPr lang="en-US"/>
              <a:t> I now perform CT and give IV injections of contrast agents. </a:t>
            </a:r>
            <a:endParaRPr lang="en-US" dirty="0"/>
          </a:p>
          <a:p>
            <a:endParaRPr lang="en-US" dirty="0"/>
          </a:p>
          <a:p>
            <a:r>
              <a:rPr lang="en-US"/>
              <a:t>This took me a wee while to get my head around as I did not like the thought that others could have reactions at my hand. </a:t>
            </a:r>
          </a:p>
          <a:p>
            <a:endParaRPr lang="en-US" dirty="0"/>
          </a:p>
          <a:p>
            <a:r>
              <a:rPr lang="en-US" dirty="0"/>
              <a:t>But, I am trained to prevent, react and seek help in cases of contrast reaction.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83683-C3F5-82AD-9CF6-2A77EC52B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45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B934D-21F0-2705-3775-125AE0000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DCA5A4-DD61-3421-3A97-AD70294BA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DA74CF-96E8-F99A-6F9D-2775123C6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rgbClr val="000000"/>
                </a:solidFill>
              </a:rPr>
              <a:t>There are many opportunities to spot potential safety issues prior to the procedure – contrast is our most common reaction, but it could be anything, latex allergy, drug allergies, food reactions can predispose (shellfish, iodine), </a:t>
            </a:r>
            <a:r>
              <a:rPr lang="en-US" dirty="0" err="1">
                <a:solidFill>
                  <a:srgbClr val="000000"/>
                </a:solidFill>
              </a:rPr>
              <a:t>chloroprep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etc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etc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endParaRPr lang="en-US" dirty="0"/>
          </a:p>
          <a:p>
            <a:r>
              <a:rPr lang="en-US" dirty="0"/>
              <a:t>And, this might be the first time the patient </a:t>
            </a:r>
            <a:r>
              <a:rPr lang="en-US" dirty="0" err="1"/>
              <a:t>comnes</a:t>
            </a:r>
            <a:r>
              <a:rPr lang="en-US" dirty="0"/>
              <a:t> into contact with something/has a reaction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23F52-8AF4-8CE1-2AED-7384F95D06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90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50DC6-75F3-0D13-CF01-EB0FC963B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5AE526-20A7-3671-5D0D-F13AB1CF8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43F0C-1157-4B1D-50B8-1357BA7BC9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Referral – clinical history, previous reactions flagged in red, have they had contrast before? Looking at the global PACs for evidence of other scans/contrast given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Wristband – red for allergies or drug </a:t>
            </a:r>
            <a:r>
              <a:rPr lang="en-US">
                <a:solidFill>
                  <a:srgbClr val="000000"/>
                </a:solidFill>
              </a:rPr>
              <a:t>sensitivities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Safety checklist – questions to ask which might heighten the risk of reactions – asthma, eczema, allergies (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We have a similar checklist in CT to screen for potential contrast contra-indications.)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Nursing &amp; medical notes – we don't have access to much, but the nurses often have more information about the patient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Safety pause – is everyone happy including the patient?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F79C8-E0B1-CC68-0121-A821C956FE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64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F207A-70FC-72E3-2DA5-1DA77D77F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44F74D-4EB4-32F0-8B3D-06B43568A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5A000-56AF-7B1F-E742-9678569C1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85817-CC50-9465-3381-A69510FCF2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87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BE5BB-D4C8-0DD0-14CE-1184227FF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0F0B9A-7119-8AE6-D171-1056D58DD0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13438-7A15-387E-916D-C7DE3793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44444"/>
                </a:solidFill>
              </a:rPr>
              <a:t>Case started as normal – diagnostic catheters used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CEF3D-70CC-D816-6754-DF63622037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87F60-855C-6523-0867-DCBDAFDB1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96DF57-73A9-498A-76ED-B9EACA7BB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0FF0C7-F240-06BE-FBE6-880D65AB2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D0B91-B220-1841-7B1F-7613D8C90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94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5C35B-23D6-2827-D0B7-3FD6E6E9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0D024-CD19-AEF0-0368-26B1935AA3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AF6DF7-03B7-067A-35CB-A9FB6613FD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44444"/>
                </a:solidFill>
              </a:rPr>
              <a:t>Case started as normal – diagnostic catheters used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3FEF6-F1D0-AD5B-36E1-EBFE98BC1D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2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A8231-EB57-0B37-FA27-927231B2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727AEA-4D20-0893-3CDB-C4C168060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E0335-7C63-5DAE-DC24-5D871C979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44444"/>
                </a:solidFill>
              </a:rPr>
              <a:t>"previous history of facial swelling" mentioned in request  </a:t>
            </a:r>
            <a:endParaRPr lang="en-US"/>
          </a:p>
          <a:p>
            <a:endParaRPr lang="en-US" dirty="0"/>
          </a:p>
          <a:p>
            <a:r>
              <a:rPr lang="en-US"/>
              <a:t>Note on RIS: </a:t>
            </a:r>
            <a:endParaRPr lang="en-US">
              <a:solidFill>
                <a:srgbClr val="444444"/>
              </a:solidFill>
            </a:endParaRPr>
          </a:p>
          <a:p>
            <a:r>
              <a:rPr lang="en-US" dirty="0"/>
              <a:t>patient had contrast allergy so procedure had to be stopped. Patients got extremely hot and face started to swell. came out in rash over shoulders/chest/face.  given </a:t>
            </a:r>
            <a:r>
              <a:rPr lang="en-US" dirty="0" err="1"/>
              <a:t>piritin</a:t>
            </a:r>
            <a:r>
              <a:rPr lang="en-US" dirty="0"/>
              <a:t>, steroids and hydrocortisone.  Patient had previous contrast allergy at Stobhill however was very mild.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Recorded as: Feeling of Heat - patient felt hot, face swelling, rash over face/shoulders/chest, breathing difficulties (although sats were fine)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Lab report by operator: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- planned to wire RCA but developed severe facial flushing and </a:t>
            </a:r>
            <a:r>
              <a:rPr lang="en-US" dirty="0" err="1"/>
              <a:t>dyspnoea</a:t>
            </a:r>
            <a:endParaRPr lang="en-US" dirty="0" err="1">
              <a:solidFill>
                <a:srgbClr val="444444"/>
              </a:solidFill>
            </a:endParaRPr>
          </a:p>
          <a:p>
            <a:r>
              <a:rPr lang="en-US" dirty="0"/>
              <a:t>Given </a:t>
            </a:r>
            <a:r>
              <a:rPr lang="en-US" dirty="0" err="1"/>
              <a:t>piriton</a:t>
            </a:r>
            <a:r>
              <a:rPr lang="en-US" dirty="0"/>
              <a:t> and hydrocortisone but symptoms persisted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Opted to stop – moved to ward for </a:t>
            </a:r>
            <a:r>
              <a:rPr lang="en-US" dirty="0" err="1"/>
              <a:t>nebulise</a:t>
            </a:r>
            <a:r>
              <a:rPr lang="en-US" dirty="0"/>
              <a:t> and monitoring 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Consider bring back for PCI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65F1EF-0BED-5032-D9ED-1D409C7567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45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36083-37A4-DE17-1C32-8FBD3C375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09A171-82D3-2719-84C2-BC4E3E1F7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96FE0E-3405-24E1-7678-963E2A85D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44444"/>
                </a:solidFill>
              </a:rPr>
              <a:t>Radiographer note on RIS:</a:t>
            </a:r>
            <a:endParaRPr lang="en-US">
              <a:solidFill>
                <a:srgbClr val="000000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Previous contrast reaction. </a:t>
            </a:r>
            <a:endParaRPr lang="en-US"/>
          </a:p>
          <a:p>
            <a:r>
              <a:rPr lang="en-US" dirty="0">
                <a:solidFill>
                  <a:srgbClr val="444444"/>
                </a:solidFill>
              </a:rPr>
              <a:t>Patient was loaded with hydrocortisone and </a:t>
            </a:r>
            <a:r>
              <a:rPr lang="en-US" dirty="0" err="1">
                <a:solidFill>
                  <a:srgbClr val="444444"/>
                </a:solidFill>
              </a:rPr>
              <a:t>visipaque</a:t>
            </a:r>
            <a:r>
              <a:rPr lang="en-US" dirty="0">
                <a:solidFill>
                  <a:srgbClr val="444444"/>
                </a:solidFill>
              </a:rPr>
              <a:t> used - patient well after procedure. </a:t>
            </a:r>
            <a:endParaRPr lang="en-US" dirty="0"/>
          </a:p>
          <a:p>
            <a:r>
              <a:rPr lang="en-US" dirty="0">
                <a:solidFill>
                  <a:srgbClr val="444444"/>
                </a:solidFill>
              </a:rPr>
              <a:t> </a:t>
            </a:r>
            <a:endParaRPr lang="en-US" dirty="0"/>
          </a:p>
          <a:p>
            <a:r>
              <a:rPr lang="en-US">
                <a:solidFill>
                  <a:srgbClr val="444444"/>
                </a:solidFill>
              </a:rPr>
              <a:t>Multiple wire / balloon attempts but unable to pass. Abandoned procedure. </a:t>
            </a:r>
            <a:endParaRPr lang="en-US"/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A77BA-B400-AAA9-E09A-37D1573875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888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0E1AD-395E-CE5E-5EBD-87F1C11A1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5EC3D9-8E70-1D0A-F443-1DF44C9A5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E31DA9-1B58-2A20-FF36-F477EF563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57960-C1E1-A978-777B-8E9BFC9B7B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173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CD1DB-954E-EA0D-5A80-FDC4D972E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C013F-A189-C838-5691-DDCCB86CE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26751-80BF-5F4F-531D-5A19A5944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44444"/>
                </a:solidFill>
              </a:rPr>
              <a:t>Checklists are our friends </a:t>
            </a:r>
            <a:endParaRPr lang="en-US"/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We do not need to remember everything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Pre-procedure pause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Pick up if they are at risk of reactions – shellfish, iodine is important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95501-B11B-1FA6-77BD-ED15F201B6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08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B0C54-90EA-3500-FD8D-29AD4179F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E5F4B7-BAAB-2801-D391-D840202E1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2A35A-7756-4B91-3EA4-98267BD0D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444444"/>
                </a:solidFill>
              </a:rPr>
              <a:t>Keep an eye on your patient </a:t>
            </a:r>
            <a:endParaRPr lang="en-US"/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As radiographer we are in a unique position to </a:t>
            </a:r>
            <a:r>
              <a:rPr lang="en-US">
                <a:solidFill>
                  <a:srgbClr val="444444"/>
                </a:solidFill>
              </a:rPr>
              <a:t>watch patient for movement – breathing normally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Can we see their skin?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Are they talking/</a:t>
            </a:r>
            <a:r>
              <a:rPr lang="en-US" dirty="0" err="1">
                <a:solidFill>
                  <a:srgbClr val="444444"/>
                </a:solidFill>
              </a:rPr>
              <a:t>aler</a:t>
            </a:r>
            <a:r>
              <a:rPr lang="en-US">
                <a:solidFill>
                  <a:srgbClr val="444444"/>
                </a:solidFill>
              </a:rPr>
              <a:t>t and responsive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Techs and other staff keeping eye on vital signs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 </a:t>
            </a: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First clue something is wrong can be patient distress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However, it's not always a reaction – could be major </a:t>
            </a:r>
            <a:r>
              <a:rPr lang="en-US" dirty="0" err="1">
                <a:solidFill>
                  <a:srgbClr val="444444"/>
                </a:solidFill>
              </a:rPr>
              <a:t>haemorrhage</a:t>
            </a:r>
            <a:r>
              <a:rPr lang="en-US" dirty="0">
                <a:solidFill>
                  <a:srgbClr val="444444"/>
                </a:solidFill>
              </a:rPr>
              <a:t>, could be shock, could be loads of things </a:t>
            </a: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7206D-5ED7-DE95-FAE7-5C3D60ACE3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692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30BFE-C906-DE0D-CBF5-304A8A85C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5379B8-E9A3-B83B-65E0-C253303D2B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5E23DD-0B99-2535-1F77-E622EE3E5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Say out loud what it is – this is </a:t>
            </a:r>
            <a:r>
              <a:rPr lang="en-US">
                <a:solidFill>
                  <a:srgbClr val="444444"/>
                </a:solidFill>
              </a:rPr>
              <a:t>anaphylaxis/ allergic reaction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Get help, more hands are always helpful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Do we need a call out? 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Do we need </a:t>
            </a:r>
            <a:r>
              <a:rPr lang="en-US" dirty="0" err="1">
                <a:solidFill>
                  <a:srgbClr val="444444"/>
                </a:solidFill>
              </a:rPr>
              <a:t>anaesthetics</a:t>
            </a:r>
            <a:r>
              <a:rPr lang="en-US" dirty="0">
                <a:solidFill>
                  <a:srgbClr val="444444"/>
                </a:solidFill>
              </a:rPr>
              <a:t>?</a:t>
            </a: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Do we need to stop the procedure until we are in a safe position to continue?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ALS/BLS roles assigned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950B9-1549-ED67-016C-FCB0A20929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34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9749A-5D4A-459A-CB45-5AE2F9285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332A41-AB5B-B7FD-7E11-B21C0B0F9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5F0ACC-A246-562A-F4FE-EBD722E2A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</a:rPr>
              <a:t>Follow your flow charts for </a:t>
            </a:r>
            <a:r>
              <a:rPr lang="en-US">
                <a:solidFill>
                  <a:srgbClr val="444444"/>
                </a:solidFill>
              </a:rPr>
              <a:t>anaphylaxis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F71C0-C8B8-25FA-0370-A958025B26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630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3EFB6-E048-CCE5-47CE-EC7A20D35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2F812F-3BEB-B183-209C-83D00E5F78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D0B07-3C81-F756-4428-DCC6B121A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444444"/>
                </a:solidFill>
              </a:rPr>
              <a:t>My mum a nurse of over 30 years... if you don't document it didn’t happen</a:t>
            </a:r>
            <a:endParaRPr lang="en-US" dirty="0"/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Document it.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Record it in the RIS record, then an alert is present for any further imaging.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They should get a red wristband too.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FE4CC-D936-7289-9621-6EEDCDE99D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650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Add your contact / handle for follow-up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Growing up I was a triple </a:t>
            </a:r>
            <a:r>
              <a:rPr lang="en-US"/>
              <a:t>threat. </a:t>
            </a:r>
            <a:endParaRPr lang="en-US" dirty="0"/>
          </a:p>
          <a:p>
            <a:endParaRPr lang="en-US" dirty="0"/>
          </a:p>
          <a:p>
            <a:r>
              <a:rPr lang="en-US"/>
              <a:t>Despite being sporty, I mean in the atopic sense. </a:t>
            </a:r>
            <a:endParaRPr lang="en-US" dirty="0"/>
          </a:p>
          <a:p>
            <a:endParaRPr lang="en-US" dirty="0"/>
          </a:p>
          <a:p>
            <a:r>
              <a:rPr lang="en-US"/>
              <a:t>Eczema, Asthma and Allergy </a:t>
            </a:r>
          </a:p>
          <a:p>
            <a:endParaRPr lang="en-US" dirty="0"/>
          </a:p>
          <a:p>
            <a:r>
              <a:rPr lang="en-US"/>
              <a:t>Eczema from birth. </a:t>
            </a:r>
            <a:endParaRPr lang="en-US" dirty="0"/>
          </a:p>
          <a:p>
            <a:endParaRPr lang="en-US" dirty="0"/>
          </a:p>
          <a:p>
            <a:r>
              <a:rPr lang="en-US"/>
              <a:t>Asthma from age 2 </a:t>
            </a:r>
            <a:endParaRPr lang="en-US" dirty="0"/>
          </a:p>
          <a:p>
            <a:endParaRPr lang="en-US" dirty="0"/>
          </a:p>
          <a:p>
            <a:r>
              <a:rPr lang="en-US"/>
              <a:t>Allergies I keep accumulating.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57409-E974-1FD2-BAFA-56C5A4871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EF86A-BFCE-AC4C-D161-1C3F850D1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528C7-3B12-BF52-4F85-0375E17FE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Started with egg white whilst licking the spoon when making cupcakes for the first time with my mum and sister. </a:t>
            </a:r>
            <a:r>
              <a:rPr lang="en-US" dirty="0" err="1"/>
              <a:t>Piriton</a:t>
            </a:r>
            <a:r>
              <a:rPr lang="en-US" dirty="0"/>
              <a:t>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Pea and ham soup on our first </a:t>
            </a:r>
            <a:r>
              <a:rPr lang="en-US" dirty="0" err="1"/>
              <a:t>hallowe'en</a:t>
            </a:r>
            <a:r>
              <a:rPr lang="en-US" dirty="0"/>
              <a:t> in a new place, very spooky indeed. Pea sized lump appeared on my lip. Soup taken away from me. </a:t>
            </a:r>
            <a:r>
              <a:rPr lang="en-US" dirty="0" err="1"/>
              <a:t>Piriton</a:t>
            </a:r>
            <a:r>
              <a:rPr lang="en-US" dirty="0"/>
              <a:t> and ice brought down the swelling.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Penicillin – facial swelling, family history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r>
              <a:rPr lang="en-US" dirty="0"/>
              <a:t>Peanuts airborne on the train on the way to the dentist. Tree nuts with exposure. Time and air. Blood test confirmed it. Epi-pens given.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Kiwi fruit in a fruit juice.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r>
              <a:rPr lang="en-US" dirty="0"/>
              <a:t>Latex – from gloves in a job scooping ice cream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Erythromycin – facial swelling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Chickpeas, lentils, pulses. - airway tightening, antihistamines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 err="1">
                <a:solidFill>
                  <a:srgbClr val="000000"/>
                </a:solidFill>
              </a:rPr>
              <a:t>Hayfever</a:t>
            </a:r>
            <a:r>
              <a:rPr lang="en-US" dirty="0">
                <a:solidFill>
                  <a:srgbClr val="000000"/>
                </a:solidFill>
              </a:rPr>
              <a:t> – didn't know until allergy testing confirmed it. On daily anti-histamines anyway for my skin. </a:t>
            </a: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Blood test, patch test. Blood test.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6001C-BBAD-F557-45B4-D30497DF35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21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DCC4B-EAD4-A371-CDAC-88A990279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3A81F4-7F86-0983-B9CC-521D0C8AC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FA1D82-68C6-A52C-3483-3B99E18F2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Fast forward to March 2025, my husband and I set off for a month long trip to NZ.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We did everything right. 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Informed the airlines of my allergies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asked to board the plane early and decontaminate seats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Booked self-catering everywhere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Fly drive holiday with minimal contact with others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Packed lunches everywhere.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0E971-093F-8F60-F66C-5CE4E9896C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309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DD6F-D1C8-FA0C-8ED2-227095D83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594CD9-4326-1985-E582-80CE0EBE6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C0B13-E7CD-F6B9-28E0-BD096F4B6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Here I am </a:t>
            </a:r>
            <a:r>
              <a:rPr lang="en-US">
                <a:solidFill>
                  <a:srgbClr val="000000"/>
                </a:solidFill>
              </a:rPr>
              <a:t>living my best life in Milford Sound, taking the standard tourist images of the incredible views.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AC653-1867-DFCB-E712-8F7851160F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38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7EAB6-DAD4-1D56-56F4-95629548E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22CAF-0BB3-D383-397E-EE6E0BB36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9141D-B8C8-E21F-FDCA-CA8695DC8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Here's me seeing how I measure up to an albatross... I think I did it wrong but I was having the best day in Dunedin.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So good that we went for a wee drink that night across the road from our apartment.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I had an </a:t>
            </a:r>
            <a:r>
              <a:rPr lang="en-US">
                <a:solidFill>
                  <a:srgbClr val="000000"/>
                </a:solidFill>
              </a:rPr>
              <a:t>alcohol-free</a:t>
            </a:r>
            <a:r>
              <a:rPr lang="en-US" dirty="0">
                <a:solidFill>
                  <a:srgbClr val="000000"/>
                </a:solidFill>
              </a:rPr>
              <a:t> ginger beer.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But it was a local one and not the same as the ones I had had every day of the trip so far.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A quick squint at the label, should be fine.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It was not fine.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I was not fine.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F35C1-BA77-4686-0B5E-291BF0C26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4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F1044-C1F5-A348-D1BF-E4C253B4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80AC7-0588-CEF5-D309-C99A0E20C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C19F78-E3B8-2A63-3BD3-68D0FF61A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This was not like the reactions I had had before. </a:t>
            </a:r>
          </a:p>
          <a:p>
            <a:r>
              <a:rPr lang="en-US">
                <a:solidFill>
                  <a:srgbClr val="000000"/>
                </a:solidFill>
              </a:rPr>
              <a:t>This was instant </a:t>
            </a:r>
          </a:p>
          <a:p>
            <a:r>
              <a:rPr lang="en-US">
                <a:solidFill>
                  <a:srgbClr val="000000"/>
                </a:solidFill>
              </a:rPr>
              <a:t>My throat felt tight, it was getting harder to breathe and I felt faint.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/>
              <a:t>Drank water and took another antihistamine </a:t>
            </a:r>
          </a:p>
          <a:p>
            <a:endParaRPr lang="en-US" dirty="0"/>
          </a:p>
          <a:p>
            <a:r>
              <a:rPr lang="en-US" dirty="0"/>
              <a:t>I remembered my ABCs and knew it was </a:t>
            </a:r>
            <a:r>
              <a:rPr lang="en-US"/>
              <a:t>anaphylaxis </a:t>
            </a:r>
            <a:endParaRPr lang="en-US" dirty="0"/>
          </a:p>
          <a:p>
            <a:endParaRPr lang="en-US"/>
          </a:p>
          <a:p>
            <a:r>
              <a:rPr lang="en-US"/>
              <a:t>Took my first pen, blue to sky orange to thigh</a:t>
            </a:r>
          </a:p>
          <a:p>
            <a:r>
              <a:rPr lang="en-US"/>
              <a:t>Called for help – James</a:t>
            </a:r>
            <a:r>
              <a:rPr lang="en-US" dirty="0"/>
              <a:t> and barmaid </a:t>
            </a:r>
            <a:endParaRPr lang="en-US"/>
          </a:p>
          <a:p>
            <a:r>
              <a:rPr lang="en-US"/>
              <a:t>Got myself to the floor, struggling to breathe and propped myself up</a:t>
            </a:r>
          </a:p>
          <a:p>
            <a:r>
              <a:rPr lang="en-US"/>
              <a:t>Rather</a:t>
            </a:r>
            <a:r>
              <a:rPr lang="en-US" dirty="0"/>
              <a:t> alarmingly I started to struggle to talk too</a:t>
            </a:r>
          </a:p>
          <a:p>
            <a:endParaRPr lang="en-US" dirty="0"/>
          </a:p>
          <a:p>
            <a:r>
              <a:rPr lang="en-US"/>
              <a:t>5 mins after first pen took the second. </a:t>
            </a:r>
          </a:p>
          <a:p>
            <a:endParaRPr lang="en-US" dirty="0"/>
          </a:p>
          <a:p>
            <a:r>
              <a:rPr lang="en-US" dirty="0"/>
              <a:t>It helped a bit but I still felt awful. </a:t>
            </a:r>
          </a:p>
          <a:p>
            <a:r>
              <a:rPr lang="en-US" dirty="0"/>
              <a:t>Told my husband if I lost </a:t>
            </a:r>
            <a:r>
              <a:rPr lang="en-US"/>
              <a:t>consciousness</a:t>
            </a:r>
            <a:r>
              <a:rPr lang="en-US" dirty="0"/>
              <a:t> to start CPR. </a:t>
            </a:r>
          </a:p>
          <a:p>
            <a:endParaRPr lang="en-US" dirty="0"/>
          </a:p>
          <a:p>
            <a:r>
              <a:rPr lang="en-US"/>
              <a:t>Paramedics came and scooped me up 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Couldn't find access 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Put me on a </a:t>
            </a:r>
            <a:r>
              <a:rPr lang="en-US" dirty="0" err="1"/>
              <a:t>shoogly</a:t>
            </a:r>
            <a:r>
              <a:rPr lang="en-US" dirty="0"/>
              <a:t> trolley and strapped me up. </a:t>
            </a:r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ECG, O2 sats couldn't find any as I had gel done for the trip, O2 mask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Had a jumpsuit on... made access interesting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Wheeled straight to resus where a consultant and 2 nurses were waiting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r>
              <a:rPr lang="en-US" dirty="0"/>
              <a:t>IV fluids, heated blankets, </a:t>
            </a:r>
            <a:r>
              <a:rPr lang="en-US"/>
              <a:t>steroids</a:t>
            </a:r>
            <a:r>
              <a:rPr lang="en-US" dirty="0"/>
              <a:t> </a:t>
            </a:r>
            <a:endParaRPr lang="en-US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Time, </a:t>
            </a:r>
            <a:r>
              <a:rPr lang="en-US"/>
              <a:t>observations</a:t>
            </a:r>
            <a:r>
              <a:rPr lang="en-US" dirty="0"/>
              <a:t>, o2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Intubation tray ready beside me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Throat/airways kept getting tighter, adrenaline neb given (husband later said I looked like Darth Vader, the wheezing also didn't help with that)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Watching, waiting, more </a:t>
            </a:r>
            <a:r>
              <a:rPr lang="en-US" dirty="0" err="1"/>
              <a:t>obs</a:t>
            </a:r>
            <a:r>
              <a:rPr lang="en-US" dirty="0"/>
              <a:t> more monitoring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/>
              <a:t>Threat subsided and put to cubicle after 4 hours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Chest pain, another ECG.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r>
              <a:rPr lang="en-US" dirty="0"/>
              <a:t>Not cardiac but </a:t>
            </a:r>
            <a:r>
              <a:rPr lang="en-US" dirty="0" err="1"/>
              <a:t>oeosophageal</a:t>
            </a:r>
            <a:r>
              <a:rPr lang="en-US" dirty="0"/>
              <a:t> spasm... gross. </a:t>
            </a:r>
            <a:endParaRPr lang="en-US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Eventual discharge with prescription for </a:t>
            </a:r>
            <a:r>
              <a:rPr lang="en-US" dirty="0" err="1"/>
              <a:t>steriods</a:t>
            </a:r>
            <a:r>
              <a:rPr lang="en-US" dirty="0"/>
              <a:t>, more </a:t>
            </a:r>
            <a:r>
              <a:rPr lang="en-US" dirty="0" err="1"/>
              <a:t>epipens</a:t>
            </a:r>
            <a:r>
              <a:rPr lang="en-US" dirty="0"/>
              <a:t> and a letter for my healthcare team at home.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83683-C3F5-82AD-9CF6-2A77EC52B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4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B4191-B4E8-F9D5-34BF-ED57F9707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766815-490F-CBB8-D323-7B02F9B69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6172AC-F7EA-D26F-1321-84BB698C6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This is me the afternoon after, in an eco-sanctuary. Back to living my best life, determined to make the most of the rest of my trip.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444444"/>
                </a:solidFill>
              </a:rPr>
              <a:t>My married name is Friel, so this was the picture my husband sent to my</a:t>
            </a:r>
            <a:r>
              <a:rPr lang="en-US">
                <a:solidFill>
                  <a:srgbClr val="444444"/>
                </a:solidFill>
              </a:rPr>
              <a:t> family as proof of life.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>
                <a:solidFill>
                  <a:srgbClr val="444444"/>
                </a:solidFill>
              </a:rPr>
              <a:t>You can see how spaced out I look and puffy I am. 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9669A-F07A-268A-D439-479CA9F051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42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97127" y="3780532"/>
            <a:ext cx="889359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75" b="1" kern="0" spc="536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575" dirty="0"/>
          </a:p>
        </p:txBody>
      </p:sp>
      <p:sp>
        <p:nvSpPr>
          <p:cNvPr id="4" name="Text 1"/>
          <p:cNvSpPr/>
          <p:nvPr/>
        </p:nvSpPr>
        <p:spPr>
          <a:xfrm>
            <a:off x="6177230" y="4694932"/>
            <a:ext cx="59335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kern="0" spc="429" dirty="0">
                <a:solidFill>
                  <a:srgbClr val="D002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5004733" y="5335828"/>
            <a:ext cx="8278535" cy="8780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algn="ctr">
              <a:lnSpc>
                <a:spcPct val="105000"/>
              </a:lnSpc>
            </a:pPr>
            <a:r>
              <a:rPr lang="en-US" sz="6300" b="1" kern="0" spc="-63">
                <a:solidFill>
                  <a:srgbClr val="F8F8F8"/>
                </a:solidFill>
                <a:latin typeface="Arial"/>
                <a:cs typeface="Arial"/>
              </a:rPr>
              <a:t>Allergy &amp; A</a:t>
            </a:r>
            <a:r>
              <a:rPr lang="en-US" sz="6300" b="1" kern="0" spc="-63" dirty="0">
                <a:solidFill>
                  <a:srgbClr val="F8F8F8"/>
                </a:solidFill>
                <a:latin typeface="Arial"/>
                <a:cs typeface="Arial"/>
              </a:rPr>
              <a:t>naphylaxis </a:t>
            </a:r>
            <a:endParaRPr lang="en-US" sz="6300" dirty="0"/>
          </a:p>
        </p:txBody>
      </p:sp>
      <p:sp>
        <p:nvSpPr>
          <p:cNvPr id="6" name="Text 3"/>
          <p:cNvSpPr/>
          <p:nvPr/>
        </p:nvSpPr>
        <p:spPr>
          <a:xfrm>
            <a:off x="2851642" y="6422533"/>
            <a:ext cx="12599261" cy="478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ctr"/>
            <a:r>
              <a:rPr lang="en-US" sz="2800">
                <a:solidFill>
                  <a:srgbClr val="F8F8F8">
                    <a:alpha val="62000"/>
                  </a:srgbClr>
                </a:solidFill>
                <a:latin typeface="Arial"/>
                <a:ea typeface="Arial" pitchFamily="34" charset="-122"/>
                <a:cs typeface="Arial"/>
              </a:rPr>
              <a:t>Emily Wilson · Diagnostic Radiographer · University Hospital Hairmyres</a:t>
            </a:r>
            <a:endParaRPr lang="en-US" sz="4000">
              <a:solidFill>
                <a:srgbClr val="F8F8F8">
                  <a:alpha val="62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7" name="Text 4"/>
          <p:cNvSpPr/>
          <p:nvPr/>
        </p:nvSpPr>
        <p:spPr>
          <a:xfrm>
            <a:off x="5573070" y="7678043"/>
            <a:ext cx="199940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13–14 July 2026</a:t>
            </a:r>
            <a:endParaRPr lang="en-US" sz="1950" dirty="0"/>
          </a:p>
        </p:txBody>
      </p:sp>
      <p:sp>
        <p:nvSpPr>
          <p:cNvPr id="8" name="Shape 5"/>
          <p:cNvSpPr/>
          <p:nvPr/>
        </p:nvSpPr>
        <p:spPr>
          <a:xfrm>
            <a:off x="7748290" y="7792343"/>
            <a:ext cx="66675" cy="66675"/>
          </a:xfrm>
          <a:prstGeom prst="ellipse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7854546" y="7678043"/>
            <a:ext cx="4996622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Birmingham Conference &amp; Events Centre</a:t>
            </a:r>
            <a:endParaRPr lang="en-US" sz="19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A91E6B-623D-4C86-3EA4-1E1CA69CF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070" y="2068370"/>
            <a:ext cx="6682427" cy="13020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FACE6E-F8E7-BB42-E052-7FDBF8453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4531C23-65C2-9FFF-3B44-27C54FC830A7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C015BCB-1D18-D1F6-764A-B5C8F912AFCD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 dirty="0">
                <a:solidFill>
                  <a:srgbClr val="FFFFFF"/>
                </a:solidFill>
                <a:latin typeface="Arial"/>
                <a:cs typeface="Arial"/>
              </a:rPr>
              <a:t>Anaphylaxis Algorithm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23AE8EB-1302-992D-F79B-12EFEECAB27B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606F6CF-7EEC-3A39-2495-EA96406FC439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8865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6D1D7B-23EE-7BF9-2E30-5242F876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A042637C-21B8-F120-901C-86D0D6F9EFFA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8C5A5B24-2C3B-B306-B922-D761EE979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B5B604-DA2F-05BB-6306-C657DD64C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Picture 3" descr="Anaphylactic shock: Management of anaphylactic shock ...">
            <a:extLst>
              <a:ext uri="{FF2B5EF4-FFF2-40B4-BE49-F238E27FC236}">
                <a16:creationId xmlns:a16="http://schemas.microsoft.com/office/drawing/2014/main" id="{DAAC65EE-3694-1888-19A8-E8FE0076A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9538" y="101422"/>
            <a:ext cx="7162804" cy="100732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A5993B-86C8-E1B5-4FF7-EFE13E378A20}"/>
              </a:ext>
            </a:extLst>
          </p:cNvPr>
          <p:cNvSpPr txBox="1"/>
          <p:nvPr/>
        </p:nvSpPr>
        <p:spPr>
          <a:xfrm>
            <a:off x="3352337" y="4822834"/>
            <a:ext cx="483951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ea typeface="Calibri"/>
                <a:cs typeface="Calibri"/>
              </a:rPr>
              <a:t>Remember your ABCs...</a:t>
            </a:r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B90E3D-C4F1-918E-5AC7-35C1137B77A8}"/>
              </a:ext>
            </a:extLst>
          </p:cNvPr>
          <p:cNvSpPr txBox="1"/>
          <p:nvPr/>
        </p:nvSpPr>
        <p:spPr>
          <a:xfrm>
            <a:off x="778212" y="9557425"/>
            <a:ext cx="5933872" cy="5593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1F38A1-E35C-8507-DEAE-35683A458439}"/>
              </a:ext>
            </a:extLst>
          </p:cNvPr>
          <p:cNvSpPr txBox="1"/>
          <p:nvPr/>
        </p:nvSpPr>
        <p:spPr>
          <a:xfrm>
            <a:off x="371503" y="9834895"/>
            <a:ext cx="84065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https://www.resus.org.uk/library/additional-guidance/guidance-anaphylaxis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093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C1667F-58BA-AAD5-C2B0-2DCAB664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6EDCBF3-256A-ADCD-7120-471529C9A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18BAD04-1817-4A84-2F97-7B32D76F5326}"/>
              </a:ext>
            </a:extLst>
          </p:cNvPr>
          <p:cNvSpPr/>
          <p:nvPr/>
        </p:nvSpPr>
        <p:spPr>
          <a:xfrm>
            <a:off x="14017207" y="11036754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2647B-6660-4E12-EEBD-AF5A5D7ED9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02" b="-148"/>
          <a:stretch>
            <a:fillRect/>
          </a:stretch>
        </p:blipFill>
        <p:spPr>
          <a:xfrm>
            <a:off x="1833564" y="117020"/>
            <a:ext cx="14620877" cy="100529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B256F-2CCE-E643-A38D-8599204ABEBD}"/>
              </a:ext>
            </a:extLst>
          </p:cNvPr>
          <p:cNvSpPr txBox="1"/>
          <p:nvPr/>
        </p:nvSpPr>
        <p:spPr>
          <a:xfrm>
            <a:off x="5520446" y="9791352"/>
            <a:ext cx="738329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https://www.resus.org.uk/library/additional-guidance/guidance-anaphylaxis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15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FB541A-A72D-E225-C952-0A4FE9663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D2B2C92-C7E3-0614-4AEF-F072152FE4E2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30871AD-9F81-E28B-881B-642DC837765E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>
                <a:solidFill>
                  <a:srgbClr val="FFFFFF"/>
                </a:solidFill>
                <a:latin typeface="Arial"/>
                <a:cs typeface="Arial"/>
              </a:rPr>
              <a:t>Handling Allergies in the CCL 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291CAD4-8E17-6FA1-CA97-E21A1862F88D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ECEFC57-1ACA-D627-3C1E-570F74A5F759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91041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C2762D-0423-E234-B49F-A969CF3A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405C34B-A178-5292-72F8-978B72DD73C9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A7DDEEA-D0F7-2053-EA6A-B762C6567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8B0DE2D5-0A43-0879-641B-9CDCA6A11E84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E826E1-8270-9AB5-2C75-C18D024CD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5" name="Picture 4" descr="Omnipaque">
            <a:extLst>
              <a:ext uri="{FF2B5EF4-FFF2-40B4-BE49-F238E27FC236}">
                <a16:creationId xmlns:a16="http://schemas.microsoft.com/office/drawing/2014/main" id="{4B5ABCCA-3738-B245-0D90-256ACB295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361" y="2967038"/>
            <a:ext cx="7475763" cy="52782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8DD4FB-0DE1-F6D9-CE1D-E3CA50ECD7AE}"/>
              </a:ext>
            </a:extLst>
          </p:cNvPr>
          <p:cNvSpPr txBox="1"/>
          <p:nvPr/>
        </p:nvSpPr>
        <p:spPr>
          <a:xfrm>
            <a:off x="10658203" y="2785655"/>
            <a:ext cx="5866311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Imaging Referral </a:t>
            </a:r>
            <a:endParaRPr lang="en-US">
              <a:solidFill>
                <a:schemeClr val="bg1"/>
              </a:solidFill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Patient Wristband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Safety Checklist 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Nursing &amp; Medical Notes</a:t>
            </a: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Safety Pause</a:t>
            </a: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30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435061-200C-5C48-0A65-EDE410ECA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8C6446A-370E-960A-E201-DCF2DEB2CECA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554E91D-C75C-0210-992B-5F2716BB6225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>
                <a:solidFill>
                  <a:srgbClr val="FFFFFF"/>
                </a:solidFill>
                <a:latin typeface="Arial"/>
                <a:cs typeface="Arial"/>
              </a:rPr>
              <a:t>Case Discussion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E18933B-75B4-8C88-72D8-831A59B79536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3905115-9A00-BCCF-8B27-D3ACF671A756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68491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5059A-D036-022A-5273-A399F8C4F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DD26BD2-9518-EC0E-9FE4-BC56C296821B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627C541D-2BEF-252E-208C-D4DEA2305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C1986FEC-608E-D32C-F0DC-4FE242D1B176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65BC53-6612-A2ED-C35C-DEAB6FDBA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9EBF68-03F0-7043-6674-631BE6AE54BA}"/>
              </a:ext>
            </a:extLst>
          </p:cNvPr>
          <p:cNvSpPr txBox="1"/>
          <p:nvPr/>
        </p:nvSpPr>
        <p:spPr>
          <a:xfrm>
            <a:off x="1293358" y="2271712"/>
            <a:ext cx="10542133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a typeface="Calibri"/>
                <a:cs typeface="Calibri"/>
              </a:rPr>
              <a:t>Case discussion – August 2025</a:t>
            </a:r>
          </a:p>
          <a:p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58 y/o Male </a:t>
            </a:r>
          </a:p>
          <a:p>
            <a:pPr marL="285750" indent="-28575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Indication – stable angina </a:t>
            </a:r>
          </a:p>
          <a:p>
            <a:pPr marL="285750" indent="-28575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Access – right brachial artery access obtained</a:t>
            </a:r>
          </a:p>
          <a:p>
            <a:pPr marL="285750" indent="-28575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CF397E-F807-7C7E-E561-3A581E89FC88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05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019E5A-C273-73B6-C79B-66178E5F8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AD23B54-7D37-35FB-2706-CA376A271876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F456DC2-079D-411F-F4AA-9595E63F1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79F4F0B-B5B1-EDCB-35F6-753B83B32400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947FA4-BCDD-93F4-E38A-5B6F55E1E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0FA636-8F6F-126D-FA4D-1FE10033AEA0}"/>
              </a:ext>
            </a:extLst>
          </p:cNvPr>
          <p:cNvSpPr txBox="1"/>
          <p:nvPr/>
        </p:nvSpPr>
        <p:spPr>
          <a:xfrm>
            <a:off x="1293358" y="2271712"/>
            <a:ext cx="10542133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a typeface="Calibri"/>
                <a:cs typeface="Calibri"/>
              </a:rPr>
              <a:t>Case discussion – August 2025</a:t>
            </a:r>
          </a:p>
          <a:p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58 y/o Male </a:t>
            </a:r>
          </a:p>
          <a:p>
            <a:pPr marL="285750" indent="-28575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Diagnostic Findings: </a:t>
            </a:r>
          </a:p>
          <a:p>
            <a:pPr marL="1200150" lvl="2" indent="-285750">
              <a:buFont typeface="Wingdings"/>
              <a:buChar char="§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Left Anterior Descending artery - mild stenosis</a:t>
            </a:r>
          </a:p>
          <a:p>
            <a:pPr marL="1200150" lvl="2" indent="-285750">
              <a:buFont typeface="Wingdings"/>
              <a:buChar char="§"/>
            </a:pPr>
            <a:r>
              <a:rPr lang="en-US" sz="3600" dirty="0">
                <a:solidFill>
                  <a:schemeClr val="bg1"/>
                </a:solidFill>
                <a:ea typeface="Calibri"/>
                <a:cs typeface="Calibri"/>
              </a:rPr>
              <a:t>Circumflex artery - moderate stenosis</a:t>
            </a:r>
          </a:p>
          <a:p>
            <a:pPr marL="1200150" lvl="2" indent="-285750">
              <a:buFont typeface="Wingdings"/>
              <a:buChar char="§"/>
            </a:pPr>
            <a:r>
              <a:rPr lang="en-US" sz="3600" dirty="0">
                <a:solidFill>
                  <a:srgbClr val="FF0000"/>
                </a:solidFill>
                <a:ea typeface="Calibri"/>
                <a:cs typeface="Calibri"/>
              </a:rPr>
              <a:t>Right Coronary artery - severe stenosis 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53273-C256-04A4-C2D8-A95DC0FBACA2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25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F46E2-2272-BF5D-8123-AD6672660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65655BD-3870-6802-85D7-3D20D8C7E040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D13D31E3-DACC-106E-BAD5-6F36B8C46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A380CFFE-A312-56D8-FAF4-14CA67ED3EB4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CB53CF-9E9F-2814-AE47-F823FF4F5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B3B32A-9A66-DF81-BF1E-095B9D13BCC1}"/>
              </a:ext>
            </a:extLst>
          </p:cNvPr>
          <p:cNvSpPr txBox="1"/>
          <p:nvPr/>
        </p:nvSpPr>
        <p:spPr>
          <a:xfrm>
            <a:off x="1017494" y="1851772"/>
            <a:ext cx="10542133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a typeface="Calibri"/>
                <a:cs typeface="Calibri"/>
              </a:rPr>
              <a:t>Case discussion – August 2025</a:t>
            </a:r>
          </a:p>
          <a:p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7ACC7B-7245-A117-B462-F644DA887F5C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0121" r="20420"/>
          <a:stretch/>
        </p:blipFill>
        <p:spPr>
          <a:xfrm>
            <a:off x="1154393" y="2807202"/>
            <a:ext cx="6501466" cy="6525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0420" r="20122"/>
          <a:stretch/>
        </p:blipFill>
        <p:spPr>
          <a:xfrm>
            <a:off x="9533414" y="1039472"/>
            <a:ext cx="7135906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70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E0C135-E8AD-CF6A-8D93-A49022B2F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7B74F00-9BC4-8FAD-FBE0-D759B6874981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F6B5C42-EB25-76C3-7188-B6CC55DF6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0ACFF4EE-3BB4-BC5D-1FD9-E601D4256986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B180F2-7FA1-D177-764F-8E1CFCD85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53D0FD-CBB4-5E68-316F-A6649905ADB0}"/>
              </a:ext>
            </a:extLst>
          </p:cNvPr>
          <p:cNvSpPr txBox="1"/>
          <p:nvPr/>
        </p:nvSpPr>
        <p:spPr>
          <a:xfrm>
            <a:off x="2088016" y="4078741"/>
            <a:ext cx="14112645" cy="21313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50" b="1">
                <a:solidFill>
                  <a:srgbClr val="FF0000"/>
                </a:solidFill>
                <a:ea typeface="Calibri"/>
                <a:cs typeface="Calibri"/>
              </a:rPr>
              <a:t>PROCEDURE ABANDONED</a:t>
            </a:r>
            <a:endParaRPr lang="en-US" sz="9650">
              <a:solidFill>
                <a:srgbClr val="FF0000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3825C3-9D89-BDCE-C429-F08805D94080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8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1143000" y="2724150"/>
            <a:ext cx="1760220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Declaration of Interests</a:t>
            </a:r>
            <a:endParaRPr lang="en-US" sz="4800" dirty="0"/>
          </a:p>
        </p:txBody>
      </p:sp>
      <p:sp>
        <p:nvSpPr>
          <p:cNvPr id="5" name="Shape 2"/>
          <p:cNvSpPr/>
          <p:nvPr/>
        </p:nvSpPr>
        <p:spPr>
          <a:xfrm>
            <a:off x="1143000" y="3581400"/>
            <a:ext cx="914400" cy="5715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Shape 4"/>
          <p:cNvSpPr/>
          <p:nvPr/>
        </p:nvSpPr>
        <p:spPr>
          <a:xfrm>
            <a:off x="1143000" y="4991100"/>
            <a:ext cx="152400" cy="152400"/>
          </a:xfrm>
          <a:prstGeom prst="rect">
            <a:avLst/>
          </a:prstGeom>
          <a:solidFill>
            <a:srgbClr val="D0021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1524000" y="4838700"/>
            <a:ext cx="7384837" cy="533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30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no conflicts of interest to declare.</a:t>
            </a:r>
            <a:endParaRPr lang="en-US" sz="3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59AB50-C146-5C2D-A1A2-DC4EEBE34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4658BB-F635-7F5D-BC09-8624ADDC1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A7A97F6-257C-6BDF-4A82-DA73A6866A21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A6915C1A-FE3D-45AB-85AA-3711D6E3E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36D3FB77-A5BF-99AF-D88F-60DFE00F114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E2EF0B6-8F0B-357D-3668-2BC37F7EE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8F1440-855E-A927-6973-890F30A4AC92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1C54D-72CA-FA11-F5D0-E21C8817A4E3}"/>
              </a:ext>
            </a:extLst>
          </p:cNvPr>
          <p:cNvSpPr txBox="1"/>
          <p:nvPr/>
        </p:nvSpPr>
        <p:spPr>
          <a:xfrm>
            <a:off x="1143001" y="2062842"/>
            <a:ext cx="14423569" cy="7848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rgbClr val="FFFFFF"/>
                </a:solidFill>
                <a:ea typeface="Calibri"/>
                <a:cs typeface="Calibri"/>
              </a:rPr>
              <a:t>October 2025 </a:t>
            </a:r>
            <a:endParaRPr lang="en-US" b="1" dirty="0"/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Planned PCI to </a:t>
            </a:r>
            <a:r>
              <a:rPr lang="en-US" sz="3600" dirty="0" err="1">
                <a:solidFill>
                  <a:srgbClr val="FFFFFF"/>
                </a:solidFill>
                <a:ea typeface="Calibri"/>
                <a:cs typeface="Calibri"/>
              </a:rPr>
              <a:t>RCa</a:t>
            </a: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 </a:t>
            </a:r>
          </a:p>
          <a:p>
            <a:pPr marL="571500" indent="-571500">
              <a:buFont typeface="Arial"/>
              <a:buChar char="•"/>
            </a:pP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Patient</a:t>
            </a:r>
            <a:r>
              <a:rPr lang="en-US" sz="3600" dirty="0">
                <a:solidFill>
                  <a:srgbClr val="FFFFFF"/>
                </a:solidFill>
                <a:ea typeface="+mn-lt"/>
                <a:cs typeface="+mn-lt"/>
              </a:rPr>
              <a:t> pre-treated with IV Hydrocortisone &amp; </a:t>
            </a:r>
            <a:r>
              <a:rPr lang="en-US" sz="3600" dirty="0" err="1">
                <a:solidFill>
                  <a:srgbClr val="FFFFFF"/>
                </a:solidFill>
                <a:ea typeface="+mn-lt"/>
                <a:cs typeface="+mn-lt"/>
              </a:rPr>
              <a:t>Piriton</a:t>
            </a:r>
            <a:r>
              <a:rPr lang="en-US" sz="3600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dirty="0" err="1">
                <a:solidFill>
                  <a:srgbClr val="FFFFFF"/>
                </a:solidFill>
                <a:ea typeface="Calibri"/>
                <a:cs typeface="Calibri"/>
              </a:rPr>
              <a:t>Visipaque</a:t>
            </a: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 contrast media used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Outcome:</a:t>
            </a:r>
          </a:p>
          <a:p>
            <a:pPr marL="1485900" lvl="2" indent="-571500">
              <a:buFont typeface="Wingdings"/>
              <a:buChar char="§"/>
            </a:pP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Multiple wire/balloon attempts but unable to cross lesion</a:t>
            </a:r>
          </a:p>
          <a:p>
            <a:pPr marL="1485900" lvl="2" indent="-571500">
              <a:buFont typeface="Wingdings"/>
              <a:buChar char="§"/>
            </a:pP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Procedure abandoned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5251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17BF4-4DE5-5457-B0EB-C0EB987A2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CCFFACF-594B-EA3B-D3F5-F89E40EF1D0D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166A68A-FDDD-B462-7A35-13146B2BA6DE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>
                <a:solidFill>
                  <a:srgbClr val="FFFFFF"/>
                </a:solidFill>
                <a:latin typeface="Arial"/>
                <a:cs typeface="Arial"/>
              </a:rPr>
              <a:t>Reducing Risks 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DCC191A-1129-AC91-429F-1D4B24D16B5F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D38B709-BF58-2F26-C2C6-A57FC0733E26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10162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019D37-4CB1-F1BB-14B2-D0EDB91E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1E07678-7663-0A06-DE5C-DFE094CB755B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026A85EF-82BC-D423-75CD-EA50CD776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A0EF3AC-13BA-290E-6C3D-F9E6437AB6BE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0D0821-D21E-F720-9FD4-C66EF07C4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60C165-B624-AD7F-2C27-2259459BC636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C2C8BE-1813-F232-6018-ADC38B1594C6}"/>
              </a:ext>
            </a:extLst>
          </p:cNvPr>
          <p:cNvSpPr txBox="1"/>
          <p:nvPr/>
        </p:nvSpPr>
        <p:spPr>
          <a:xfrm>
            <a:off x="1143001" y="2443842"/>
            <a:ext cx="14412684" cy="7848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b="1">
                <a:solidFill>
                  <a:srgbClr val="FF0000"/>
                </a:solidFill>
                <a:ea typeface="Calibri"/>
                <a:cs typeface="Calibri"/>
              </a:rPr>
              <a:t>Checklists </a:t>
            </a:r>
            <a:endParaRPr lang="en-US" sz="3600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dirty="0" err="1">
                <a:solidFill>
                  <a:srgbClr val="FFFFFF"/>
                </a:solidFill>
                <a:ea typeface="Calibri"/>
                <a:cs typeface="Calibri"/>
              </a:rPr>
              <a:t>Recognise</a:t>
            </a: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 Reactions 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Respond Rapidly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Timely Treatment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Documentation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9652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25001F-0108-B5BA-97DA-87D0A7895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ABC7771A-300D-E136-B96C-2A38C57163D0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4324364A-1D3F-99C7-F94E-DEB672B65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4FAF6623-4849-2A4F-7577-C13624EC9C9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A638263-15DA-20C7-6CB7-5C0485B60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B1C419-812D-FD24-17BB-F38E61BDC250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B2017-3468-BCF4-212B-6939107F75C1}"/>
              </a:ext>
            </a:extLst>
          </p:cNvPr>
          <p:cNvSpPr txBox="1"/>
          <p:nvPr/>
        </p:nvSpPr>
        <p:spPr>
          <a:xfrm>
            <a:off x="1143001" y="2443842"/>
            <a:ext cx="14412684" cy="7848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Checklists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b="1" dirty="0" err="1">
                <a:solidFill>
                  <a:srgbClr val="FF0000"/>
                </a:solidFill>
                <a:ea typeface="Calibri"/>
                <a:cs typeface="Calibri"/>
              </a:rPr>
              <a:t>Recognise</a:t>
            </a:r>
            <a:r>
              <a:rPr lang="en-US" sz="3600" b="1" dirty="0">
                <a:solidFill>
                  <a:srgbClr val="FF0000"/>
                </a:solidFill>
                <a:ea typeface="Calibri"/>
                <a:cs typeface="Calibri"/>
              </a:rPr>
              <a:t> Reactions 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Respond Rapidly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Timely Treatment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Documentation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762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72DA2D-D4B3-A0AC-A14C-023CB855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2908E4D-35FD-307E-EFC7-2F68062EC9FE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E64567DB-B852-471C-9689-EBDB5D56B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015384A-2B38-AA7B-02FE-08D67E71F63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95A669-16EE-B416-29CF-B6129F2D0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A9A1F8-A4C1-E2A9-793D-F14529323184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2F78B7-2EA5-A6C2-D044-5E7AD8A588DF}"/>
              </a:ext>
            </a:extLst>
          </p:cNvPr>
          <p:cNvSpPr txBox="1"/>
          <p:nvPr/>
        </p:nvSpPr>
        <p:spPr>
          <a:xfrm>
            <a:off x="1143001" y="2443842"/>
            <a:ext cx="14412684" cy="7848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Checklists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dirty="0" err="1">
                <a:solidFill>
                  <a:srgbClr val="FFFFFF"/>
                </a:solidFill>
                <a:ea typeface="Calibri"/>
                <a:cs typeface="Calibri"/>
              </a:rPr>
              <a:t>Recognise</a:t>
            </a: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 Reactions 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b="1" dirty="0">
                <a:solidFill>
                  <a:srgbClr val="FF0000"/>
                </a:solidFill>
                <a:ea typeface="Calibri"/>
                <a:cs typeface="Calibri"/>
              </a:rPr>
              <a:t>Respond </a:t>
            </a:r>
            <a:r>
              <a:rPr lang="en-US" sz="3600" b="1">
                <a:solidFill>
                  <a:srgbClr val="FF0000"/>
                </a:solidFill>
                <a:ea typeface="Calibri"/>
                <a:cs typeface="Calibri"/>
              </a:rPr>
              <a:t>Rapidly</a:t>
            </a:r>
            <a:endParaRPr lang="en-US" sz="3600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Timely Treatment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Documentation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6413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AA39FE-0FFB-3FC1-5858-E96F325CB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2F36733-FDAA-1902-39C2-570AD867753F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3ED011ED-92F7-D010-BD62-1671AC9FA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DD9C53C-08FA-2D33-2289-5045D6C1C379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44F7D0-4061-8E0A-94D8-061FAF6E2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31253F-6E6A-B7D3-281C-D0E655F61421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75422-41B6-ECD1-8A2E-4024F47272CF}"/>
              </a:ext>
            </a:extLst>
          </p:cNvPr>
          <p:cNvSpPr txBox="1"/>
          <p:nvPr/>
        </p:nvSpPr>
        <p:spPr>
          <a:xfrm>
            <a:off x="1143001" y="2443842"/>
            <a:ext cx="14412684" cy="7848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Checklists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dirty="0" err="1">
                <a:solidFill>
                  <a:srgbClr val="FFFFFF"/>
                </a:solidFill>
                <a:ea typeface="Calibri"/>
                <a:cs typeface="Calibri"/>
              </a:rPr>
              <a:t>Recognise</a:t>
            </a: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 Reactions 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Respond Rapidly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b="1">
                <a:solidFill>
                  <a:srgbClr val="FF0000"/>
                </a:solidFill>
                <a:ea typeface="Calibri"/>
                <a:cs typeface="Calibri"/>
              </a:rPr>
              <a:t>Timely Treatment </a:t>
            </a:r>
            <a:endParaRPr lang="en-US" sz="3600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Documentation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296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38ABC-BB0F-931D-B5EE-2AC275B5F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9B77CFC-3EB6-43A6-338F-81CBE41FD050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75C66E5-E86F-19CC-0AAD-BA8508A69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40F8287B-D840-CE25-57A0-84A78EEA9B29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9AD44D-CADB-69EE-D37C-08D54C4EC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5FA1AD-C5D8-ECD8-3117-D8A97A3D7C8C}"/>
              </a:ext>
            </a:extLst>
          </p:cNvPr>
          <p:cNvSpPr txBox="1"/>
          <p:nvPr/>
        </p:nvSpPr>
        <p:spPr>
          <a:xfrm>
            <a:off x="12278032" y="1290483"/>
            <a:ext cx="3078725" cy="37239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167E7-B65C-6017-03A9-530C691A08F0}"/>
              </a:ext>
            </a:extLst>
          </p:cNvPr>
          <p:cNvSpPr txBox="1"/>
          <p:nvPr/>
        </p:nvSpPr>
        <p:spPr>
          <a:xfrm>
            <a:off x="1143001" y="2443842"/>
            <a:ext cx="14412684" cy="78483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Checklists 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dirty="0" err="1">
                <a:solidFill>
                  <a:srgbClr val="FFFFFF"/>
                </a:solidFill>
                <a:ea typeface="Calibri"/>
                <a:cs typeface="Calibri"/>
              </a:rPr>
              <a:t>Recognise</a:t>
            </a:r>
            <a:r>
              <a:rPr lang="en-US" sz="3600" dirty="0">
                <a:solidFill>
                  <a:srgbClr val="FFFFFF"/>
                </a:solidFill>
                <a:ea typeface="Calibri"/>
                <a:cs typeface="Calibri"/>
              </a:rPr>
              <a:t> Reactions </a:t>
            </a: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ea typeface="Calibri"/>
                <a:cs typeface="Calibri"/>
              </a:rPr>
              <a:t>Respond Rapidly</a:t>
            </a: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>
                <a:solidFill>
                  <a:schemeClr val="bg1"/>
                </a:solidFill>
                <a:ea typeface="Calibri"/>
                <a:cs typeface="Calibri"/>
              </a:rPr>
              <a:t>Timely Treatment </a:t>
            </a:r>
            <a:endParaRPr lang="en-US" sz="36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600" b="1">
                <a:solidFill>
                  <a:srgbClr val="FF0000"/>
                </a:solidFill>
                <a:ea typeface="Calibri"/>
                <a:cs typeface="Calibri"/>
              </a:rPr>
              <a:t>Documentation </a:t>
            </a:r>
            <a:endParaRPr lang="en-US" sz="3600" dirty="0">
              <a:solidFill>
                <a:srgbClr val="FF0000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  <a:p>
            <a:endParaRPr lang="en-US" sz="3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600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30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23230" y="4202202"/>
            <a:ext cx="5182106" cy="1228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100" b="1" kern="0" spc="-8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8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291" y="6824663"/>
            <a:ext cx="419100" cy="4191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23230" y="6853919"/>
            <a:ext cx="545141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#BCISAHP</a:t>
            </a:r>
            <a:endParaRPr lang="en-US" sz="22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3AD1D9-2F73-73C6-B73F-7A7A31838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070" y="2438638"/>
            <a:ext cx="6682427" cy="1302070"/>
          </a:xfrm>
          <a:prstGeom prst="rect">
            <a:avLst/>
          </a:prstGeom>
        </p:spPr>
      </p:pic>
      <p:sp>
        <p:nvSpPr>
          <p:cNvPr id="4" name="Text 3">
            <a:extLst>
              <a:ext uri="{FF2B5EF4-FFF2-40B4-BE49-F238E27FC236}">
                <a16:creationId xmlns:a16="http://schemas.microsoft.com/office/drawing/2014/main" id="{21DCBFC7-8D09-608C-A6E3-EE80E4D71D57}"/>
              </a:ext>
            </a:extLst>
          </p:cNvPr>
          <p:cNvSpPr/>
          <p:nvPr/>
        </p:nvSpPr>
        <p:spPr>
          <a:xfrm>
            <a:off x="2851642" y="5834704"/>
            <a:ext cx="12599261" cy="478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ctr"/>
            <a:r>
              <a:rPr lang="en-US" sz="2800" dirty="0">
                <a:solidFill>
                  <a:srgbClr val="F8F8F8">
                    <a:alpha val="62000"/>
                  </a:srgbClr>
                </a:solidFill>
                <a:latin typeface="Arial"/>
                <a:ea typeface="Arial" pitchFamily="34" charset="-122"/>
                <a:cs typeface="Arial"/>
              </a:rPr>
              <a:t> </a:t>
            </a:r>
            <a:r>
              <a:rPr lang="en-US" sz="3600">
                <a:solidFill>
                  <a:srgbClr val="F8F8F8">
                    <a:alpha val="62000"/>
                  </a:srgbClr>
                </a:solidFill>
                <a:latin typeface="Arial"/>
                <a:ea typeface="Arial" pitchFamily="34" charset="-122"/>
                <a:cs typeface="Arial"/>
              </a:rPr>
              <a:t>emily.wilson@lanarkshire.scot.nhs.uk</a:t>
            </a:r>
            <a:endParaRPr lang="en-US" sz="3200" dirty="0">
              <a:solidFill>
                <a:srgbClr val="F8F8F8">
                  <a:alpha val="62000"/>
                </a:srgb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002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>
                <a:solidFill>
                  <a:srgbClr val="FFFFFF"/>
                </a:solidFill>
                <a:latin typeface="Arial"/>
                <a:cs typeface="Arial"/>
              </a:rPr>
              <a:t>Triple Threat</a:t>
            </a:r>
            <a:endParaRPr lang="en-US" sz="7200" b="1" kern="0" spc="-72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650973-CE46-CA60-9AF5-5B90E38C7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2FD6755-8BE0-C1A5-812B-AB3A4F0F1C13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F09888EB-A3DE-C77D-0B6F-DA471189F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9D528689-74C7-1F08-A50E-24710BECA727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1631705-FC49-AE12-E56E-1FC0BA77E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Picture 1" descr="Green Pea and Ham Soup">
            <a:extLst>
              <a:ext uri="{FF2B5EF4-FFF2-40B4-BE49-F238E27FC236}">
                <a16:creationId xmlns:a16="http://schemas.microsoft.com/office/drawing/2014/main" id="{CAE106E4-A376-0FE6-0EBB-EC78A1B6D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575" y="2505075"/>
            <a:ext cx="5276850" cy="5276850"/>
          </a:xfrm>
          <a:prstGeom prst="rect">
            <a:avLst/>
          </a:prstGeom>
        </p:spPr>
      </p:pic>
      <p:pic>
        <p:nvPicPr>
          <p:cNvPr id="5" name="Picture 4" descr="Best Egg Substitute for Cake Mix Baking">
            <a:extLst>
              <a:ext uri="{FF2B5EF4-FFF2-40B4-BE49-F238E27FC236}">
                <a16:creationId xmlns:a16="http://schemas.microsoft.com/office/drawing/2014/main" id="{F08B9DDA-17E1-7DE9-5BB8-25A44F39FD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371" y="2498270"/>
            <a:ext cx="5246914" cy="5279571"/>
          </a:xfrm>
          <a:prstGeom prst="rect">
            <a:avLst/>
          </a:prstGeom>
        </p:spPr>
      </p:pic>
      <p:pic>
        <p:nvPicPr>
          <p:cNvPr id="6" name="Picture 5" descr="Tracker, Chocolate &amp; Peanut Bar 37g">
            <a:extLst>
              <a:ext uri="{FF2B5EF4-FFF2-40B4-BE49-F238E27FC236}">
                <a16:creationId xmlns:a16="http://schemas.microsoft.com/office/drawing/2014/main" id="{36E6C160-FB97-8C8B-D3AA-86D59BA6BC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385" r="-253" b="12873"/>
          <a:stretch>
            <a:fillRect/>
          </a:stretch>
        </p:blipFill>
        <p:spPr>
          <a:xfrm>
            <a:off x="12009665" y="2502223"/>
            <a:ext cx="5524513" cy="528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40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02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5BF9EB-0EA2-BFBD-581F-8E4D0582F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5EDE9A8-7FF2-69FB-78C3-13BC6BEDA3B2}"/>
              </a:ext>
            </a:extLst>
          </p:cNvPr>
          <p:cNvSpPr/>
          <p:nvPr/>
        </p:nvSpPr>
        <p:spPr>
          <a:xfrm>
            <a:off x="1143000" y="4148882"/>
            <a:ext cx="1760220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b="1" kern="0" spc="624" dirty="0">
                <a:solidFill>
                  <a:srgbClr val="FFFFF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9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0B27DDF-EDE3-3D76-EAA6-23ED5EC6F00E}"/>
              </a:ext>
            </a:extLst>
          </p:cNvPr>
          <p:cNvSpPr/>
          <p:nvPr/>
        </p:nvSpPr>
        <p:spPr>
          <a:xfrm>
            <a:off x="1143000" y="4729907"/>
            <a:ext cx="14668500" cy="988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4000"/>
              </a:lnSpc>
            </a:pPr>
            <a:r>
              <a:rPr lang="en-US" sz="7200" b="1" kern="0" spc="-72">
                <a:solidFill>
                  <a:srgbClr val="FFFFFF"/>
                </a:solidFill>
                <a:latin typeface="Arial"/>
                <a:cs typeface="Arial"/>
              </a:rPr>
              <a:t>Actual Threat</a:t>
            </a:r>
            <a:endParaRPr lang="en-US" sz="7200" b="1" kern="0" spc="-72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33970C5-EAA1-7A63-9A7C-8FAE60C138F9}"/>
              </a:ext>
            </a:extLst>
          </p:cNvPr>
          <p:cNvSpPr/>
          <p:nvPr/>
        </p:nvSpPr>
        <p:spPr>
          <a:xfrm>
            <a:off x="1143000" y="6061770"/>
            <a:ext cx="1333500" cy="76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D0BC712-3191-D966-1767-012AA57C3AF5}"/>
              </a:ext>
            </a:extLst>
          </p:cNvPr>
          <p:cNvSpPr/>
          <p:nvPr/>
        </p:nvSpPr>
        <p:spPr>
          <a:xfrm>
            <a:off x="12284720" y="9410700"/>
            <a:ext cx="534630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60" dirty="0">
                <a:solidFill>
                  <a:srgbClr val="FFFFFF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AHP ANNUAL CONFERENCE 2026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4184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8B37D6-A95F-7F4A-018E-8FE1BCB0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809CB08-5CF0-710D-A912-D6BE918955A0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121C0C-4D6E-FCE1-E9E3-F3E02717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6EFCDD25-1988-3FF7-F4BE-D1A57390851A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5DDAFF-2795-48B7-4A41-61652ABEF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8" name="Picture 7" descr="A body of water with mountains and blue sky&#10;&#10;AI-generated content may be incorrect.">
            <a:extLst>
              <a:ext uri="{FF2B5EF4-FFF2-40B4-BE49-F238E27FC236}">
                <a16:creationId xmlns:a16="http://schemas.microsoft.com/office/drawing/2014/main" id="{9C72A45D-A4F7-302C-72A9-CF08CA276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130" y="609599"/>
            <a:ext cx="11229141" cy="8371115"/>
          </a:xfrm>
          <a:prstGeom prst="rect">
            <a:avLst/>
          </a:prstGeom>
        </p:spPr>
      </p:pic>
      <p:pic>
        <p:nvPicPr>
          <p:cNvPr id="9" name="Picture 8" descr="A person taking a selfie in front of a waterfall&#10;&#10;AI-generated content may be incorrect.">
            <a:extLst>
              <a:ext uri="{FF2B5EF4-FFF2-40B4-BE49-F238E27FC236}">
                <a16:creationId xmlns:a16="http://schemas.microsoft.com/office/drawing/2014/main" id="{4DC0D917-6B36-946D-A892-71EDB1C6F8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141" b="-106"/>
          <a:stretch>
            <a:fillRect/>
          </a:stretch>
        </p:blipFill>
        <p:spPr>
          <a:xfrm>
            <a:off x="1145042" y="2573792"/>
            <a:ext cx="4709441" cy="642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1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B4202-B7FD-AA2B-1460-6DE69270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A6DB067-AD04-10C4-CD28-83D2911DDBB7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E069C29-B464-66A8-B9B9-CBFCCEACA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1882F5A-7B45-B2FF-EDC3-53A2B6181FD3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864445-14FC-B6CF-0F31-9BC33A13C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A56B33-8EF5-2A2C-EF0F-07C84B2451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9" b="16737"/>
          <a:stretch>
            <a:fillRect/>
          </a:stretch>
        </p:blipFill>
        <p:spPr>
          <a:xfrm>
            <a:off x="1140016" y="2830285"/>
            <a:ext cx="9868435" cy="6083304"/>
          </a:xfrm>
          <a:prstGeom prst="rect">
            <a:avLst/>
          </a:prstGeom>
        </p:spPr>
      </p:pic>
      <p:pic>
        <p:nvPicPr>
          <p:cNvPr id="7" name="Picture 6" descr="A person standing next to a bird&#10;&#10;AI-generated content may be incorrect.">
            <a:extLst>
              <a:ext uri="{FF2B5EF4-FFF2-40B4-BE49-F238E27FC236}">
                <a16:creationId xmlns:a16="http://schemas.microsoft.com/office/drawing/2014/main" id="{B8243778-4ECA-AEC8-F15D-25CBBC83B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7038" y="609600"/>
            <a:ext cx="6309007" cy="830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39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C1667F-58BA-AAD5-C2B0-2DCAB664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D810AD7-4BCE-9F25-5B79-45BF1C17CC62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16EDCBF3-256A-ADCD-7120-471529C9A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F18BAD04-1817-4A84-2F97-7B32D76F5326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0D54B0-0C94-7FC3-8FED-55E51165F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2" name="Picture 1" descr="How to Use an Epi-Pen® Auto-Injector | WorkCare">
            <a:extLst>
              <a:ext uri="{FF2B5EF4-FFF2-40B4-BE49-F238E27FC236}">
                <a16:creationId xmlns:a16="http://schemas.microsoft.com/office/drawing/2014/main" id="{66E0D463-7AD7-EEA4-C2E8-31FC4C309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1771" y="2922829"/>
            <a:ext cx="10635342" cy="444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8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D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E0714-0757-C401-6A1B-D5C414AAB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C53D538-8F55-D719-D4B6-8F9CA5B2097A}"/>
              </a:ext>
            </a:extLst>
          </p:cNvPr>
          <p:cNvSpPr/>
          <p:nvPr/>
        </p:nvSpPr>
        <p:spPr>
          <a:xfrm>
            <a:off x="1143000" y="1638300"/>
            <a:ext cx="176022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kern="0" spc="264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CARDIOVASCULAR INTERVENTION SOCIETY</a:t>
            </a:r>
            <a:endParaRPr lang="en-US" sz="1200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C95BD135-185F-20BB-4ECC-801D81AA3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4143" y="9334500"/>
            <a:ext cx="381000" cy="381000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DA449BDD-6264-024A-263D-7599B2287608}"/>
              </a:ext>
            </a:extLst>
          </p:cNvPr>
          <p:cNvSpPr/>
          <p:nvPr/>
        </p:nvSpPr>
        <p:spPr>
          <a:xfrm>
            <a:off x="13418493" y="9382125"/>
            <a:ext cx="426679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conversation using </a:t>
            </a:r>
            <a:r>
              <a:rPr lang="en-US" sz="1800" b="1" dirty="0">
                <a:solidFill>
                  <a:srgbClr val="F8F8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#BCISAHP</a:t>
            </a:r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84B172-FB29-32F7-9651-AA8D0FD54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08532"/>
            <a:ext cx="3921662" cy="764135"/>
          </a:xfrm>
          <a:prstGeom prst="rect">
            <a:avLst/>
          </a:prstGeom>
        </p:spPr>
      </p:pic>
      <p:pic>
        <p:nvPicPr>
          <p:cNvPr id="4" name="Picture 3" descr="A person in a purple jacket and blue hat standing in a forest&#10;&#10;AI-generated content may be incorrect.">
            <a:extLst>
              <a:ext uri="{FF2B5EF4-FFF2-40B4-BE49-F238E27FC236}">
                <a16:creationId xmlns:a16="http://schemas.microsoft.com/office/drawing/2014/main" id="{AAA4BF92-4E66-3F48-8E4E-065FE67BB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729" y="609600"/>
            <a:ext cx="10619542" cy="8022772"/>
          </a:xfrm>
          <a:prstGeom prst="rect">
            <a:avLst/>
          </a:prstGeom>
        </p:spPr>
      </p:pic>
      <p:pic>
        <p:nvPicPr>
          <p:cNvPr id="6" name="Picture 5" descr="A person standing next to a bird&#10;&#10;AI-generated content may be incorrect.">
            <a:extLst>
              <a:ext uri="{FF2B5EF4-FFF2-40B4-BE49-F238E27FC236}">
                <a16:creationId xmlns:a16="http://schemas.microsoft.com/office/drawing/2014/main" id="{CF2435A2-B59B-1470-EEB4-9C95BCF6F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5352" y="2231571"/>
            <a:ext cx="5514350" cy="728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10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9015b2-4150-4105-a800-b64c0c97dbd1">
      <Terms xmlns="http://schemas.microsoft.com/office/infopath/2007/PartnerControls"/>
    </lcf76f155ced4ddcb4097134ff3c332f>
    <TaxCatchAll xmlns="b067475b-5d88-43a2-bd85-459932a305f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1094B6CC6EB64F8B5CE1AEDA71A534" ma:contentTypeVersion="13" ma:contentTypeDescription="Create a new document." ma:contentTypeScope="" ma:versionID="57713b2b3aa747f3da3f077be9bcea11">
  <xsd:schema xmlns:xsd="http://www.w3.org/2001/XMLSchema" xmlns:xs="http://www.w3.org/2001/XMLSchema" xmlns:p="http://schemas.microsoft.com/office/2006/metadata/properties" xmlns:ns2="679015b2-4150-4105-a800-b64c0c97dbd1" xmlns:ns3="b067475b-5d88-43a2-bd85-459932a305fd" targetNamespace="http://schemas.microsoft.com/office/2006/metadata/properties" ma:root="true" ma:fieldsID="1959c6be763e68d889d418c8d51fcc9b" ns2:_="" ns3:_="">
    <xsd:import namespace="679015b2-4150-4105-a800-b64c0c97dbd1"/>
    <xsd:import namespace="b067475b-5d88-43a2-bd85-459932a305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015b2-4150-4105-a800-b64c0c97d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ab9dd3f-a18a-4d9b-9ebc-38943c9fda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7475b-5d88-43a2-bd85-459932a305f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52b2fd7-e512-43c4-b434-f74bb7d10efd}" ma:internalName="TaxCatchAll" ma:showField="CatchAllData" ma:web="b067475b-5d88-43a2-bd85-459932a305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3C83FE-16E7-40A2-A470-7D48BBAE2AB0}">
  <ds:schemaRefs>
    <ds:schemaRef ds:uri="http://www.w3.org/XML/1998/namespace"/>
    <ds:schemaRef ds:uri="b067475b-5d88-43a2-bd85-459932a305fd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679015b2-4150-4105-a800-b64c0c97dbd1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D2EAA7E-B4F9-4F3F-B180-78B5A2E561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9015b2-4150-4105-a800-b64c0c97dbd1"/>
    <ds:schemaRef ds:uri="b067475b-5d88-43a2-bd85-459932a30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5F6BD8-F68B-46DC-988D-7BF6FEB1EF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2091</Words>
  <Application>Microsoft Office PowerPoint</Application>
  <PresentationFormat>Custom</PresentationFormat>
  <Paragraphs>466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Sian Rudkin</cp:lastModifiedBy>
  <cp:revision>959</cp:revision>
  <dcterms:created xsi:type="dcterms:W3CDTF">2026-06-18T11:37:42Z</dcterms:created>
  <dcterms:modified xsi:type="dcterms:W3CDTF">2026-08-04T13:15:07Z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0x010100D51094B6CC6EB64F8B5CE1AEDA71A534</vt:lpwstr>
  </property>
  <property fmtid="{D5CDD505-2E9C-101B-9397-08002B2CF9AE}" pid="3" name="MediaServiceImageTags">
    <vt:lpwstr/>
  </property>
</Properties>
</file>